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67" r:id="rId3"/>
    <p:sldId id="268" r:id="rId4"/>
    <p:sldId id="307" r:id="rId5"/>
    <p:sldId id="308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8" r:id="rId14"/>
    <p:sldId id="329" r:id="rId15"/>
    <p:sldId id="330" r:id="rId16"/>
    <p:sldId id="331" r:id="rId17"/>
    <p:sldId id="332" r:id="rId18"/>
    <p:sldId id="333" r:id="rId19"/>
    <p:sldId id="334" r:id="rId20"/>
    <p:sldId id="335" r:id="rId21"/>
    <p:sldId id="336" r:id="rId22"/>
    <p:sldId id="337" r:id="rId23"/>
    <p:sldId id="338" r:id="rId24"/>
    <p:sldId id="339" r:id="rId25"/>
    <p:sldId id="340" r:id="rId26"/>
    <p:sldId id="341" r:id="rId27"/>
    <p:sldId id="342" r:id="rId28"/>
    <p:sldId id="343" r:id="rId29"/>
    <p:sldId id="344" r:id="rId30"/>
    <p:sldId id="345" r:id="rId31"/>
    <p:sldId id="346" r:id="rId32"/>
    <p:sldId id="347" r:id="rId33"/>
    <p:sldId id="348" r:id="rId34"/>
    <p:sldId id="349" r:id="rId35"/>
    <p:sldId id="266" r:id="rId3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6" autoAdjust="0"/>
    <p:restoredTop sz="83212" autoAdjust="0"/>
  </p:normalViewPr>
  <p:slideViewPr>
    <p:cSldViewPr snapToGrid="0">
      <p:cViewPr varScale="1">
        <p:scale>
          <a:sx n="81" d="100"/>
          <a:sy n="81" d="100"/>
        </p:scale>
        <p:origin x="10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E47C04-18ED-49F6-9D89-BBC395C15B0D}" type="datetimeFigureOut">
              <a:rPr lang="pl-PL" smtClean="0"/>
              <a:t>18.10.2020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875B39-8342-473D-BEB8-9529B41300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11497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F81D8-0C59-454D-A353-F4C2C2413A47}" type="datetimeFigureOut">
              <a:rPr lang="pl-PL" smtClean="0"/>
              <a:t>18.10.2020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30BA1-2D1F-4D61-8068-BB3FC8B9DB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6408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C65D-5338-4F85-9F72-C597056D37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0879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C65D-5338-4F85-9F72-C597056D37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3892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C65D-5338-4F85-9F72-C597056D37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230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>
            <a:off x="450761" y="1280805"/>
            <a:ext cx="6413678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C65D-5338-4F85-9F72-C597056D37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479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C65D-5338-4F85-9F72-C597056D37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7106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C65D-5338-4F85-9F72-C597056D37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9104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C65D-5338-4F85-9F72-C597056D37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2051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C65D-5338-4F85-9F72-C597056D37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9563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C65D-5338-4F85-9F72-C597056D37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0293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C65D-5338-4F85-9F72-C597056D37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1692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C65D-5338-4F85-9F72-C597056D37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9012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9C65D-5338-4F85-9F72-C597056D37E6}" type="slidenum">
              <a:rPr lang="pl-PL" smtClean="0"/>
              <a:t>‹#›</a:t>
            </a:fld>
            <a:endParaRPr lang="pl-PL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44" y="185739"/>
            <a:ext cx="1611448" cy="704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9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81062" y="3005555"/>
            <a:ext cx="10429875" cy="1348851"/>
          </a:xfrm>
        </p:spPr>
        <p:txBody>
          <a:bodyPr>
            <a:noAutofit/>
          </a:bodyPr>
          <a:lstStyle/>
          <a:p>
            <a:pPr hangingPunct="0"/>
            <a:r>
              <a:rPr lang="pl-PL" sz="4000" dirty="0"/>
              <a:t>Model procesu obsługi uprawnień do systemów teleinformatycznych w notacji BPMN</a:t>
            </a:r>
            <a:endParaRPr lang="pl-PL" sz="40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3999" y="5146952"/>
            <a:ext cx="9144000" cy="1348851"/>
          </a:xfrm>
        </p:spPr>
        <p:txBody>
          <a:bodyPr anchor="b"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pl-PL" dirty="0"/>
              <a:t>Promotor dr inż. Waldemar Łabuda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pl-PL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pl-PL" dirty="0"/>
              <a:t>Warszawska Wyższa Szkoła Informatyczna</a:t>
            </a:r>
          </a:p>
        </p:txBody>
      </p:sp>
      <p:sp>
        <p:nvSpPr>
          <p:cNvPr id="4" name="Podtytuł 2">
            <a:extLst>
              <a:ext uri="{FF2B5EF4-FFF2-40B4-BE49-F238E27FC236}">
                <a16:creationId xmlns:a16="http://schemas.microsoft.com/office/drawing/2014/main" id="{57C9AF60-3120-45AC-8082-1A185A3BF583}"/>
              </a:ext>
            </a:extLst>
          </p:cNvPr>
          <p:cNvSpPr txBox="1">
            <a:spLocks/>
          </p:cNvSpPr>
          <p:nvPr/>
        </p:nvSpPr>
        <p:spPr>
          <a:xfrm>
            <a:off x="1523999" y="1427992"/>
            <a:ext cx="9144000" cy="9947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pl-PL" dirty="0"/>
              <a:t>Marcin Jędorowicz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pl-PL" dirty="0"/>
              <a:t>Numer albumu: 9009</a:t>
            </a:r>
          </a:p>
        </p:txBody>
      </p:sp>
    </p:spTree>
    <p:extLst>
      <p:ext uri="{BB962C8B-B14F-4D97-AF65-F5344CB8AC3E}">
        <p14:creationId xmlns:p14="http://schemas.microsoft.com/office/powerpoint/2010/main" val="1787459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38200" y="767034"/>
            <a:ext cx="10515600" cy="593408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+mn-lt"/>
              </a:rPr>
              <a:t>Analiza dziedziny problemu </a:t>
            </a:r>
            <a:r>
              <a:rPr lang="pl-PL" sz="2200" dirty="0">
                <a:latin typeface="+mn-lt"/>
              </a:rPr>
              <a:t>– pojęcia podstawowe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9ABDC617-2355-48B9-8FA3-DC3215E988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0725" y="1576116"/>
            <a:ext cx="8210550" cy="451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616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38200" y="767034"/>
            <a:ext cx="10515600" cy="593408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+mn-lt"/>
              </a:rPr>
              <a:t>Analiza dziedziny problemu </a:t>
            </a:r>
            <a:r>
              <a:rPr lang="pl-PL" sz="2200" dirty="0">
                <a:latin typeface="+mn-lt"/>
              </a:rPr>
              <a:t>– pojęcia podstawowe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F1CC4E27-A92B-423A-BA4D-428280F363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3370" y="2391022"/>
            <a:ext cx="3396343" cy="3192236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BC24AD46-7BCE-43B3-A497-3628B6722A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3490" y="2754333"/>
            <a:ext cx="2873829" cy="2465614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18624C61-7CC0-428D-B354-DFA757F33D5F}"/>
              </a:ext>
            </a:extLst>
          </p:cNvPr>
          <p:cNvSpPr txBox="1"/>
          <p:nvPr/>
        </p:nvSpPr>
        <p:spPr>
          <a:xfrm>
            <a:off x="494681" y="1580334"/>
            <a:ext cx="2925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Usługa katalogowa</a:t>
            </a:r>
          </a:p>
        </p:txBody>
      </p:sp>
    </p:spTree>
    <p:extLst>
      <p:ext uri="{BB962C8B-B14F-4D97-AF65-F5344CB8AC3E}">
        <p14:creationId xmlns:p14="http://schemas.microsoft.com/office/powerpoint/2010/main" val="2940384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38200" y="767034"/>
            <a:ext cx="10515600" cy="593408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+mn-lt"/>
              </a:rPr>
              <a:t>Analiza dziedziny problemu </a:t>
            </a:r>
            <a:r>
              <a:rPr lang="pl-PL" sz="2200" dirty="0">
                <a:latin typeface="+mn-lt"/>
              </a:rPr>
              <a:t>– pojęcia podstawowe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8624C61-7CC0-428D-B354-DFA757F33D5F}"/>
              </a:ext>
            </a:extLst>
          </p:cNvPr>
          <p:cNvSpPr txBox="1"/>
          <p:nvPr/>
        </p:nvSpPr>
        <p:spPr>
          <a:xfrm>
            <a:off x="494680" y="1580334"/>
            <a:ext cx="89937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Tradycyjne systemy nadawania uprawnień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218E99AD-1546-450B-B833-4570A97AE33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3025" y="2406574"/>
            <a:ext cx="6425949" cy="243100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CDF66702-B755-4C14-801B-A6076B1A60A7}"/>
              </a:ext>
            </a:extLst>
          </p:cNvPr>
          <p:cNvSpPr txBox="1"/>
          <p:nvPr/>
        </p:nvSpPr>
        <p:spPr>
          <a:xfrm>
            <a:off x="2518391" y="5402208"/>
            <a:ext cx="6790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Dyskretna Kontrola Dostępu (</a:t>
            </a:r>
            <a:r>
              <a:rPr lang="pl-PL" i="1" dirty="0"/>
              <a:t>ang. </a:t>
            </a:r>
            <a:r>
              <a:rPr lang="pl-PL" i="1" dirty="0" err="1"/>
              <a:t>Discretionary</a:t>
            </a:r>
            <a:r>
              <a:rPr lang="pl-PL" i="1" dirty="0"/>
              <a:t> Access Control, DAC</a:t>
            </a:r>
            <a:r>
              <a:rPr lang="pl-PL" dirty="0"/>
              <a:t>)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111496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38200" y="767034"/>
            <a:ext cx="10515600" cy="593408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+mn-lt"/>
              </a:rPr>
              <a:t>Analiza dziedziny problemu </a:t>
            </a:r>
            <a:r>
              <a:rPr lang="pl-PL" sz="2200" dirty="0">
                <a:latin typeface="+mn-lt"/>
              </a:rPr>
              <a:t>– pojęcia podstawowe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8624C61-7CC0-428D-B354-DFA757F33D5F}"/>
              </a:ext>
            </a:extLst>
          </p:cNvPr>
          <p:cNvSpPr txBox="1"/>
          <p:nvPr/>
        </p:nvSpPr>
        <p:spPr>
          <a:xfrm>
            <a:off x="494680" y="1580334"/>
            <a:ext cx="89937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Tradycyjne systemy nadawania uprawnień c.d.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CDF66702-B755-4C14-801B-A6076B1A60A7}"/>
              </a:ext>
            </a:extLst>
          </p:cNvPr>
          <p:cNvSpPr txBox="1"/>
          <p:nvPr/>
        </p:nvSpPr>
        <p:spPr>
          <a:xfrm>
            <a:off x="2518391" y="5402208"/>
            <a:ext cx="6790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Obowiązkowa Kontrola Dostępu (</a:t>
            </a:r>
            <a:r>
              <a:rPr lang="pl-PL" i="1" dirty="0"/>
              <a:t>ang. </a:t>
            </a:r>
            <a:r>
              <a:rPr lang="pl-PL" i="1" dirty="0" err="1"/>
              <a:t>Mandatory</a:t>
            </a:r>
            <a:r>
              <a:rPr lang="pl-PL" i="1" dirty="0"/>
              <a:t> Access Control, MAC</a:t>
            </a:r>
            <a:r>
              <a:rPr lang="pl-PL" dirty="0"/>
              <a:t>)</a:t>
            </a:r>
            <a:endParaRPr lang="pl-PL" sz="2800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308228B6-42E7-43CB-A593-9FF46324D7B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621" y="2264501"/>
            <a:ext cx="5136758" cy="30526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26776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38200" y="767034"/>
            <a:ext cx="10515600" cy="593408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+mn-lt"/>
              </a:rPr>
              <a:t>Analiza dziedziny problemu </a:t>
            </a:r>
            <a:r>
              <a:rPr lang="pl-PL" sz="2200" dirty="0">
                <a:latin typeface="+mn-lt"/>
              </a:rPr>
              <a:t>– pojęcia podstawowe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8624C61-7CC0-428D-B354-DFA757F33D5F}"/>
              </a:ext>
            </a:extLst>
          </p:cNvPr>
          <p:cNvSpPr txBox="1"/>
          <p:nvPr/>
        </p:nvSpPr>
        <p:spPr>
          <a:xfrm>
            <a:off x="494680" y="1580334"/>
            <a:ext cx="89937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Tradycyjne systemy nadawania uprawnień c.d.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CDF66702-B755-4C14-801B-A6076B1A60A7}"/>
              </a:ext>
            </a:extLst>
          </p:cNvPr>
          <p:cNvSpPr txBox="1"/>
          <p:nvPr/>
        </p:nvSpPr>
        <p:spPr>
          <a:xfrm>
            <a:off x="2111828" y="5532782"/>
            <a:ext cx="7968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Kontrola dostępu oparta na rolach (</a:t>
            </a:r>
            <a:r>
              <a:rPr lang="pl-PL" i="1" dirty="0"/>
              <a:t>ang. </a:t>
            </a:r>
            <a:r>
              <a:rPr lang="en-US" i="1" dirty="0"/>
              <a:t>Role Based Access Control, RBAC/</a:t>
            </a:r>
            <a:r>
              <a:rPr lang="en-US" i="1" dirty="0" err="1"/>
              <a:t>RoBAC</a:t>
            </a:r>
            <a:r>
              <a:rPr lang="en-US" dirty="0"/>
              <a:t>)</a:t>
            </a:r>
            <a:endParaRPr lang="pl-PL" sz="2800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F8F5E359-FE89-4704-9416-A2FE13154E9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0937" y="2020116"/>
            <a:ext cx="4810125" cy="32575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01866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38200" y="767034"/>
            <a:ext cx="10515600" cy="593408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+mn-lt"/>
              </a:rPr>
              <a:t>Analiza dziedziny problemu </a:t>
            </a:r>
            <a:r>
              <a:rPr lang="pl-PL" sz="2200" dirty="0">
                <a:latin typeface="+mn-lt"/>
              </a:rPr>
              <a:t>– pojęcia podstawowe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8624C61-7CC0-428D-B354-DFA757F33D5F}"/>
              </a:ext>
            </a:extLst>
          </p:cNvPr>
          <p:cNvSpPr txBox="1"/>
          <p:nvPr/>
        </p:nvSpPr>
        <p:spPr>
          <a:xfrm>
            <a:off x="494680" y="1580334"/>
            <a:ext cx="89937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Tradycyjne systemy nadawania uprawnień c.d.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CDF66702-B755-4C14-801B-A6076B1A60A7}"/>
              </a:ext>
            </a:extLst>
          </p:cNvPr>
          <p:cNvSpPr txBox="1"/>
          <p:nvPr/>
        </p:nvSpPr>
        <p:spPr>
          <a:xfrm>
            <a:off x="2111827" y="5698401"/>
            <a:ext cx="7968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Kontrola dostępu oparta na regułach (</a:t>
            </a:r>
            <a:r>
              <a:rPr lang="pl-PL" i="1" dirty="0"/>
              <a:t>ang. </a:t>
            </a:r>
            <a:r>
              <a:rPr lang="en-US" i="1" dirty="0"/>
              <a:t>Rule Base Access Control, RBAC/</a:t>
            </a:r>
            <a:r>
              <a:rPr lang="en-US" i="1" dirty="0" err="1"/>
              <a:t>RuBAC</a:t>
            </a:r>
            <a:r>
              <a:rPr lang="en-US" dirty="0"/>
              <a:t>)</a:t>
            </a:r>
            <a:endParaRPr lang="pl-PL" sz="2800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CA0221AE-1AE9-4E97-99C8-217D0EAAD81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1" y="2103554"/>
            <a:ext cx="4905375" cy="35185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0751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38200" y="767034"/>
            <a:ext cx="10515600" cy="593408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+mn-lt"/>
              </a:rPr>
              <a:t>Analiza dziedziny problemu </a:t>
            </a:r>
            <a:r>
              <a:rPr lang="pl-PL" sz="2200" dirty="0">
                <a:latin typeface="+mn-lt"/>
              </a:rPr>
              <a:t>– pojęcia podstawowe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8624C61-7CC0-428D-B354-DFA757F33D5F}"/>
              </a:ext>
            </a:extLst>
          </p:cNvPr>
          <p:cNvSpPr txBox="1"/>
          <p:nvPr/>
        </p:nvSpPr>
        <p:spPr>
          <a:xfrm>
            <a:off x="494680" y="1580334"/>
            <a:ext cx="89937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Nowoczesne systemy nadawania uprawnień klasy IAM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CDF66702-B755-4C14-801B-A6076B1A60A7}"/>
              </a:ext>
            </a:extLst>
          </p:cNvPr>
          <p:cNvSpPr txBox="1"/>
          <p:nvPr/>
        </p:nvSpPr>
        <p:spPr>
          <a:xfrm>
            <a:off x="1446274" y="5721634"/>
            <a:ext cx="2673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Korzyści z wdrożenia IAM</a:t>
            </a:r>
            <a:endParaRPr lang="pl-PL" sz="2800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CFC34190-3E8C-47CF-B29E-7D6EA7F34027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3227" y="2134009"/>
            <a:ext cx="3720025" cy="3373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04F897D3-C0AB-43D9-81DE-F56D2663DF25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64891" y="2235021"/>
            <a:ext cx="3243816" cy="3272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pole tekstowe 10">
            <a:extLst>
              <a:ext uri="{FF2B5EF4-FFF2-40B4-BE49-F238E27FC236}">
                <a16:creationId xmlns:a16="http://schemas.microsoft.com/office/drawing/2014/main" id="{B78D6720-1D9F-4A3E-9959-1F2951EB217B}"/>
              </a:ext>
            </a:extLst>
          </p:cNvPr>
          <p:cNvSpPr txBox="1"/>
          <p:nvPr/>
        </p:nvSpPr>
        <p:spPr>
          <a:xfrm>
            <a:off x="5795158" y="5731237"/>
            <a:ext cx="5783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Zagrożenia przy braku IAM lub nieprawidłowym wdrożeniu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811770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44197" y="757431"/>
            <a:ext cx="10734244" cy="593408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+mn-lt"/>
              </a:rPr>
              <a:t>Analiza dziedziny problemu </a:t>
            </a:r>
            <a:r>
              <a:rPr lang="pl-PL" sz="2200" dirty="0">
                <a:latin typeface="+mn-lt"/>
              </a:rPr>
              <a:t>– procesy składające się na obsługę uprawnień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8624C61-7CC0-428D-B354-DFA757F33D5F}"/>
              </a:ext>
            </a:extLst>
          </p:cNvPr>
          <p:cNvSpPr txBox="1"/>
          <p:nvPr/>
        </p:nvSpPr>
        <p:spPr>
          <a:xfrm>
            <a:off x="494680" y="1580334"/>
            <a:ext cx="8993703" cy="2805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Analizując proces obsługi uprawnień do systemów teleinformatycznych można stwierdzić, że istnieją trzy podstawowe procesy:</a:t>
            </a:r>
          </a:p>
          <a:p>
            <a:endParaRPr lang="pl-PL" sz="2400" dirty="0"/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400" dirty="0"/>
              <a:t>proces tworzenia konta,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400" dirty="0"/>
              <a:t>proces modyfikacji konta,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400" dirty="0"/>
              <a:t>proces wyłączenia konta.</a:t>
            </a:r>
          </a:p>
        </p:txBody>
      </p:sp>
    </p:spTree>
    <p:extLst>
      <p:ext uri="{BB962C8B-B14F-4D97-AF65-F5344CB8AC3E}">
        <p14:creationId xmlns:p14="http://schemas.microsoft.com/office/powerpoint/2010/main" val="25781866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44197" y="757431"/>
            <a:ext cx="10734244" cy="593408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+mn-lt"/>
              </a:rPr>
              <a:t>Analiza dziedziny problemu </a:t>
            </a:r>
            <a:r>
              <a:rPr lang="pl-PL" sz="2200" dirty="0">
                <a:latin typeface="+mn-lt"/>
              </a:rPr>
              <a:t>– krótka charakterystyka notacji BPMN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8624C61-7CC0-428D-B354-DFA757F33D5F}"/>
              </a:ext>
            </a:extLst>
          </p:cNvPr>
          <p:cNvSpPr txBox="1"/>
          <p:nvPr/>
        </p:nvSpPr>
        <p:spPr>
          <a:xfrm>
            <a:off x="494680" y="1580334"/>
            <a:ext cx="1088188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Zaletą notacji BPMN jest to, iż posiada zdefiniowany metamodel, dzięki któremu możemy za pomocą specjalnych narzędzi przekształcać model opisany w notacji BPMN na modele w innych notacjach oraz na gotowe fragmenty oprogramowania</a:t>
            </a:r>
          </a:p>
          <a:p>
            <a:endParaRPr lang="pl-PL" sz="1000" dirty="0"/>
          </a:p>
          <a:p>
            <a:r>
              <a:rPr lang="pl-PL" sz="2400" dirty="0"/>
              <a:t>Notację BPMN cechuje możliwość opisania w niej, krok po kroku, jak przebiega dany proces oraz, jakie informacje przekazywane są pomiędzy różnymi procesami. Dzięki opisaniu procesu w notacji BPMN minimalizuje się koszty związane z tworzeniem poszczególnych poziomów modelu oraz koszty szkolenia poszczególnych grup biorących udział w tworzeniu modelu procesu.</a:t>
            </a:r>
          </a:p>
          <a:p>
            <a:endParaRPr lang="pl-PL" sz="1000" dirty="0"/>
          </a:p>
          <a:p>
            <a:r>
              <a:rPr lang="pl-PL" sz="2400" dirty="0"/>
              <a:t>Podsumowując, notacja BPMN jest istotnym narzędziem przy modelowaniu procesów, gdyż może być wykorzystywana na każdym etapie tworzenia modeli biznesowych. Modele wytworzone w notacji BPMN w narzędziu EA, dość łatwo można przenosić do innego narzędzia, co w znaczący sposób obniża czas i koszty.</a:t>
            </a:r>
          </a:p>
        </p:txBody>
      </p:sp>
    </p:spTree>
    <p:extLst>
      <p:ext uri="{BB962C8B-B14F-4D97-AF65-F5344CB8AC3E}">
        <p14:creationId xmlns:p14="http://schemas.microsoft.com/office/powerpoint/2010/main" val="3895201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09625" y="931205"/>
            <a:ext cx="10881880" cy="593408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+mn-lt"/>
              </a:rPr>
              <a:t>Analiza dziedziny problemu </a:t>
            </a:r>
            <a:r>
              <a:rPr lang="pl-PL" sz="2200" dirty="0">
                <a:latin typeface="+mn-lt"/>
              </a:rPr>
              <a:t>– analiza dostępnych modeli obsługi uprawnień</a:t>
            </a:r>
            <a:br>
              <a:rPr lang="pl-PL" sz="2200" dirty="0">
                <a:latin typeface="+mn-lt"/>
              </a:rPr>
            </a:br>
            <a:endParaRPr lang="pl-PL" sz="2200" dirty="0">
              <a:latin typeface="+mn-lt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8624C61-7CC0-428D-B354-DFA757F33D5F}"/>
              </a:ext>
            </a:extLst>
          </p:cNvPr>
          <p:cNvSpPr txBox="1"/>
          <p:nvPr/>
        </p:nvSpPr>
        <p:spPr>
          <a:xfrm>
            <a:off x="494680" y="1580334"/>
            <a:ext cx="1088188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Analizując dostępne modele obsługi uprawnień, przeanalizowano trzech reprezentantów:</a:t>
            </a:r>
          </a:p>
          <a:p>
            <a:endParaRPr lang="pl-P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FUDO PAM firmy </a:t>
            </a:r>
            <a:r>
              <a:rPr lang="pl-PL" sz="2400" dirty="0" err="1"/>
              <a:t>Fudo</a:t>
            </a:r>
            <a:r>
              <a:rPr lang="pl-PL" sz="2400" dirty="0"/>
              <a:t> Security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ADManager</a:t>
            </a:r>
            <a:r>
              <a:rPr lang="en-US" sz="2400" dirty="0"/>
              <a:t> Plus </a:t>
            </a:r>
            <a:r>
              <a:rPr lang="en-US" sz="2400" dirty="0" err="1"/>
              <a:t>firmy</a:t>
            </a:r>
            <a:r>
              <a:rPr lang="en-US" sz="2400" dirty="0"/>
              <a:t> MWT Solution</a:t>
            </a:r>
            <a:endParaRPr lang="pl-P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System BPM</a:t>
            </a:r>
            <a:r>
              <a:rPr lang="pl-PL" sz="2400" dirty="0"/>
              <a:t> firmy</a:t>
            </a:r>
            <a:r>
              <a:rPr lang="en-US" sz="2400" dirty="0"/>
              <a:t> Blue Energy</a:t>
            </a:r>
            <a:endParaRPr lang="pl-PL" sz="2400" dirty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232796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6310" y="734673"/>
            <a:ext cx="10515600" cy="593408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+mn-lt"/>
              </a:rPr>
              <a:t>Agenda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771989"/>
            <a:ext cx="10515600" cy="4351338"/>
          </a:xfrm>
        </p:spPr>
        <p:txBody>
          <a:bodyPr>
            <a:normAutofit/>
          </a:bodyPr>
          <a:lstStyle/>
          <a:p>
            <a:r>
              <a:rPr lang="pl-PL" dirty="0"/>
              <a:t>Wstęp</a:t>
            </a:r>
          </a:p>
          <a:p>
            <a:r>
              <a:rPr lang="pl-PL" dirty="0"/>
              <a:t>Analiza dziedziny problemu</a:t>
            </a:r>
          </a:p>
          <a:p>
            <a:pPr lvl="1"/>
            <a:r>
              <a:rPr lang="pl-PL" dirty="0"/>
              <a:t>wyjaśnienie podstawowych pojęć związanych z tematyką pracy</a:t>
            </a:r>
          </a:p>
          <a:p>
            <a:pPr lvl="1"/>
            <a:r>
              <a:rPr lang="pl-PL" dirty="0"/>
              <a:t>procesy składające się na obsługę uprawnień </a:t>
            </a:r>
          </a:p>
          <a:p>
            <a:pPr lvl="1"/>
            <a:r>
              <a:rPr lang="pl-PL" dirty="0"/>
              <a:t>krótka charakterystyka notacji BPMN</a:t>
            </a:r>
          </a:p>
          <a:p>
            <a:pPr lvl="1"/>
            <a:r>
              <a:rPr lang="pl-PL" dirty="0"/>
              <a:t>analiza dostępnych modeli obsługi uprawnień</a:t>
            </a:r>
          </a:p>
          <a:p>
            <a:r>
              <a:rPr lang="pl-PL" dirty="0"/>
              <a:t>Modelowanie procesu biznesowego</a:t>
            </a:r>
          </a:p>
          <a:p>
            <a:r>
              <a:rPr lang="pl-PL" dirty="0"/>
              <a:t>Podsumowanie i wnioski</a:t>
            </a:r>
          </a:p>
          <a:p>
            <a:r>
              <a:rPr lang="pl-PL" dirty="0"/>
              <a:t>Bibliografia</a:t>
            </a:r>
          </a:p>
        </p:txBody>
      </p:sp>
    </p:spTree>
    <p:extLst>
      <p:ext uri="{BB962C8B-B14F-4D97-AF65-F5344CB8AC3E}">
        <p14:creationId xmlns:p14="http://schemas.microsoft.com/office/powerpoint/2010/main" val="37871405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09625" y="931205"/>
            <a:ext cx="10881880" cy="593408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+mn-lt"/>
              </a:rPr>
              <a:t>Modelowanie procesu biznesowego</a:t>
            </a:r>
            <a:br>
              <a:rPr lang="pl-PL" sz="2200" dirty="0">
                <a:latin typeface="+mn-lt"/>
              </a:rPr>
            </a:br>
            <a:endParaRPr lang="pl-PL" sz="2200" dirty="0">
              <a:latin typeface="+mn-lt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8624C61-7CC0-428D-B354-DFA757F33D5F}"/>
              </a:ext>
            </a:extLst>
          </p:cNvPr>
          <p:cNvSpPr txBox="1"/>
          <p:nvPr/>
        </p:nvSpPr>
        <p:spPr>
          <a:xfrm>
            <a:off x="494680" y="1580334"/>
            <a:ext cx="1088188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Założenia:</a:t>
            </a:r>
          </a:p>
          <a:p>
            <a:endParaRPr lang="pl-P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autoryzacja przy użyciu 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obsługa podstawowych procesów obsługi nadawania uprawnień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repozytorium (konta użytkowników, systemy, uprawnienia)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proces inspekcji uprawnień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2498017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09625" y="931205"/>
            <a:ext cx="10881880" cy="593408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+mn-lt"/>
              </a:rPr>
              <a:t>Modelowanie procesu biznesowego</a:t>
            </a:r>
            <a:br>
              <a:rPr lang="pl-PL" sz="2200" dirty="0">
                <a:latin typeface="+mn-lt"/>
              </a:rPr>
            </a:br>
            <a:endParaRPr lang="pl-PL" sz="2200" dirty="0">
              <a:latin typeface="+mn-lt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8624C61-7CC0-428D-B354-DFA757F33D5F}"/>
              </a:ext>
            </a:extLst>
          </p:cNvPr>
          <p:cNvSpPr txBox="1"/>
          <p:nvPr/>
        </p:nvSpPr>
        <p:spPr>
          <a:xfrm>
            <a:off x="494680" y="1580334"/>
            <a:ext cx="3139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Proces tworzenia konta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FD677FFF-FA79-492E-9214-646A0649FB2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468" y="1580334"/>
            <a:ext cx="2200275" cy="50621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27072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09625" y="931205"/>
            <a:ext cx="10881880" cy="593408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+mn-lt"/>
              </a:rPr>
              <a:t>Modelowanie procesu biznesowego</a:t>
            </a:r>
            <a:br>
              <a:rPr lang="pl-PL" sz="2200" dirty="0">
                <a:latin typeface="+mn-lt"/>
              </a:rPr>
            </a:br>
            <a:endParaRPr lang="pl-PL" sz="2200" dirty="0">
              <a:latin typeface="+mn-lt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8624C61-7CC0-428D-B354-DFA757F33D5F}"/>
              </a:ext>
            </a:extLst>
          </p:cNvPr>
          <p:cNvSpPr txBox="1"/>
          <p:nvPr/>
        </p:nvSpPr>
        <p:spPr>
          <a:xfrm>
            <a:off x="494680" y="1580334"/>
            <a:ext cx="50629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Proces modyfikacji uprawnień – działania od strony pracownika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7506EDF3-08A3-423C-A40C-BADDFFD15C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2976" y="1371600"/>
            <a:ext cx="443865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4534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09625" y="931205"/>
            <a:ext cx="10881880" cy="593408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+mn-lt"/>
              </a:rPr>
              <a:t>Modelowanie procesu biznesowego</a:t>
            </a:r>
            <a:br>
              <a:rPr lang="pl-PL" sz="2200" dirty="0">
                <a:latin typeface="+mn-lt"/>
              </a:rPr>
            </a:br>
            <a:endParaRPr lang="pl-PL" sz="2200" dirty="0">
              <a:latin typeface="+mn-lt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8624C61-7CC0-428D-B354-DFA757F33D5F}"/>
              </a:ext>
            </a:extLst>
          </p:cNvPr>
          <p:cNvSpPr txBox="1"/>
          <p:nvPr/>
        </p:nvSpPr>
        <p:spPr>
          <a:xfrm>
            <a:off x="494680" y="1580334"/>
            <a:ext cx="50629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Proces modyfikacji uprawnień – działania od strony przełożonego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485A700D-74EB-4F1F-A9C2-899913A393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2739" y="1318161"/>
            <a:ext cx="4800600" cy="5539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3871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09625" y="931205"/>
            <a:ext cx="10881880" cy="593408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+mn-lt"/>
              </a:rPr>
              <a:t>Modelowanie procesu biznesowego</a:t>
            </a:r>
            <a:br>
              <a:rPr lang="pl-PL" sz="2200" dirty="0">
                <a:latin typeface="+mn-lt"/>
              </a:rPr>
            </a:br>
            <a:endParaRPr lang="pl-PL" sz="2200" dirty="0">
              <a:latin typeface="+mn-lt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8624C61-7CC0-428D-B354-DFA757F33D5F}"/>
              </a:ext>
            </a:extLst>
          </p:cNvPr>
          <p:cNvSpPr txBox="1"/>
          <p:nvPr/>
        </p:nvSpPr>
        <p:spPr>
          <a:xfrm>
            <a:off x="494680" y="1580334"/>
            <a:ext cx="50629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Proces modyfikacji uprawnień – działania właściciela biznesowego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6BF21BBE-3C52-4D1E-B5B5-DD35F1F559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3778" y="1341912"/>
            <a:ext cx="4495800" cy="551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8300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09625" y="931205"/>
            <a:ext cx="10881880" cy="593408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+mn-lt"/>
              </a:rPr>
              <a:t>Modelowanie procesu biznesowego</a:t>
            </a:r>
            <a:br>
              <a:rPr lang="pl-PL" sz="2200" dirty="0">
                <a:latin typeface="+mn-lt"/>
              </a:rPr>
            </a:br>
            <a:endParaRPr lang="pl-PL" sz="2200" dirty="0">
              <a:latin typeface="+mn-lt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8624C61-7CC0-428D-B354-DFA757F33D5F}"/>
              </a:ext>
            </a:extLst>
          </p:cNvPr>
          <p:cNvSpPr txBox="1"/>
          <p:nvPr/>
        </p:nvSpPr>
        <p:spPr>
          <a:xfrm>
            <a:off x="494680" y="1580334"/>
            <a:ext cx="50629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Proces modyfikacji uprawnień – działania administratora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A7D6E8B4-5C26-4632-95AA-14F014C4C8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9777" y="1389413"/>
            <a:ext cx="5362575" cy="5468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3434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09625" y="931205"/>
            <a:ext cx="10881880" cy="593408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+mn-lt"/>
              </a:rPr>
              <a:t>Modelowanie procesu biznesowego</a:t>
            </a:r>
            <a:br>
              <a:rPr lang="pl-PL" sz="2200" dirty="0">
                <a:latin typeface="+mn-lt"/>
              </a:rPr>
            </a:br>
            <a:endParaRPr lang="pl-PL" sz="2200" dirty="0">
              <a:latin typeface="+mn-lt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8624C61-7CC0-428D-B354-DFA757F33D5F}"/>
              </a:ext>
            </a:extLst>
          </p:cNvPr>
          <p:cNvSpPr txBox="1"/>
          <p:nvPr/>
        </p:nvSpPr>
        <p:spPr>
          <a:xfrm>
            <a:off x="494680" y="1580334"/>
            <a:ext cx="3507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Podproces odpowiadający </a:t>
            </a:r>
            <a:br>
              <a:rPr lang="pl-PL" sz="2400" dirty="0"/>
            </a:br>
            <a:r>
              <a:rPr lang="pl-PL" sz="2400" dirty="0"/>
              <a:t>za logowanie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1B83E39A-4F52-4E2B-8B8A-CB4425AA8CF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7652" y="1425039"/>
            <a:ext cx="3815715" cy="54329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87281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09625" y="931205"/>
            <a:ext cx="10881880" cy="593408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+mn-lt"/>
              </a:rPr>
              <a:t>Modelowanie procesu biznesowego</a:t>
            </a:r>
            <a:br>
              <a:rPr lang="pl-PL" sz="2200" dirty="0">
                <a:latin typeface="+mn-lt"/>
              </a:rPr>
            </a:br>
            <a:endParaRPr lang="pl-PL" sz="2200" dirty="0">
              <a:latin typeface="+mn-lt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8624C61-7CC0-428D-B354-DFA757F33D5F}"/>
              </a:ext>
            </a:extLst>
          </p:cNvPr>
          <p:cNvSpPr txBox="1"/>
          <p:nvPr/>
        </p:nvSpPr>
        <p:spPr>
          <a:xfrm>
            <a:off x="494680" y="1580334"/>
            <a:ext cx="3507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Proces wyłączenie uprawnionego konta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0B1EA1E8-E10B-451B-8598-DDA797AFD1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0825" y="1358998"/>
            <a:ext cx="6411777" cy="5409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9910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09625" y="931205"/>
            <a:ext cx="10881880" cy="593408"/>
          </a:xfrm>
        </p:spPr>
        <p:txBody>
          <a:bodyPr>
            <a:normAutofit fontScale="90000"/>
          </a:bodyPr>
          <a:lstStyle/>
          <a:p>
            <a:r>
              <a:rPr lang="pl-PL" sz="3600" dirty="0">
                <a:latin typeface="+mn-lt"/>
              </a:rPr>
              <a:t>Modelowanie procesu biznesowego</a:t>
            </a:r>
            <a:br>
              <a:rPr lang="pl-PL" sz="2200" dirty="0">
                <a:latin typeface="+mn-lt"/>
              </a:rPr>
            </a:br>
            <a:endParaRPr lang="pl-PL" sz="2200" dirty="0">
              <a:latin typeface="+mn-lt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8624C61-7CC0-428D-B354-DFA757F33D5F}"/>
              </a:ext>
            </a:extLst>
          </p:cNvPr>
          <p:cNvSpPr txBox="1"/>
          <p:nvPr/>
        </p:nvSpPr>
        <p:spPr>
          <a:xfrm>
            <a:off x="569827" y="1524613"/>
            <a:ext cx="627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Proces inspekcji uprawnień inicjowany przez system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959B65A6-EB43-4BE1-B4AE-3A2A3C30B4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4637" y="0"/>
            <a:ext cx="4699172" cy="6727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9708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09625" y="931205"/>
            <a:ext cx="10881880" cy="593408"/>
          </a:xfrm>
        </p:spPr>
        <p:txBody>
          <a:bodyPr>
            <a:normAutofit fontScale="90000"/>
          </a:bodyPr>
          <a:lstStyle/>
          <a:p>
            <a:r>
              <a:rPr lang="pl-PL" sz="3600" dirty="0">
                <a:latin typeface="+mn-lt"/>
              </a:rPr>
              <a:t>Modelowanie procesu biznesowego</a:t>
            </a:r>
            <a:br>
              <a:rPr lang="pl-PL" sz="2200" dirty="0">
                <a:latin typeface="+mn-lt"/>
              </a:rPr>
            </a:br>
            <a:endParaRPr lang="pl-PL" sz="2200" dirty="0">
              <a:latin typeface="+mn-lt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8624C61-7CC0-428D-B354-DFA757F33D5F}"/>
              </a:ext>
            </a:extLst>
          </p:cNvPr>
          <p:cNvSpPr txBox="1"/>
          <p:nvPr/>
        </p:nvSpPr>
        <p:spPr>
          <a:xfrm>
            <a:off x="569827" y="1524613"/>
            <a:ext cx="627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Proces inspekcji uprawnień inicjowany przez przełożonego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18560F50-8AC7-46B6-BC6F-CE828E5AAC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9668" y="161924"/>
            <a:ext cx="5270526" cy="6583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674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601721"/>
            <a:ext cx="10515600" cy="420627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l-PL" sz="2400" dirty="0"/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pl-PL" sz="2400" dirty="0"/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/>
              <a:t>	W pracy poruszony został problem zarządzania uprawnieniami do systemów teleinformatycznych. </a:t>
            </a:r>
          </a:p>
          <a:p>
            <a:pPr marL="0" indent="0">
              <a:spcBef>
                <a:spcPts val="0"/>
              </a:spcBef>
              <a:buNone/>
            </a:pPr>
            <a:endParaRPr lang="pl-PL" sz="2400" dirty="0"/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/>
              <a:t>	Celem pracy jest wykonanie analizy procesu nadawania uprawnień oraz budowa modelu obsługi uprawnień do systemów teleinformatycznych dla Firmy X. Do budowy modelu procesu obsługi uprawnień wykorzystano notację BPMN.</a:t>
            </a:r>
          </a:p>
          <a:p>
            <a:pPr marL="0" indent="0">
              <a:spcBef>
                <a:spcPts val="0"/>
              </a:spcBef>
              <a:buNone/>
            </a:pPr>
            <a:endParaRPr lang="pl-PL" dirty="0"/>
          </a:p>
          <a:p>
            <a:pPr marL="0" indent="0">
              <a:spcBef>
                <a:spcPts val="0"/>
              </a:spcBef>
              <a:buNone/>
            </a:pPr>
            <a:endParaRPr lang="pl-PL" dirty="0"/>
          </a:p>
          <a:p>
            <a:pPr marL="0" indent="0">
              <a:spcBef>
                <a:spcPts val="0"/>
              </a:spcBef>
              <a:buNone/>
            </a:pPr>
            <a:endParaRPr lang="pl-PL" dirty="0"/>
          </a:p>
          <a:p>
            <a:pPr marL="0" indent="0">
              <a:spcBef>
                <a:spcPts val="0"/>
              </a:spcBef>
              <a:buNone/>
            </a:pP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38200" y="718908"/>
            <a:ext cx="10515600" cy="593408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+mn-lt"/>
              </a:rPr>
              <a:t>Wstęp</a:t>
            </a:r>
          </a:p>
        </p:txBody>
      </p:sp>
    </p:spTree>
    <p:extLst>
      <p:ext uri="{BB962C8B-B14F-4D97-AF65-F5344CB8AC3E}">
        <p14:creationId xmlns:p14="http://schemas.microsoft.com/office/powerpoint/2010/main" val="10810278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09625" y="931205"/>
            <a:ext cx="10881880" cy="593408"/>
          </a:xfrm>
        </p:spPr>
        <p:txBody>
          <a:bodyPr>
            <a:normAutofit fontScale="90000"/>
          </a:bodyPr>
          <a:lstStyle/>
          <a:p>
            <a:r>
              <a:rPr lang="pl-PL" sz="3600" dirty="0">
                <a:latin typeface="+mn-lt"/>
              </a:rPr>
              <a:t>Modelowanie procesu biznesowego</a:t>
            </a:r>
            <a:br>
              <a:rPr lang="pl-PL" sz="2200" dirty="0">
                <a:latin typeface="+mn-lt"/>
              </a:rPr>
            </a:br>
            <a:endParaRPr lang="pl-PL" sz="2200" dirty="0">
              <a:latin typeface="+mn-lt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8624C61-7CC0-428D-B354-DFA757F33D5F}"/>
              </a:ext>
            </a:extLst>
          </p:cNvPr>
          <p:cNvSpPr txBox="1"/>
          <p:nvPr/>
        </p:nvSpPr>
        <p:spPr>
          <a:xfrm>
            <a:off x="569827" y="1524613"/>
            <a:ext cx="627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Proces inspekcji uprawnień inicjowany przez właściciela biznesowego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011A7EB3-C722-4442-ABED-E2E48F013B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9472" y="0"/>
            <a:ext cx="44618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4876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09625" y="931205"/>
            <a:ext cx="10881880" cy="593408"/>
          </a:xfrm>
        </p:spPr>
        <p:txBody>
          <a:bodyPr>
            <a:normAutofit fontScale="90000"/>
          </a:bodyPr>
          <a:lstStyle/>
          <a:p>
            <a:r>
              <a:rPr lang="pl-PL" sz="3600" dirty="0">
                <a:latin typeface="+mn-lt"/>
              </a:rPr>
              <a:t>Podsumowanie i wnioski</a:t>
            </a:r>
            <a:br>
              <a:rPr lang="pl-PL" sz="2200" dirty="0">
                <a:latin typeface="+mn-lt"/>
              </a:rPr>
            </a:br>
            <a:endParaRPr lang="pl-PL" sz="2200" dirty="0">
              <a:latin typeface="+mn-lt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8624C61-7CC0-428D-B354-DFA757F33D5F}"/>
              </a:ext>
            </a:extLst>
          </p:cNvPr>
          <p:cNvSpPr txBox="1"/>
          <p:nvPr/>
        </p:nvSpPr>
        <p:spPr>
          <a:xfrm>
            <a:off x="569827" y="1524613"/>
            <a:ext cx="1112167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Wyjaśniono podstawowe pojęcia związane z tematyką oraz przeprowadzono analizę dostępnych rozwiązań do zarządzania uprawnieniami.</a:t>
            </a:r>
          </a:p>
          <a:p>
            <a:endParaRPr lang="pl-PL" sz="800" dirty="0"/>
          </a:p>
          <a:p>
            <a:r>
              <a:rPr lang="pl-PL" sz="2400" dirty="0"/>
              <a:t>Przedstawiono założenia nowego modelu oraz przygotowano nowy model zarządzania uprawnieniami.</a:t>
            </a:r>
          </a:p>
          <a:p>
            <a:endParaRPr lang="pl-PL" sz="800" dirty="0"/>
          </a:p>
          <a:p>
            <a:r>
              <a:rPr lang="pl-PL" sz="2400" dirty="0"/>
              <a:t>Potwierdzono hipotezę badawczą. Przygotowany model zarządzania uprawnieniami pozwoli na zmniejszenie liczby odrzuconych wniosków oraz skrócenie średniego czasu obsługi wniosku, jak również pozwoli na standaryzację w/w procesu.</a:t>
            </a:r>
          </a:p>
          <a:p>
            <a:endParaRPr lang="pl-PL" sz="800" dirty="0"/>
          </a:p>
          <a:p>
            <a:r>
              <a:rPr lang="pl-PL" sz="2400" dirty="0"/>
              <a:t>Badacze, którzy podejmą dalsze prace nad rozwojem przedstawionego modelu powinni skupić się nad rozwojem procesu inspekcji uprawnień. Rozbudowa przedstawionego modelu uprawnień, mogłaby obejmować obsługę dziennika zdarzeń, o ile taki istnieje, dla zasobu, który jest wpisany w repozytorium. Dzięki monitorowaniu dzienników zdarzeń można raportować próby dostania się do zasobu, który nie został mu przydzielony lub wniosek o nadanie uprawnień do niego, został odrzucony.</a:t>
            </a:r>
          </a:p>
        </p:txBody>
      </p:sp>
    </p:spTree>
    <p:extLst>
      <p:ext uri="{BB962C8B-B14F-4D97-AF65-F5344CB8AC3E}">
        <p14:creationId xmlns:p14="http://schemas.microsoft.com/office/powerpoint/2010/main" val="16444270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09625" y="931205"/>
            <a:ext cx="10881880" cy="593408"/>
          </a:xfrm>
        </p:spPr>
        <p:txBody>
          <a:bodyPr>
            <a:normAutofit fontScale="90000"/>
          </a:bodyPr>
          <a:lstStyle/>
          <a:p>
            <a:r>
              <a:rPr lang="pl-PL" sz="3600" dirty="0">
                <a:latin typeface="+mn-lt"/>
              </a:rPr>
              <a:t>Bibliografia</a:t>
            </a:r>
            <a:br>
              <a:rPr lang="pl-PL" sz="2200" dirty="0">
                <a:latin typeface="+mn-lt"/>
              </a:rPr>
            </a:br>
            <a:endParaRPr lang="pl-PL" sz="2200" dirty="0">
              <a:latin typeface="+mn-lt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8624C61-7CC0-428D-B354-DFA757F33D5F}"/>
              </a:ext>
            </a:extLst>
          </p:cNvPr>
          <p:cNvSpPr txBox="1"/>
          <p:nvPr/>
        </p:nvSpPr>
        <p:spPr>
          <a:xfrm>
            <a:off x="569826" y="1524613"/>
            <a:ext cx="1121049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1. M. Piotrowski, Notacja modelowania procesów biznesowych, Warszawa 2007, Wydawnictwo BTC</a:t>
            </a:r>
          </a:p>
          <a:p>
            <a:r>
              <a:rPr lang="pl-PL" sz="2000" dirty="0"/>
              <a:t>2. S. </a:t>
            </a:r>
            <a:r>
              <a:rPr lang="pl-PL" sz="2000" dirty="0" err="1"/>
              <a:t>Drejewicz</a:t>
            </a:r>
            <a:r>
              <a:rPr lang="pl-PL" sz="2000" dirty="0"/>
              <a:t>, Zrozumieć BPMN modelowanie procesów biznesowych,</a:t>
            </a:r>
          </a:p>
          <a:p>
            <a:r>
              <a:rPr lang="pl-PL" sz="2000" dirty="0"/>
              <a:t>Wydawnictwo Helion, 2017.</a:t>
            </a:r>
          </a:p>
          <a:p>
            <a:r>
              <a:rPr lang="pl-PL" sz="2000" dirty="0"/>
              <a:t>3. P. </a:t>
            </a:r>
            <a:r>
              <a:rPr lang="pl-PL" sz="2000" dirty="0" err="1"/>
              <a:t>Beynon</a:t>
            </a:r>
            <a:r>
              <a:rPr lang="pl-PL" sz="2000" dirty="0"/>
              <a:t>-Davies, Inżynieria systemów informacyjnych, Warszawa 1999, Wydawnictwo Naukowo-Techniczne.</a:t>
            </a:r>
          </a:p>
          <a:p>
            <a:r>
              <a:rPr lang="pl-PL" sz="2000" dirty="0"/>
              <a:t>4. J. </a:t>
            </a:r>
            <a:r>
              <a:rPr lang="pl-PL" sz="2000" dirty="0" err="1"/>
              <a:t>Schmuller</a:t>
            </a:r>
            <a:r>
              <a:rPr lang="pl-PL" sz="2000" dirty="0"/>
              <a:t>, UML dla każdego, Wydawnictwo Helion, 2003.</a:t>
            </a:r>
          </a:p>
          <a:p>
            <a:r>
              <a:rPr lang="pl-PL" sz="2000" dirty="0"/>
              <a:t>5. K. </a:t>
            </a:r>
            <a:r>
              <a:rPr lang="pl-PL" sz="2000" dirty="0" err="1"/>
              <a:t>Sacha</a:t>
            </a:r>
            <a:r>
              <a:rPr lang="pl-PL" sz="2000" dirty="0"/>
              <a:t>, Inżynieria oprogramowania, Warszawa 2014, Wydawnictwo Naukowe PWN SA.</a:t>
            </a:r>
          </a:p>
          <a:p>
            <a:r>
              <a:rPr lang="pl-PL" sz="2000" dirty="0"/>
              <a:t>6. B. Gawin, Systemy Informatyczne w zarządzaniu procesami WROKFLOW, Warszawa 2015, Wydawnictwo Naukowe PWN SA.</a:t>
            </a:r>
          </a:p>
          <a:p>
            <a:r>
              <a:rPr lang="pl-PL" sz="2000" dirty="0"/>
              <a:t>7. J. Ryszkowski, Analiza i projektowanie strukturalne, Wydawnictwo Helion 2004.</a:t>
            </a:r>
          </a:p>
          <a:p>
            <a:r>
              <a:rPr lang="pl-PL" sz="2000" dirty="0"/>
              <a:t>8. S. Wrycza, B. Marcinkowski, K. Wyrzykowski, Język UML 2.0 w modelowaniu systemów informatycznych, Wydawnictwo Helion 2005</a:t>
            </a:r>
          </a:p>
          <a:p>
            <a:r>
              <a:rPr lang="pl-PL" sz="2000" dirty="0"/>
              <a:t>9. K. K. </a:t>
            </a:r>
            <a:r>
              <a:rPr lang="pl-PL" sz="2000" dirty="0" err="1"/>
              <a:t>Pabbathi</a:t>
            </a:r>
            <a:r>
              <a:rPr lang="pl-PL" sz="2000" dirty="0"/>
              <a:t>, Focus On AIM (Identity and Access Management) 2nd </a:t>
            </a:r>
            <a:r>
              <a:rPr lang="pl-PL" sz="2000" dirty="0" err="1"/>
              <a:t>edition</a:t>
            </a:r>
            <a:endParaRPr lang="pl-PL" sz="2000" dirty="0"/>
          </a:p>
          <a:p>
            <a:r>
              <a:rPr lang="pl-PL" sz="2000" dirty="0"/>
              <a:t>10. B. Gawin, B. Marcinkowski, Symulacja procesów biznesowych. Standardy BPMS i BPMN w praktyce, Wydawnictwo Helion 2013.</a:t>
            </a:r>
          </a:p>
          <a:p>
            <a:r>
              <a:rPr lang="pl-PL" sz="2000" dirty="0"/>
              <a:t>11. M. Żytniewski, P. Zadora, Modelowanie procesów biznesowych z użyciem notacji BPMN.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2582192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09625" y="931205"/>
            <a:ext cx="10881880" cy="593408"/>
          </a:xfrm>
        </p:spPr>
        <p:txBody>
          <a:bodyPr>
            <a:normAutofit fontScale="90000"/>
          </a:bodyPr>
          <a:lstStyle/>
          <a:p>
            <a:r>
              <a:rPr lang="pl-PL" sz="3600" dirty="0">
                <a:latin typeface="+mn-lt"/>
              </a:rPr>
              <a:t>Bibliografia</a:t>
            </a:r>
            <a:br>
              <a:rPr lang="pl-PL" sz="2200" dirty="0">
                <a:latin typeface="+mn-lt"/>
              </a:rPr>
            </a:br>
            <a:endParaRPr lang="pl-PL" sz="2200" dirty="0">
              <a:latin typeface="+mn-lt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8624C61-7CC0-428D-B354-DFA757F33D5F}"/>
              </a:ext>
            </a:extLst>
          </p:cNvPr>
          <p:cNvSpPr txBox="1"/>
          <p:nvPr/>
        </p:nvSpPr>
        <p:spPr>
          <a:xfrm>
            <a:off x="569826" y="1524613"/>
            <a:ext cx="1121049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12. Cristina </a:t>
            </a:r>
            <a:r>
              <a:rPr lang="pl-PL" sz="2000" dirty="0" err="1"/>
              <a:t>Venera</a:t>
            </a:r>
            <a:r>
              <a:rPr lang="pl-PL" sz="2000" dirty="0"/>
              <a:t>, BPMN vs. UML Activity Diagram for Business </a:t>
            </a:r>
            <a:r>
              <a:rPr lang="pl-PL" sz="2000" dirty="0" err="1"/>
              <a:t>Process</a:t>
            </a:r>
            <a:r>
              <a:rPr lang="pl-PL" sz="2000" dirty="0"/>
              <a:t> modeling</a:t>
            </a:r>
          </a:p>
          <a:p>
            <a:r>
              <a:rPr lang="pl-PL" sz="2000" dirty="0"/>
              <a:t>(in: ) </a:t>
            </a:r>
            <a:r>
              <a:rPr lang="pl-PL" sz="2000" dirty="0" err="1"/>
              <a:t>Proceedings</a:t>
            </a:r>
            <a:r>
              <a:rPr lang="pl-PL" sz="2000" dirty="0"/>
              <a:t> of the 7th International Conference ACCOUNTING AND MANAGEMENT INFORMATION SYSTEMS AMIS 2012, </a:t>
            </a:r>
            <a:r>
              <a:rPr lang="pl-PL" sz="2000" dirty="0" err="1"/>
              <a:t>Bucharest</a:t>
            </a:r>
            <a:r>
              <a:rPr lang="pl-PL" sz="2000" dirty="0"/>
              <a:t> University of </a:t>
            </a:r>
            <a:r>
              <a:rPr lang="pl-PL" sz="2000" dirty="0" err="1"/>
              <a:t>Economic</a:t>
            </a:r>
            <a:r>
              <a:rPr lang="pl-PL" sz="2000" dirty="0"/>
              <a:t> </a:t>
            </a:r>
            <a:r>
              <a:rPr lang="pl-PL" sz="2000" dirty="0" err="1"/>
              <a:t>Studies</a:t>
            </a:r>
            <a:r>
              <a:rPr lang="pl-PL" sz="2000" dirty="0"/>
              <a:t>.</a:t>
            </a:r>
          </a:p>
          <a:p>
            <a:r>
              <a:rPr lang="pl-PL" sz="2000" dirty="0"/>
              <a:t>13. E. Ziemba, I. Obłąk, Modelowanie procesów biznesowych z wykorzystaniem notacji BPMN – studium przypadku, Informatyka Ekonomiczna 4(26) 2012.</a:t>
            </a:r>
          </a:p>
          <a:p>
            <a:r>
              <a:rPr lang="pl-PL" sz="2000" dirty="0"/>
              <a:t>14. M. Owen, J. Raj, BPMN and Business </a:t>
            </a:r>
            <a:r>
              <a:rPr lang="pl-PL" sz="2000" dirty="0" err="1"/>
              <a:t>Process</a:t>
            </a:r>
            <a:r>
              <a:rPr lang="pl-PL" sz="2000" dirty="0"/>
              <a:t> Management. </a:t>
            </a:r>
            <a:r>
              <a:rPr lang="pl-PL" sz="2000" dirty="0" err="1"/>
              <a:t>Introduction</a:t>
            </a:r>
            <a:r>
              <a:rPr lang="pl-PL" sz="2000" dirty="0"/>
              <a:t> to the New Business </a:t>
            </a:r>
            <a:r>
              <a:rPr lang="pl-PL" sz="2000" dirty="0" err="1"/>
              <a:t>Process</a:t>
            </a:r>
            <a:r>
              <a:rPr lang="pl-PL" sz="2000" dirty="0"/>
              <a:t> Modeling Standard. </a:t>
            </a:r>
            <a:r>
              <a:rPr lang="pl-PL" sz="2000" dirty="0" err="1"/>
              <a:t>Popkin</a:t>
            </a:r>
            <a:r>
              <a:rPr lang="pl-PL" sz="2000" dirty="0"/>
              <a:t> Software 2003.</a:t>
            </a:r>
          </a:p>
          <a:p>
            <a:r>
              <a:rPr lang="pl-PL" sz="2000" dirty="0"/>
              <a:t>15. M. Kuraś, System Informacyjny – system informatyczny. Co poza nazwą różni te dwa obiekty.</a:t>
            </a:r>
          </a:p>
          <a:p>
            <a:r>
              <a:rPr lang="pl-PL" sz="2000" dirty="0"/>
              <a:t>16. A. Jurga, ARIS Platform jako narzędzie modelowania procesów biznesowych. Notacja EPC a BPMN,  Zeszyty naukowe Uniwersytetu Szczecińskiego nr 702 2012.</a:t>
            </a:r>
          </a:p>
          <a:p>
            <a:r>
              <a:rPr lang="pl-PL" sz="2000" dirty="0"/>
              <a:t>17. M. Piotrowski, Modelowanie procesów biznesowych, Wydawnictwo BTC.</a:t>
            </a:r>
          </a:p>
          <a:p>
            <a:r>
              <a:rPr lang="pl-PL" sz="2000" dirty="0"/>
              <a:t>18. M. Jędrysiak, A. </a:t>
            </a:r>
            <a:r>
              <a:rPr lang="pl-PL" sz="2000" dirty="0" err="1"/>
              <a:t>Dras</a:t>
            </a:r>
            <a:r>
              <a:rPr lang="pl-PL" sz="2000" dirty="0"/>
              <a:t>, Administracja Microsoft Active Directory, Wydawnictwo Helios.</a:t>
            </a:r>
          </a:p>
          <a:p>
            <a:r>
              <a:rPr lang="pl-PL" sz="2000" dirty="0"/>
              <a:t>19. E. Śleszyńska, Administrowanie danymi osobowymi przez zarządców i właścicieli nieruchomości, Wydawnictwo Wolters Kluwer, Warszaw 2008.</a:t>
            </a:r>
          </a:p>
          <a:p>
            <a:r>
              <a:rPr lang="pl-PL" sz="2000" dirty="0"/>
              <a:t>20. Simon </a:t>
            </a:r>
            <a:r>
              <a:rPr lang="pl-PL" sz="2000" dirty="0" err="1"/>
              <a:t>DeDeo</a:t>
            </a:r>
            <a:r>
              <a:rPr lang="pl-PL" sz="2000" dirty="0"/>
              <a:t>, Information </a:t>
            </a:r>
            <a:r>
              <a:rPr lang="pl-PL" sz="2000" dirty="0" err="1"/>
              <a:t>Theory</a:t>
            </a:r>
            <a:r>
              <a:rPr lang="pl-PL" sz="2000" dirty="0"/>
              <a:t> for </a:t>
            </a:r>
            <a:r>
              <a:rPr lang="pl-PL" sz="2000" dirty="0" err="1"/>
              <a:t>Intelligent</a:t>
            </a:r>
            <a:r>
              <a:rPr lang="pl-PL" sz="2000" dirty="0"/>
              <a:t> People, 2018.</a:t>
            </a:r>
          </a:p>
          <a:p>
            <a:r>
              <a:rPr lang="pl-PL" sz="2000" dirty="0"/>
              <a:t>21. </a:t>
            </a:r>
            <a:r>
              <a:rPr lang="pl-PL" sz="2000" dirty="0" err="1"/>
              <a:t>Fudo</a:t>
            </a:r>
            <a:r>
              <a:rPr lang="pl-PL" sz="2000" dirty="0"/>
              <a:t> PAM 3.10 – Dokumentacja Systemu, </a:t>
            </a:r>
            <a:r>
              <a:rPr lang="pl-PL" sz="2000" dirty="0" err="1"/>
              <a:t>Fudo</a:t>
            </a:r>
            <a:r>
              <a:rPr lang="pl-PL" sz="2000" dirty="0"/>
              <a:t> Security 2019.</a:t>
            </a:r>
          </a:p>
          <a:p>
            <a:r>
              <a:rPr lang="pl-PL" sz="2000" dirty="0"/>
              <a:t>22. </a:t>
            </a:r>
            <a:r>
              <a:rPr lang="pl-PL" sz="2000" dirty="0" err="1"/>
              <a:t>ManageEngine</a:t>
            </a:r>
            <a:r>
              <a:rPr lang="pl-PL" sz="2000" dirty="0"/>
              <a:t> </a:t>
            </a:r>
            <a:r>
              <a:rPr lang="pl-PL" sz="2000" dirty="0" err="1"/>
              <a:t>ADManager</a:t>
            </a:r>
            <a:r>
              <a:rPr lang="pl-PL" sz="2000" dirty="0"/>
              <a:t> plus </a:t>
            </a:r>
            <a:r>
              <a:rPr lang="pl-PL" sz="2000" dirty="0" err="1"/>
              <a:t>Workbook</a:t>
            </a:r>
            <a:r>
              <a:rPr lang="pl-PL" sz="2000" dirty="0"/>
              <a:t>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1222246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09625" y="931205"/>
            <a:ext cx="10881880" cy="593408"/>
          </a:xfrm>
        </p:spPr>
        <p:txBody>
          <a:bodyPr>
            <a:normAutofit fontScale="90000"/>
          </a:bodyPr>
          <a:lstStyle/>
          <a:p>
            <a:r>
              <a:rPr lang="pl-PL" sz="3600" dirty="0">
                <a:latin typeface="+mn-lt"/>
              </a:rPr>
              <a:t>Bibliografia</a:t>
            </a:r>
            <a:br>
              <a:rPr lang="pl-PL" sz="2200" dirty="0">
                <a:latin typeface="+mn-lt"/>
              </a:rPr>
            </a:br>
            <a:endParaRPr lang="pl-PL" sz="2200" dirty="0">
              <a:latin typeface="+mn-lt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8624C61-7CC0-428D-B354-DFA757F33D5F}"/>
              </a:ext>
            </a:extLst>
          </p:cNvPr>
          <p:cNvSpPr txBox="1"/>
          <p:nvPr/>
        </p:nvSpPr>
        <p:spPr>
          <a:xfrm>
            <a:off x="569826" y="1524613"/>
            <a:ext cx="1121049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23. BPM, Dokumentacja techniczna – dokumentacja Systemu BPM.</a:t>
            </a:r>
          </a:p>
          <a:p>
            <a:r>
              <a:rPr lang="pl-PL" sz="2000" dirty="0"/>
              <a:t>24. System zarządzania BPM – dokumentacja systemu BPM, Blue Energy, 2020.</a:t>
            </a:r>
          </a:p>
          <a:p>
            <a:r>
              <a:rPr lang="pl-PL" sz="2000" dirty="0"/>
              <a:t>25. </a:t>
            </a:r>
            <a:r>
              <a:rPr lang="pl-PL" sz="2000" dirty="0" err="1"/>
              <a:t>OpenLDAP</a:t>
            </a:r>
            <a:r>
              <a:rPr lang="pl-PL" sz="2000" dirty="0"/>
              <a:t> Software 2.4 </a:t>
            </a:r>
            <a:r>
              <a:rPr lang="pl-PL" sz="2000" dirty="0" err="1"/>
              <a:t>Administrator's</a:t>
            </a:r>
            <a:r>
              <a:rPr lang="pl-PL" sz="2000" dirty="0"/>
              <a:t> Guide</a:t>
            </a:r>
          </a:p>
          <a:p>
            <a:r>
              <a:rPr lang="pl-PL" sz="2000" dirty="0"/>
              <a:t>26. https://pl.wikipedia.org/wiki/Zarządzanie_tożsamością</a:t>
            </a:r>
          </a:p>
          <a:p>
            <a:r>
              <a:rPr lang="pl-PL" sz="2000" dirty="0"/>
              <a:t>27. https://opensecurity.pl/kontrola-dostepu-podstawowe-zalozenia</a:t>
            </a:r>
          </a:p>
          <a:p>
            <a:r>
              <a:rPr lang="pl-PL" sz="2000" dirty="0"/>
              <a:t>28. https://opensecurity.pl/zarzadzanie-uprawnieniami-w-kontroli-dostepu</a:t>
            </a:r>
          </a:p>
          <a:p>
            <a:r>
              <a:rPr lang="pl-PL" sz="2000" dirty="0"/>
              <a:t>29. </a:t>
            </a:r>
            <a:r>
              <a:rPr lang="pl-PL" sz="1900" dirty="0"/>
              <a:t>https://www.techotopia.com/index.php/Mandatory,_Discretionary,_Role_and_Rule_Based_Access_Control</a:t>
            </a:r>
          </a:p>
          <a:p>
            <a:r>
              <a:rPr lang="pl-PL" sz="2000" dirty="0"/>
              <a:t>30. https://pl.qwe.wiki/wiki/Entropy_(information_theory)</a:t>
            </a:r>
          </a:p>
          <a:p>
            <a:r>
              <a:rPr lang="pl-PL" sz="2000" dirty="0"/>
              <a:t>31. https://mfiles.pl/pl/index.php/System_informatyczny</a:t>
            </a:r>
          </a:p>
          <a:p>
            <a:r>
              <a:rPr lang="pl-PL" sz="2000" dirty="0"/>
              <a:t>32. https://www.biznes-mentor.pl/przedsiebiorca/system-teleinformatyczny-charakterystyka-i-sposob-dzialania-systemu</a:t>
            </a:r>
          </a:p>
          <a:p>
            <a:r>
              <a:rPr lang="pl-PL" sz="2000" dirty="0"/>
              <a:t>33. http://mola.mii.lu.lv</a:t>
            </a:r>
          </a:p>
          <a:p>
            <a:r>
              <a:rPr lang="pl-PL" sz="2000" dirty="0"/>
              <a:t>34. https://mfiles.pl/pl/index.php/Przetwarzanie_danych</a:t>
            </a:r>
          </a:p>
          <a:p>
            <a:r>
              <a:rPr lang="pl-PL" sz="2000" dirty="0"/>
              <a:t>35. https://mfiles.pl/pl/index.php/Przetwarzanie_informacji</a:t>
            </a:r>
          </a:p>
          <a:p>
            <a:r>
              <a:rPr lang="pl-PL" sz="2000" dirty="0"/>
              <a:t>36. https://mfiles.pl/pl/images/2/21/Model_spiralny_przebiegu_projektu.png</a:t>
            </a:r>
          </a:p>
          <a:p>
            <a:r>
              <a:rPr lang="pl-PL" sz="2000" dirty="0"/>
              <a:t>37. https://mfiles.pl/pl/index.php/Plik:Model_spiralny_przebiegu_projektu.png</a:t>
            </a:r>
          </a:p>
        </p:txBody>
      </p:sp>
    </p:spTree>
    <p:extLst>
      <p:ext uri="{BB962C8B-B14F-4D97-AF65-F5344CB8AC3E}">
        <p14:creationId xmlns:p14="http://schemas.microsoft.com/office/powerpoint/2010/main" val="35164643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2982557"/>
            <a:ext cx="9144000" cy="892887"/>
          </a:xfrm>
        </p:spPr>
        <p:txBody>
          <a:bodyPr>
            <a:normAutofit fontScale="90000"/>
          </a:bodyPr>
          <a:lstStyle/>
          <a:p>
            <a:r>
              <a:rPr lang="pl-PL" dirty="0"/>
              <a:t>Dziękujemy za uwagę</a:t>
            </a:r>
          </a:p>
        </p:txBody>
      </p:sp>
    </p:spTree>
    <p:extLst>
      <p:ext uri="{BB962C8B-B14F-4D97-AF65-F5344CB8AC3E}">
        <p14:creationId xmlns:p14="http://schemas.microsoft.com/office/powerpoint/2010/main" val="3933329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714016"/>
            <a:ext cx="10515600" cy="486324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pl-PL" dirty="0"/>
          </a:p>
          <a:p>
            <a:pPr marL="0" indent="0">
              <a:spcBef>
                <a:spcPts val="0"/>
              </a:spcBef>
              <a:buNone/>
            </a:pPr>
            <a:endParaRPr lang="pl-PL" dirty="0"/>
          </a:p>
          <a:p>
            <a:pPr marL="0" indent="0">
              <a:spcBef>
                <a:spcPts val="0"/>
              </a:spcBef>
              <a:buNone/>
            </a:pPr>
            <a:endParaRPr lang="pl-PL" sz="2100" dirty="0"/>
          </a:p>
          <a:p>
            <a:pPr marL="0" indent="0">
              <a:spcBef>
                <a:spcPts val="0"/>
              </a:spcBef>
              <a:buNone/>
            </a:pPr>
            <a:r>
              <a:rPr lang="pl-PL" dirty="0"/>
              <a:t>Analiza procesu obsługi uprawnień do systemów teleinformatycznych, opracowanie nowego procesu obsługi uprawnień do systemów teleinformatycznych oraz budowa modelu obsługi uprawnień do systemów teleinformatycznych spowoduje zmniejszenie liczby odrzuconych wniosków i skrócenie średniego czasu obsługi wniosku,</a:t>
            </a:r>
            <a:br>
              <a:rPr lang="pl-PL" dirty="0"/>
            </a:br>
            <a:r>
              <a:rPr lang="pl-PL" dirty="0"/>
              <a:t>jak również pozwoli na standaryzację w/w procesu.</a:t>
            </a:r>
          </a:p>
          <a:p>
            <a:pPr marL="0" indent="0">
              <a:spcBef>
                <a:spcPts val="0"/>
              </a:spcBef>
              <a:buNone/>
            </a:pPr>
            <a:endParaRPr lang="pl-PL" dirty="0"/>
          </a:p>
          <a:p>
            <a:pPr marL="0" indent="0">
              <a:spcBef>
                <a:spcPts val="0"/>
              </a:spcBef>
              <a:buNone/>
            </a:pPr>
            <a:endParaRPr lang="pl-PL" dirty="0"/>
          </a:p>
          <a:p>
            <a:pPr marL="0" indent="0">
              <a:spcBef>
                <a:spcPts val="0"/>
              </a:spcBef>
              <a:buNone/>
            </a:pP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38200" y="767034"/>
            <a:ext cx="10515600" cy="593408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+mn-lt"/>
              </a:rPr>
              <a:t>Wstęp </a:t>
            </a:r>
            <a:r>
              <a:rPr lang="pl-PL" sz="2200" dirty="0">
                <a:latin typeface="+mn-lt"/>
              </a:rPr>
              <a:t>- hipoteza</a:t>
            </a:r>
          </a:p>
        </p:txBody>
      </p:sp>
    </p:spTree>
    <p:extLst>
      <p:ext uri="{BB962C8B-B14F-4D97-AF65-F5344CB8AC3E}">
        <p14:creationId xmlns:p14="http://schemas.microsoft.com/office/powerpoint/2010/main" val="330744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38200" y="767034"/>
            <a:ext cx="10515600" cy="593408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+mn-lt"/>
              </a:rPr>
              <a:t>Analiza dziedziny problemu </a:t>
            </a:r>
            <a:r>
              <a:rPr lang="pl-PL" sz="2200" dirty="0">
                <a:latin typeface="+mn-lt"/>
              </a:rPr>
              <a:t>– pojęcia podstawowe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AE14D42B-F1B8-47B7-BC8B-75393005E46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2405" y="2056812"/>
            <a:ext cx="5307189" cy="4172516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DCD06084-09A0-4643-8DBC-2FDEEED56A04}"/>
              </a:ext>
            </a:extLst>
          </p:cNvPr>
          <p:cNvSpPr txBox="1"/>
          <p:nvPr/>
        </p:nvSpPr>
        <p:spPr>
          <a:xfrm>
            <a:off x="550409" y="1533592"/>
            <a:ext cx="4573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Model i modelowanie</a:t>
            </a:r>
          </a:p>
        </p:txBody>
      </p:sp>
    </p:spTree>
    <p:extLst>
      <p:ext uri="{BB962C8B-B14F-4D97-AF65-F5344CB8AC3E}">
        <p14:creationId xmlns:p14="http://schemas.microsoft.com/office/powerpoint/2010/main" val="2237071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38200" y="767034"/>
            <a:ext cx="10515600" cy="593408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+mn-lt"/>
              </a:rPr>
              <a:t>Analiza dziedziny problemu </a:t>
            </a:r>
            <a:r>
              <a:rPr lang="pl-PL" sz="2200" dirty="0">
                <a:latin typeface="+mn-lt"/>
              </a:rPr>
              <a:t>– pojęcia podstawowe</a:t>
            </a: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1271D07C-6161-4EC4-B6B5-3CA40BE22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89874"/>
            <a:ext cx="10515600" cy="244393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l-PL" dirty="0"/>
              <a:t>Systemy informacyjne (SI), jako działanie ludzkie obejmuje dwie strefy. Pierwszą strefą jest strefa przetwarzania danych, którą można sformalizować i wesprzeć techniką komputerową. Drugą strefą jest strefa procesów myślowych, których nie da się sformalizować. W pewnych warunkach strefę myślową można wesprzeć za pomocą sztucznej inteligencji</a:t>
            </a:r>
          </a:p>
          <a:p>
            <a:pPr marL="0" indent="0">
              <a:spcBef>
                <a:spcPts val="0"/>
              </a:spcBef>
              <a:buNone/>
            </a:pPr>
            <a:endParaRPr lang="pl-PL" dirty="0"/>
          </a:p>
          <a:p>
            <a:pPr marL="0" indent="0">
              <a:spcBef>
                <a:spcPts val="0"/>
              </a:spcBef>
              <a:buNone/>
            </a:pPr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5CF2B511-026A-445D-8B47-9145D0120D0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335" y="4033809"/>
            <a:ext cx="5725329" cy="23055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5687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38200" y="767034"/>
            <a:ext cx="10515600" cy="593408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+mn-lt"/>
              </a:rPr>
              <a:t>Analiza dziedziny problemu </a:t>
            </a:r>
            <a:r>
              <a:rPr lang="pl-PL" sz="2200" dirty="0">
                <a:latin typeface="+mn-lt"/>
              </a:rPr>
              <a:t>– pojęcia podstawowe</a:t>
            </a: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1271D07C-6161-4EC4-B6B5-3CA40BE22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4" y="2658653"/>
            <a:ext cx="10700656" cy="2443935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l-PL" dirty="0"/>
              <a:t>Systemy informatyczne (SIT) to inaczej zbiór powiązanych ze sobą elementów, których funkcją jest przetwarzanie danych przy użyciu techniki komputerowej.  Na system informatyczny składają się takie elementy, jak: sprzęt (komputery, urządzenia służące do komunikacji oraz inne urządzenia, nie będące komputerami np. czujniki elektryczne, kamery, skanery), oprogramowanie, elementy organizacyjne (procedury, instrukcje itp.), elementy informacyjne (baza wiedzy, podręczniki).</a:t>
            </a:r>
          </a:p>
          <a:p>
            <a:pPr marL="0" indent="0">
              <a:spcBef>
                <a:spcPts val="0"/>
              </a:spcBef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8755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38200" y="767034"/>
            <a:ext cx="10515600" cy="593408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+mn-lt"/>
              </a:rPr>
              <a:t>Analiza dziedziny problemu </a:t>
            </a:r>
            <a:r>
              <a:rPr lang="pl-PL" sz="2200" dirty="0">
                <a:latin typeface="+mn-lt"/>
              </a:rPr>
              <a:t>– pojęcia podstawowe</a:t>
            </a: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1271D07C-6161-4EC4-B6B5-3CA40BE22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4" y="1555668"/>
            <a:ext cx="10700656" cy="4726379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l-PL" dirty="0"/>
              <a:t>Notacja BPMN (</a:t>
            </a:r>
            <a:r>
              <a:rPr lang="en-US" dirty="0"/>
              <a:t>ang. Business Process Modeling Notation) </a:t>
            </a:r>
            <a:r>
              <a:rPr lang="pl-PL" dirty="0"/>
              <a:t>jedna z najczęściej wykorzystywanych notacji do modelowania procesów biznesowych. Wersja 2.0 zawiera 4 diagramy:</a:t>
            </a:r>
          </a:p>
          <a:p>
            <a:pPr marL="0" indent="0">
              <a:spcBef>
                <a:spcPts val="0"/>
              </a:spcBef>
              <a:buNone/>
            </a:pPr>
            <a:endParaRPr lang="pl-PL" dirty="0"/>
          </a:p>
          <a:p>
            <a:pPr marL="0" indent="0">
              <a:spcBef>
                <a:spcPts val="0"/>
              </a:spcBef>
              <a:buNone/>
            </a:pPr>
            <a:r>
              <a:rPr lang="pl-PL" dirty="0"/>
              <a:t>• diagram procesów biznesowych (ang. </a:t>
            </a:r>
            <a:r>
              <a:rPr lang="pl-PL" dirty="0" err="1"/>
              <a:t>Process</a:t>
            </a:r>
            <a:r>
              <a:rPr lang="pl-PL" dirty="0"/>
              <a:t> Diagram) – obrazuje sekwencję procesów, zadań i innych obiektów wykonywanych w ramach organizacji,</a:t>
            </a:r>
          </a:p>
          <a:p>
            <a:pPr marL="0" indent="0">
              <a:spcBef>
                <a:spcPts val="0"/>
              </a:spcBef>
              <a:buNone/>
            </a:pPr>
            <a:endParaRPr lang="pl-PL" dirty="0"/>
          </a:p>
          <a:p>
            <a:pPr marL="0" indent="0">
              <a:spcBef>
                <a:spcPts val="0"/>
              </a:spcBef>
              <a:buNone/>
            </a:pPr>
            <a:r>
              <a:rPr lang="pl-PL" dirty="0"/>
              <a:t>• diagram kolaboracji (ang. Collaboration Diagram) – diagram obejmujący wymianę komunikatów pomiędzy dwoma lub większą liczbą uczestników procesu biznesowego,</a:t>
            </a:r>
          </a:p>
          <a:p>
            <a:pPr marL="0" indent="0">
              <a:spcBef>
                <a:spcPts val="0"/>
              </a:spcBef>
              <a:buNone/>
            </a:pPr>
            <a:endParaRPr lang="pl-PL" dirty="0"/>
          </a:p>
          <a:p>
            <a:pPr marL="0" indent="0">
              <a:spcBef>
                <a:spcPts val="0"/>
              </a:spcBef>
              <a:buNone/>
            </a:pPr>
            <a:r>
              <a:rPr lang="pl-PL" dirty="0"/>
              <a:t>• diagram choreografii (ang. </a:t>
            </a:r>
            <a:r>
              <a:rPr lang="pl-PL" dirty="0" err="1"/>
              <a:t>Choreography</a:t>
            </a:r>
            <a:r>
              <a:rPr lang="pl-PL" dirty="0"/>
              <a:t> Diagram) – diagram umożliwia szczegółową koordynację interakcji uczestników procesu biznesowego,</a:t>
            </a:r>
          </a:p>
          <a:p>
            <a:pPr marL="0" indent="0">
              <a:spcBef>
                <a:spcPts val="0"/>
              </a:spcBef>
              <a:buNone/>
            </a:pPr>
            <a:endParaRPr lang="pl-PL" dirty="0"/>
          </a:p>
          <a:p>
            <a:pPr marL="0" indent="0">
              <a:spcBef>
                <a:spcPts val="0"/>
              </a:spcBef>
              <a:buNone/>
            </a:pPr>
            <a:r>
              <a:rPr lang="pl-PL" dirty="0"/>
              <a:t>• diagram konwersacji (ang. </a:t>
            </a:r>
            <a:r>
              <a:rPr lang="pl-PL" dirty="0" err="1"/>
              <a:t>Conversation</a:t>
            </a:r>
            <a:r>
              <a:rPr lang="pl-PL" dirty="0"/>
              <a:t> Diagram) – diagram umożliwiający grupowanie interakcji pomiędzy dwoma lub większą liczbą partnerów biznesowych.</a:t>
            </a:r>
          </a:p>
        </p:txBody>
      </p:sp>
    </p:spTree>
    <p:extLst>
      <p:ext uri="{BB962C8B-B14F-4D97-AF65-F5344CB8AC3E}">
        <p14:creationId xmlns:p14="http://schemas.microsoft.com/office/powerpoint/2010/main" val="1384954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38200" y="767034"/>
            <a:ext cx="10515600" cy="593408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+mn-lt"/>
              </a:rPr>
              <a:t>Analiza dziedziny problemu </a:t>
            </a:r>
            <a:r>
              <a:rPr lang="pl-PL" sz="2200" dirty="0">
                <a:latin typeface="+mn-lt"/>
              </a:rPr>
              <a:t>– pojęcia podstawowe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42A01FF0-FBE3-49D7-92E1-B01E7F9A91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7862" y="1585641"/>
            <a:ext cx="8296275" cy="450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82415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</TotalTime>
  <Words>1731</Words>
  <Application>Microsoft Office PowerPoint</Application>
  <PresentationFormat>Panoramiczny</PresentationFormat>
  <Paragraphs>164</Paragraphs>
  <Slides>35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Motyw pakietu Office</vt:lpstr>
      <vt:lpstr>Obraz programu Paintbrush</vt:lpstr>
      <vt:lpstr>Model procesu obsługi uprawnień do systemów teleinformatycznych w notacji BPMN</vt:lpstr>
      <vt:lpstr>Agenda</vt:lpstr>
      <vt:lpstr>Wstęp</vt:lpstr>
      <vt:lpstr>Wstęp - hipoteza</vt:lpstr>
      <vt:lpstr>Analiza dziedziny problemu – pojęcia podstawowe</vt:lpstr>
      <vt:lpstr>Analiza dziedziny problemu – pojęcia podstawowe</vt:lpstr>
      <vt:lpstr>Analiza dziedziny problemu – pojęcia podstawowe</vt:lpstr>
      <vt:lpstr>Analiza dziedziny problemu – pojęcia podstawowe</vt:lpstr>
      <vt:lpstr>Analiza dziedziny problemu – pojęcia podstawowe</vt:lpstr>
      <vt:lpstr>Analiza dziedziny problemu – pojęcia podstawowe</vt:lpstr>
      <vt:lpstr>Analiza dziedziny problemu – pojęcia podstawowe</vt:lpstr>
      <vt:lpstr>Analiza dziedziny problemu – pojęcia podstawowe</vt:lpstr>
      <vt:lpstr>Analiza dziedziny problemu – pojęcia podstawowe</vt:lpstr>
      <vt:lpstr>Analiza dziedziny problemu – pojęcia podstawowe</vt:lpstr>
      <vt:lpstr>Analiza dziedziny problemu – pojęcia podstawowe</vt:lpstr>
      <vt:lpstr>Analiza dziedziny problemu – pojęcia podstawowe</vt:lpstr>
      <vt:lpstr>Analiza dziedziny problemu – procesy składające się na obsługę uprawnień</vt:lpstr>
      <vt:lpstr>Analiza dziedziny problemu – krótka charakterystyka notacji BPMN</vt:lpstr>
      <vt:lpstr>Analiza dziedziny problemu – analiza dostępnych modeli obsługi uprawnień </vt:lpstr>
      <vt:lpstr>Modelowanie procesu biznesowego </vt:lpstr>
      <vt:lpstr>Modelowanie procesu biznesowego </vt:lpstr>
      <vt:lpstr>Modelowanie procesu biznesowego </vt:lpstr>
      <vt:lpstr>Modelowanie procesu biznesowego </vt:lpstr>
      <vt:lpstr>Modelowanie procesu biznesowego </vt:lpstr>
      <vt:lpstr>Modelowanie procesu biznesowego </vt:lpstr>
      <vt:lpstr>Modelowanie procesu biznesowego </vt:lpstr>
      <vt:lpstr>Modelowanie procesu biznesowego </vt:lpstr>
      <vt:lpstr>Modelowanie procesu biznesowego </vt:lpstr>
      <vt:lpstr>Modelowanie procesu biznesowego </vt:lpstr>
      <vt:lpstr>Modelowanie procesu biznesowego </vt:lpstr>
      <vt:lpstr>Podsumowanie i wnioski </vt:lpstr>
      <vt:lpstr>Bibliografia </vt:lpstr>
      <vt:lpstr>Bibliografia </vt:lpstr>
      <vt:lpstr>Bibliografia </vt:lpstr>
      <vt:lpstr>Dziękujemy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Wzmacniacze światłowodowe EDFA</dc:title>
  <dc:creator>Marcin Jędorowicz</dc:creator>
  <cp:lastModifiedBy>MarcinJ3</cp:lastModifiedBy>
  <cp:revision>99</cp:revision>
  <dcterms:created xsi:type="dcterms:W3CDTF">2018-10-24T17:41:46Z</dcterms:created>
  <dcterms:modified xsi:type="dcterms:W3CDTF">2020-10-18T21:27:24Z</dcterms:modified>
</cp:coreProperties>
</file>