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5143500" type="screen16x9"/>
  <p:notesSz cx="6858000" cy="9144000"/>
  <p:embeddedFontLst>
    <p:embeddedFont>
      <p:font typeface="Old Standard TT" panose="0000050000000000000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126" y="198"/>
      </p:cViewPr>
      <p:guideLst>
        <p:guide orient="horz" pos="158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font" Target="fonts/font1.fntdata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ac5404dd4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ac5404dd4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c5404dd45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ac5404dd45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ac2aeb9825_0_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ac2aeb9825_0_2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ac2aeb9825_0_4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ac2aeb9825_0_4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ac2aeb9825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ac2aeb9825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ac5404dd45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ac5404dd45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ac2aeb9825_0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ac2aeb9825_0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ac2aeb9825_0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ac2aeb9825_0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ac2aeb9825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ac2aeb9825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ac2aeb9825_0_2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ac2aeb9825_0_2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c2aeb9825_0_2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c2aeb9825_0_2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c5404dd4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ac5404dd4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c5404dd45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c5404dd45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c5404dd4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c5404dd4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100"/>
            <a:ext cx="9144000" cy="1711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cxnSp>
        <p:nvCxnSpPr>
          <p:cNvPr id="11" name="Google Shape;11;p2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None/>
              <a:defRPr sz="42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512700" y="3840639"/>
            <a:ext cx="8118600" cy="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None/>
              <a:defRPr sz="24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039650"/>
            <a:ext cx="8520600" cy="2106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oogle Shape;16;p3"/>
          <p:cNvCxnSpPr/>
          <p:nvPr/>
        </p:nvCxnSpPr>
        <p:spPr>
          <a:xfrm>
            <a:off x="641934" y="3597500"/>
            <a:ext cx="390300" cy="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71675"/>
            <a:ext cx="39999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None/>
              <a:defRPr sz="54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6864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382350"/>
            <a:ext cx="4045200" cy="1333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 sz="42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ld Standard TT" panose="00000500000000000000"/>
              <a:buChar char="●"/>
              <a:defRPr sz="18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 panose="00000500000000000000"/>
              <a:buChar char="○"/>
              <a:defRPr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 panose="00000500000000000000"/>
              <a:buChar char="■"/>
              <a:defRPr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 panose="00000500000000000000"/>
              <a:buChar char="●"/>
              <a:defRPr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 panose="00000500000000000000"/>
              <a:buChar char="○"/>
              <a:defRPr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 panose="00000500000000000000"/>
              <a:buChar char="■"/>
              <a:defRPr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 panose="00000500000000000000"/>
              <a:buChar char="●"/>
              <a:defRPr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ld Standard TT" panose="00000500000000000000"/>
              <a:buChar char="○"/>
              <a:defRPr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ld Standard TT" panose="00000500000000000000"/>
              <a:buChar char="■"/>
              <a:defRPr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9pPr>
          </a:lstStyle>
          <a:p/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71500" y="2611755"/>
            <a:ext cx="8060055" cy="133477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Optymalizacja czasowo-kosztowa projektów informatycznych</a:t>
            </a:r>
            <a:endParaRPr dirty="0"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1613646" y="3876741"/>
            <a:ext cx="7017653" cy="7513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Autor pracy</a:t>
            </a:r>
            <a:r>
              <a:rPr lang="en-US" dirty="0"/>
              <a:t>: Bartosz Kolonko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0"/>
              <a:t>P</a:t>
            </a:r>
            <a:r>
              <a:rPr lang="en-US" dirty="0"/>
              <a:t>romotor: prof. Piotr Zaskórski</a:t>
            </a:r>
            <a:endParaRPr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2521324"/>
          </a:xfrm>
          <a:prstGeom prst="rect">
            <a:avLst/>
          </a:prstGeom>
          <a:effectLst>
            <a:outerShdw sx="105000" sy="105000" algn="ctr" rotWithShape="0">
              <a:schemeClr val="bg1">
                <a:alpha val="15000"/>
              </a:schemeClr>
            </a:outerShdw>
            <a:reflection endPos="0" dist="508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2" descr="pert_cost_algorytm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584947" y="691150"/>
            <a:ext cx="8175812" cy="42506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9518" y="0"/>
            <a:ext cx="7312782" cy="504265"/>
          </a:xfrm>
        </p:spPr>
        <p:txBody>
          <a:bodyPr/>
          <a:lstStyle/>
          <a:p>
            <a:r>
              <a:rPr lang="pl-PL" b="1" dirty="0"/>
              <a:t>PERT-COST - </a:t>
            </a:r>
            <a:r>
              <a:rPr lang="pl-PL" b="1" i="1" dirty="0"/>
              <a:t>idea</a:t>
            </a:r>
            <a:endParaRPr lang="pl-PL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3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10582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b="1" dirty="0"/>
              <a:t>Modele i koncepcje rozwiązań </a:t>
            </a:r>
            <a:br>
              <a:rPr lang="en-US" b="1" dirty="0"/>
            </a:br>
            <a:r>
              <a:rPr lang="en-US" b="1" dirty="0"/>
              <a:t>– </a:t>
            </a:r>
            <a:r>
              <a:rPr lang="en-US" b="1" i="1" dirty="0"/>
              <a:t>ocena stopnia realizowa</a:t>
            </a:r>
            <a:r>
              <a:rPr lang="pl-PL" altLang="en-US" b="1" i="1" dirty="0"/>
              <a:t>l</a:t>
            </a:r>
            <a:r>
              <a:rPr lang="en-US" b="1" i="1" dirty="0"/>
              <a:t>ności</a:t>
            </a:r>
            <a:endParaRPr b="1" i="1" dirty="0"/>
          </a:p>
        </p:txBody>
      </p:sp>
      <p:sp>
        <p:nvSpPr>
          <p:cNvPr id="121" name="Google Shape;121;p23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prawdopodobieństwo ukończenia projektu w zadanym czasie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122" name="Google Shape;122;p23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756648" y="2043375"/>
            <a:ext cx="3566166" cy="263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4"/>
          <p:cNvSpPr txBox="1">
            <a:spLocks noGrp="1"/>
          </p:cNvSpPr>
          <p:nvPr>
            <p:ph type="title"/>
          </p:nvPr>
        </p:nvSpPr>
        <p:spPr>
          <a:xfrm>
            <a:off x="255494" y="0"/>
            <a:ext cx="8576806" cy="8740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Wnioski z przykładowej implementacji metod optymalizacji czasowo-kosztowej</a:t>
            </a:r>
            <a:endParaRPr b="1" dirty="0"/>
          </a:p>
        </p:txBody>
      </p:sp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329452" y="1171599"/>
            <a:ext cx="8502847" cy="36962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Dane początkowe: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potrzebny czas - 613 godzin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koszt projektu - 55985 zł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przewidywany zysk - 95000 zł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US" dirty="0"/>
              <a:t>Wynik: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potrzebny czas - 515 godzin (-</a:t>
            </a:r>
            <a:r>
              <a:rPr lang="en-US" b="1" dirty="0"/>
              <a:t>98</a:t>
            </a:r>
            <a:r>
              <a:rPr lang="en-US" dirty="0"/>
              <a:t> godzin względem czasu pierwotnego)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koszt projektu - 57105 zł (+</a:t>
            </a:r>
            <a:r>
              <a:rPr lang="en-US" b="1" dirty="0"/>
              <a:t>1120</a:t>
            </a:r>
            <a:r>
              <a:rPr lang="en-US" dirty="0"/>
              <a:t> zł względem kosztu pierwotnego)</a:t>
            </a: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200" dirty="0"/>
              <a:t>wzrost kosztów, spadek efektywności podczas procesu projektowania</a:t>
            </a:r>
            <a:endParaRPr sz="3200" dirty="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200" dirty="0"/>
              <a:t>w dłuższej perspektywie czasu - lepsza jakość, niższe koszty utrzymania rozwiązania</a:t>
            </a:r>
            <a:endParaRPr sz="32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200" dirty="0"/>
          </a:p>
        </p:txBody>
      </p:sp>
      <p:sp>
        <p:nvSpPr>
          <p:cNvPr id="4" name="Google Shape;127;p24"/>
          <p:cNvSpPr txBox="1"/>
          <p:nvPr/>
        </p:nvSpPr>
        <p:spPr>
          <a:xfrm>
            <a:off x="430306" y="0"/>
            <a:ext cx="8401994" cy="613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 b="0" i="0" u="none" strike="noStrike" cap="none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 b="0" i="0" u="none" strike="noStrike" cap="none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 b="0" i="0" u="none" strike="noStrike" cap="none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 b="0" i="0" u="none" strike="noStrike" cap="none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 b="0" i="0" u="none" strike="noStrike" cap="none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 b="0" i="0" u="none" strike="noStrike" cap="none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 b="0" i="0" u="none" strike="noStrike" cap="none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 b="0" i="0" u="none" strike="noStrike" cap="none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ld Standard TT" panose="00000500000000000000"/>
              <a:buNone/>
              <a:defRPr sz="3000" b="0" i="0" u="none" strike="noStrike" cap="none">
                <a:solidFill>
                  <a:schemeClr val="dk1"/>
                </a:solidFill>
                <a:latin typeface="Old Standard TT" panose="00000500000000000000"/>
                <a:ea typeface="Old Standard TT" panose="00000500000000000000"/>
                <a:cs typeface="Old Standard TT" panose="00000500000000000000"/>
                <a:sym typeface="Old Standard TT" panose="00000500000000000000"/>
              </a:defRPr>
            </a:lvl9pPr>
          </a:lstStyle>
          <a:p>
            <a:pPr algn="ctr"/>
            <a:r>
              <a:rPr lang="pl-PL" b="1" dirty="0"/>
              <a:t>Wnioski z przykładowej implementacji metod optymalizacji czasowo-kosztowej</a:t>
            </a:r>
            <a:endParaRPr lang="pl-PL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6"/>
          <p:cNvSpPr txBox="1">
            <a:spLocks noGrp="1"/>
          </p:cNvSpPr>
          <p:nvPr>
            <p:ph type="title"/>
          </p:nvPr>
        </p:nvSpPr>
        <p:spPr>
          <a:xfrm>
            <a:off x="2104465" y="53789"/>
            <a:ext cx="6727834" cy="66563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Wnioski końcowe</a:t>
            </a:r>
            <a:endParaRPr b="1" dirty="0"/>
          </a:p>
        </p:txBody>
      </p:sp>
      <p:sp>
        <p:nvSpPr>
          <p:cNvPr id="140" name="Google Shape;140;p26"/>
          <p:cNvSpPr txBox="1">
            <a:spLocks noGrp="1"/>
          </p:cNvSpPr>
          <p:nvPr>
            <p:ph type="body" idx="1"/>
          </p:nvPr>
        </p:nvSpPr>
        <p:spPr>
          <a:xfrm>
            <a:off x="194982" y="719419"/>
            <a:ext cx="8949018" cy="384938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-US" sz="2800" b="1" dirty="0"/>
              <a:t>zarządzanie projektem to złożony proces</a:t>
            </a:r>
            <a:endParaRPr sz="2800" b="1" dirty="0"/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-US" sz="2800" b="1" dirty="0"/>
              <a:t>każdy projekt jest niepowtarzalny</a:t>
            </a:r>
            <a:endParaRPr sz="2800" b="1" dirty="0"/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en-US" sz="2800" b="1" dirty="0"/>
              <a:t>metody optymalizacji czasowo-kosztowej jako jedne z narzędzi pomocnych przy efektywnym zarządzaniu projektami</a:t>
            </a:r>
            <a:endParaRPr lang="en-US" sz="2800" b="1" dirty="0"/>
          </a:p>
          <a:p>
            <a:pPr marL="457200" lvl="0" indent="-400050" algn="l" rtl="0">
              <a:spcBef>
                <a:spcPts val="0"/>
              </a:spcBef>
              <a:spcAft>
                <a:spcPts val="0"/>
              </a:spcAft>
              <a:buSzPts val="2700"/>
              <a:buChar char="●"/>
            </a:pPr>
            <a:r>
              <a:rPr lang="pl-PL" sz="2800" b="1" dirty="0"/>
              <a:t>optymalizacja czasowo-kosztowa ma silny wpływ na jakość i efektywność projektów informatycznych</a:t>
            </a:r>
            <a:endParaRPr lang="pl-PL" sz="2800" b="1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"/>
          <p:cNvSpPr txBox="1">
            <a:spLocks noGrp="1"/>
          </p:cNvSpPr>
          <p:nvPr>
            <p:ph type="title"/>
          </p:nvPr>
        </p:nvSpPr>
        <p:spPr>
          <a:xfrm>
            <a:off x="512700" y="1893300"/>
            <a:ext cx="8118600" cy="15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Dziękuję za uwagę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Agenda</a:t>
            </a:r>
            <a:endParaRPr lang="en-US"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sz="3000"/>
              <a:t>Cel i hipoteza badawcza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sz="3000"/>
              <a:t>Zakres pracy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sz="3000"/>
              <a:t>Charakterystyka dziedziny problemu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sz="3000"/>
              <a:t>Modele i koncepcje rozwiązań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sz="3000"/>
              <a:t>Wnioski z przykładu praktycznego</a:t>
            </a:r>
            <a:endParaRPr sz="3000"/>
          </a:p>
          <a:p>
            <a:pPr marL="457200" lvl="0" indent="-419100" algn="l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-US" sz="3000"/>
              <a:t>Wnioski końcowe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1203513" y="107577"/>
            <a:ext cx="6763870" cy="7732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/>
              <a:t>Cel i hipoteza badawcza</a:t>
            </a:r>
            <a:endParaRPr sz="3600" b="1" dirty="0"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107576" y="1021976"/>
            <a:ext cx="8724724" cy="35468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l-PL" sz="3000" b="1" dirty="0"/>
              <a:t>Cel: </a:t>
            </a:r>
            <a:r>
              <a:rPr lang="pl-PL" sz="3000" b="1" i="1" dirty="0"/>
              <a:t>Przeanalizować i ocenić przydatność metod optymalizacji czasowo-kosztowej w zarządzaniu projektami informatycznymi</a:t>
            </a:r>
            <a:endParaRPr lang="pl-PL" sz="3000" b="1" i="1" dirty="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pl-PL" sz="3000" dirty="0"/>
              <a:t>H</a:t>
            </a:r>
            <a:r>
              <a:rPr lang="en-US" sz="3000" b="1" dirty="0"/>
              <a:t>ipoteza</a:t>
            </a:r>
            <a:r>
              <a:rPr lang="en-US" sz="3000" dirty="0"/>
              <a:t>: </a:t>
            </a:r>
            <a:r>
              <a:rPr lang="en-US" sz="3000" b="1" i="1" dirty="0"/>
              <a:t>Optymalizacja czasowo-kosztowa kreuje poziom jakości i efektywności projektów informatycznych</a:t>
            </a:r>
            <a:endParaRPr sz="3000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Zakres pracy</a:t>
            </a:r>
            <a:endParaRPr b="1" dirty="0"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 sz="2100"/>
              <a:t>Analiza dziedziny problemu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 sz="2100"/>
              <a:t>Istota i atrybuty projektów informatycznych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 sz="2100"/>
              <a:t>Identyfikacja i analiza przydatności wybranych metod optymalizacji czasowo-kosztowej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 sz="2100"/>
              <a:t>Koncepcja wykorzystania metod optymalizacji czasowo-kosztowej dla zwiększenia efektywności przedsięwzięć projektowych</a:t>
            </a:r>
            <a:endParaRPr sz="2100"/>
          </a:p>
          <a:p>
            <a:pPr marL="457200" lvl="0" indent="-361950" algn="l" rtl="0">
              <a:spcBef>
                <a:spcPts val="0"/>
              </a:spcBef>
              <a:spcAft>
                <a:spcPts val="0"/>
              </a:spcAft>
              <a:buSzPts val="2100"/>
              <a:buAutoNum type="arabicPeriod"/>
            </a:pPr>
            <a:r>
              <a:rPr lang="en-US" sz="2100"/>
              <a:t>Case-study - implementacja metod optymalizacji czasowo-kosztowej dla zwiększenia efektywności projektu informatycznego</a:t>
            </a:r>
            <a:endParaRPr sz="2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 idx="4294967295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Charakterystyka dziedziny problemu</a:t>
            </a:r>
            <a:endParaRPr b="1" dirty="0"/>
          </a:p>
        </p:txBody>
      </p:sp>
      <p:pic>
        <p:nvPicPr>
          <p:cNvPr id="84" name="Google Shape;84;p17" descr="trojkat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163171" y="1511288"/>
            <a:ext cx="7140388" cy="3006924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>
            <a:off x="1707776" y="4403911"/>
            <a:ext cx="5863624" cy="5673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Trójkąt projektu </a:t>
            </a:r>
            <a:endParaRPr dirty="0"/>
          </a:p>
        </p:txBody>
      </p:sp>
      <p:sp>
        <p:nvSpPr>
          <p:cNvPr id="2" name="Ramka 1"/>
          <p:cNvSpPr/>
          <p:nvPr/>
        </p:nvSpPr>
        <p:spPr>
          <a:xfrm>
            <a:off x="3650875" y="1647265"/>
            <a:ext cx="1855695" cy="430306"/>
          </a:xfrm>
          <a:prstGeom prst="fram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0000"/>
              </a:solidFill>
            </a:endParaRPr>
          </a:p>
        </p:txBody>
      </p:sp>
      <p:sp>
        <p:nvSpPr>
          <p:cNvPr id="3" name="Ramka 2"/>
          <p:cNvSpPr/>
          <p:nvPr/>
        </p:nvSpPr>
        <p:spPr>
          <a:xfrm>
            <a:off x="6091518" y="3664324"/>
            <a:ext cx="1687606" cy="793375"/>
          </a:xfrm>
          <a:prstGeom prst="fram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4" name="Strzałka: zakrzywiona w prawo 3"/>
          <p:cNvSpPr/>
          <p:nvPr/>
        </p:nvSpPr>
        <p:spPr>
          <a:xfrm rot="8115664">
            <a:off x="5962263" y="1171796"/>
            <a:ext cx="867750" cy="2759974"/>
          </a:xfrm>
          <a:prstGeom prst="curved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Modele i koncepcje rozwiązań</a:t>
            </a:r>
            <a:endParaRPr b="1" dirty="0"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1"/>
          </p:nvPr>
        </p:nvSpPr>
        <p:spPr>
          <a:xfrm>
            <a:off x="311700" y="1171600"/>
            <a:ext cx="8520600" cy="339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Algorytm CPM-COST – </a:t>
            </a:r>
            <a:r>
              <a:rPr lang="en-US" sz="2800" b="1" i="1" dirty="0"/>
              <a:t>charakterystyka ogólna</a:t>
            </a:r>
            <a:r>
              <a:rPr lang="en-US" sz="2800" dirty="0"/>
              <a:t>:</a:t>
            </a:r>
            <a:endParaRPr sz="2800" dirty="0"/>
          </a:p>
          <a:p>
            <a:pPr marL="457200" lvl="0" indent="-387350" algn="l" rtl="0">
              <a:spcBef>
                <a:spcPts val="1600"/>
              </a:spcBef>
              <a:spcAft>
                <a:spcPts val="0"/>
              </a:spcAft>
              <a:buSzPts val="2500"/>
              <a:buChar char="●"/>
            </a:pPr>
            <a:r>
              <a:rPr lang="en-US" sz="2800" dirty="0"/>
              <a:t>czas realizacji, minimalne koszty realizacji</a:t>
            </a:r>
            <a:endParaRPr sz="2800" dirty="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800" dirty="0"/>
              <a:t>graniczny czas realizacji, graniczny koszt realizacji</a:t>
            </a:r>
            <a:endParaRPr sz="2800" dirty="0"/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800" dirty="0"/>
              <a:t>algorytm pozwala na dostosowanie działań do aktualnego budżetu</a:t>
            </a:r>
            <a:endParaRPr sz="28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8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311700" y="221876"/>
            <a:ext cx="8520600" cy="8363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US" b="1" dirty="0"/>
              <a:t>Modele i koncepcje rozwiązań – kierunek optymalizacji</a:t>
            </a:r>
            <a:endParaRPr b="1" dirty="0"/>
          </a:p>
        </p:txBody>
      </p:sp>
      <p:sp>
        <p:nvSpPr>
          <p:cNvPr id="97" name="Google Shape;97;p19"/>
          <p:cNvSpPr txBox="1">
            <a:spLocks noGrp="1"/>
          </p:cNvSpPr>
          <p:nvPr>
            <p:ph type="body" idx="1"/>
          </p:nvPr>
        </p:nvSpPr>
        <p:spPr>
          <a:xfrm>
            <a:off x="147918" y="1573306"/>
            <a:ext cx="8684382" cy="29954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Średni gradient wzrostu kosztu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702859" y="2003425"/>
            <a:ext cx="3498679" cy="24744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0" descr="cpm_cost_algorytm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62218" y="477372"/>
            <a:ext cx="8570082" cy="457872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84094" y="-127746"/>
            <a:ext cx="8348206" cy="423582"/>
          </a:xfrm>
        </p:spPr>
        <p:txBody>
          <a:bodyPr/>
          <a:lstStyle/>
          <a:p>
            <a:pPr algn="ctr"/>
            <a:r>
              <a:rPr lang="pl-PL" b="1" dirty="0"/>
              <a:t>Algorytm - idea</a:t>
            </a:r>
            <a:endParaRPr lang="pl-PL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1"/>
          <p:cNvSpPr txBox="1">
            <a:spLocks noGrp="1"/>
          </p:cNvSpPr>
          <p:nvPr>
            <p:ph type="title"/>
          </p:nvPr>
        </p:nvSpPr>
        <p:spPr>
          <a:xfrm>
            <a:off x="692524" y="0"/>
            <a:ext cx="6696635" cy="8135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Modele i koncepcje rozwiązań  - szacowanie czasu realizacji</a:t>
            </a:r>
            <a:endParaRPr b="1" dirty="0"/>
          </a:p>
        </p:txBody>
      </p:sp>
      <p:sp>
        <p:nvSpPr>
          <p:cNvPr id="109" name="Google Shape;109;p21"/>
          <p:cNvSpPr txBox="1">
            <a:spLocks noGrp="1"/>
          </p:cNvSpPr>
          <p:nvPr>
            <p:ph type="body" idx="1"/>
          </p:nvPr>
        </p:nvSpPr>
        <p:spPr>
          <a:xfrm>
            <a:off x="349624" y="1297640"/>
            <a:ext cx="8482676" cy="32711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Algorytm PERT-COST: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-US" dirty="0"/>
              <a:t>oczekiwany czas trwania czynności</a:t>
            </a:r>
            <a:endParaRPr dirty="0"/>
          </a:p>
          <a:p>
            <a:pPr marL="4572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br>
              <a:rPr lang="en-US" dirty="0"/>
            </a:br>
            <a:endParaRPr dirty="0"/>
          </a:p>
        </p:txBody>
      </p:sp>
      <p:pic>
        <p:nvPicPr>
          <p:cNvPr id="110" name="Google Shape;110;p21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131825" y="2511275"/>
            <a:ext cx="4880350" cy="21481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aperback">
  <a:themeElements>
    <a:clrScheme name="Paperback">
      <a:dk1>
        <a:srgbClr val="000000"/>
      </a:dk1>
      <a:lt1>
        <a:srgbClr val="FFFFFF"/>
      </a:lt1>
      <a:dk2>
        <a:srgbClr val="00695C"/>
      </a:dk2>
      <a:lt2>
        <a:srgbClr val="26A69A"/>
      </a:lt2>
      <a:accent1>
        <a:srgbClr val="FFFBF0"/>
      </a:accent1>
      <a:accent2>
        <a:srgbClr val="B7B7B7"/>
      </a:accent2>
      <a:accent3>
        <a:srgbClr val="FB8C00"/>
      </a:accent3>
      <a:accent4>
        <a:srgbClr val="80CBC4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2370</Words>
  <Application>WPS Presentation</Application>
  <PresentationFormat>Pokaz na ekranie (16:9)</PresentationFormat>
  <Paragraphs>86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</vt:lpstr>
      <vt:lpstr>SimSun</vt:lpstr>
      <vt:lpstr>Wingdings</vt:lpstr>
      <vt:lpstr>Arial</vt:lpstr>
      <vt:lpstr>Old Standard TT</vt:lpstr>
      <vt:lpstr>Microsoft YaHei</vt:lpstr>
      <vt:lpstr/>
      <vt:lpstr>Arial Unicode MS</vt:lpstr>
      <vt:lpstr>Segoe Print</vt:lpstr>
      <vt:lpstr>Paperback</vt:lpstr>
      <vt:lpstr>Optymalizacja czasowo-kosztowa projektów informatycznych</vt:lpstr>
      <vt:lpstr>Agenda</vt:lpstr>
      <vt:lpstr>Cel i hipoteza badawcza</vt:lpstr>
      <vt:lpstr>Zakres pracy</vt:lpstr>
      <vt:lpstr>Charakterystyka dziedziny problemu</vt:lpstr>
      <vt:lpstr>Modele i koncepcje rozwiązań</vt:lpstr>
      <vt:lpstr>Modele i koncepcje rozwiązań – kierunek optymalizacji</vt:lpstr>
      <vt:lpstr>Algorytm - idea</vt:lpstr>
      <vt:lpstr>Modele i koncepcje rozwiązań  - szacowanie czasu realizacji</vt:lpstr>
      <vt:lpstr>PERT-COST - idea</vt:lpstr>
      <vt:lpstr>Modele i koncepcje rozwiązań  – ocena stopnia  realizowałności</vt:lpstr>
      <vt:lpstr>Wnioski z przykładowej implementacji metod optymalizacji czasowo-kosztowej</vt:lpstr>
      <vt:lpstr>PowerPoint 演示文稿</vt:lpstr>
      <vt:lpstr>Wnioski końcowe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Optymalizacja czasowo-kosztowa projektów informatycznych</dc:title>
  <dc:creator/>
  <cp:lastModifiedBy>kolon</cp:lastModifiedBy>
  <cp:revision>13</cp:revision>
  <dcterms:created xsi:type="dcterms:W3CDTF">2020-11-19T17:31:34Z</dcterms:created>
  <dcterms:modified xsi:type="dcterms:W3CDTF">2020-11-19T17:44:30Z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1045-11.2.0.9747</vt:lpwstr>
  </property>
</Properties>
</file>