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Default Extension="sldx" ContentType="application/vnd.openxmlformats-officedocument.presentationml.slide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9" r:id="rId15"/>
    <p:sldId id="268" r:id="rId1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2020-05-03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2020-05-03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2020-05-03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B3F83DA-8129-43CB-ABA2-CA5B40044BBA}" type="datetimeFigureOut">
              <a:rPr lang="pl-PL" smtClean="0"/>
              <a:pPr/>
              <a:t>2020-05-03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l-PL"/>
          </a:p>
        </p:txBody>
      </p:sp>
      <p:sp>
        <p:nvSpPr>
          <p:cNvPr id="10" name="Prostokąt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Prostokąt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Prostokąt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Łącznik prosty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Łącznik prosty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Łącznik prosty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Łącznik prosty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Łącznik prosty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Łącznik prosty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Prostokąt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C062E49-F620-4996-83CD-9CD6656503E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B3F83DA-8129-43CB-ABA2-CA5B40044BBA}" type="datetimeFigureOut">
              <a:rPr lang="pl-PL" smtClean="0"/>
              <a:pPr/>
              <a:t>2020-05-03</a:t>
            </a:fld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C062E49-F620-4996-83CD-9CD6656503E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B3F83DA-8129-43CB-ABA2-CA5B40044BBA}" type="datetimeFigureOut">
              <a:rPr lang="pl-PL" smtClean="0"/>
              <a:pPr/>
              <a:t>2020-05-03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l-PL"/>
          </a:p>
        </p:txBody>
      </p:sp>
      <p:sp>
        <p:nvSpPr>
          <p:cNvPr id="9" name="Prostokąt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ostokąt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Łącznik prosty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Łącznik prosty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Łącznik prosty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Łącznik prosty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Łącznik prosty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rostokąt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Łącznik prosty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9C062E49-F620-4996-83CD-9CD6656503E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F83DA-8129-43CB-ABA2-CA5B40044BBA}" type="datetimeFigureOut">
              <a:rPr lang="pl-PL" smtClean="0"/>
              <a:pPr/>
              <a:t>2020-05-03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62E49-F620-4996-83CD-9CD6656503E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Symbol zastępczy zawartości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F83DA-8129-43CB-ABA2-CA5B40044BBA}" type="datetimeFigureOut">
              <a:rPr lang="pl-PL" smtClean="0"/>
              <a:pPr/>
              <a:t>2020-05-03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62E49-F620-4996-83CD-9CD6656503E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2" name="Symbol zastępczy tekstu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4" name="Symbol zastępczy tekstu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6" name="Symbol zastępczy daty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B3F83DA-8129-43CB-ABA2-CA5B40044BBA}" type="datetimeFigureOut">
              <a:rPr lang="pl-PL" smtClean="0"/>
              <a:pPr/>
              <a:t>2020-05-03</a:t>
            </a:fld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C062E49-F620-4996-83CD-9CD6656503E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F83DA-8129-43CB-ABA2-CA5B40044BBA}" type="datetimeFigureOut">
              <a:rPr lang="pl-PL" smtClean="0"/>
              <a:pPr/>
              <a:t>2020-05-03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62E49-F620-4996-83CD-9CD6656503E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Łącznik prosty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8" name="Łącznik prosty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Łącznik prosty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Łącznik prosty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rostokąt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Łącznik prosty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Symbol zastępczy zawartości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1" name="Symbol zastępczy daty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B3F83DA-8129-43CB-ABA2-CA5B40044BBA}" type="datetimeFigureOut">
              <a:rPr lang="pl-PL" smtClean="0"/>
              <a:pPr/>
              <a:t>2020-05-03</a:t>
            </a:fld>
            <a:endParaRPr lang="pl-PL"/>
          </a:p>
        </p:txBody>
      </p:sp>
      <p:sp>
        <p:nvSpPr>
          <p:cNvPr id="22" name="Symbol zastępczy numeru slajd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C062E49-F620-4996-83CD-9CD6656503E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3" name="Symbol zastępczy stopki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2020-05-03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Łącznik prosty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0" name="Łącznik prosty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Prostokąt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Łącznik prosty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Łącznik prosty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Łącznik prosty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Symbol zastępczy daty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B3F83DA-8129-43CB-ABA2-CA5B40044BBA}" type="datetimeFigureOut">
              <a:rPr lang="pl-PL" smtClean="0"/>
              <a:pPr/>
              <a:t>2020-05-03</a:t>
            </a:fld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C062E49-F620-4996-83CD-9CD6656503E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1" name="Symbol zastępczy stopki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F83DA-8129-43CB-ABA2-CA5B40044BBA}" type="datetimeFigureOut">
              <a:rPr lang="pl-PL" smtClean="0"/>
              <a:pPr/>
              <a:t>2020-05-03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62E49-F620-4996-83CD-9CD6656503E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F83DA-8129-43CB-ABA2-CA5B40044BBA}" type="datetimeFigureOut">
              <a:rPr lang="pl-PL" smtClean="0"/>
              <a:pPr/>
              <a:t>2020-05-03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62E49-F620-4996-83CD-9CD6656503E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2020-05-03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2020-05-03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2020-05-03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2020-05-03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2020-05-03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2020-05-03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2020-05-03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2020-05-03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Łącznik prosty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B3F83DA-8129-43CB-ABA2-CA5B40044BBA}" type="datetimeFigureOut">
              <a:rPr lang="pl-PL" smtClean="0"/>
              <a:pPr/>
              <a:t>2020-05-03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Łącznik prosty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Łącznik prosty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rostokąt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Łącznik prosty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C062E49-F620-4996-83CD-9CD6656503E5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Slajd_programu_Microsoft_Office_PowerPoint1.sldx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Slajd_programu_Microsoft_Office_PowerPoint2.sldx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>
                <a:latin typeface="Arial" pitchFamily="34" charset="0"/>
                <a:cs typeface="Arial" pitchFamily="34" charset="0"/>
              </a:rPr>
              <a:t>Analiza procesów logistycznych mobilnej platformy transportowej </a:t>
            </a:r>
            <a:br>
              <a:rPr lang="pl-PL" dirty="0" smtClean="0">
                <a:latin typeface="Arial" pitchFamily="34" charset="0"/>
                <a:cs typeface="Arial" pitchFamily="34" charset="0"/>
              </a:rPr>
            </a:br>
            <a:r>
              <a:rPr lang="pl-PL" dirty="0" smtClean="0">
                <a:latin typeface="Arial" pitchFamily="34" charset="0"/>
                <a:cs typeface="Arial" pitchFamily="34" charset="0"/>
              </a:rPr>
              <a:t>z implementacją algorytmów sztucznej inteligencji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 anchor="b"/>
          <a:lstStyle/>
          <a:p>
            <a:r>
              <a:rPr lang="pl-PL" dirty="0" smtClean="0">
                <a:latin typeface="Arial" pitchFamily="34" charset="0"/>
                <a:cs typeface="Arial" pitchFamily="34" charset="0"/>
              </a:rPr>
              <a:t>Adam 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Wilkus</a:t>
            </a:r>
          </a:p>
          <a:p>
            <a:r>
              <a:rPr lang="pl-PL" dirty="0" smtClean="0">
                <a:latin typeface="Arial" pitchFamily="34" charset="0"/>
                <a:cs typeface="Arial" pitchFamily="34" charset="0"/>
              </a:rPr>
              <a:t>Nr albumu 7901</a:t>
            </a:r>
            <a:endParaRPr lang="pl-PL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pl-PL" dirty="0" smtClean="0">
                <a:latin typeface="Arial" pitchFamily="34" charset="0"/>
                <a:cs typeface="Arial" pitchFamily="34" charset="0"/>
              </a:rPr>
              <a:t>Projekt systemu w wybranych technologiach</a:t>
            </a: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457200" y="1371585"/>
            <a:ext cx="8186766" cy="628655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pl-PL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Diagram klas dla drzewa i lasu decyzyjnego</a:t>
            </a:r>
            <a:endParaRPr kumimoji="0" lang="pl-PL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pic>
        <p:nvPicPr>
          <p:cNvPr id="11" name="Obraz 10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500306"/>
            <a:ext cx="3786214" cy="3443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Obraz 1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95773" y="2857496"/>
            <a:ext cx="4276755" cy="25819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72452" cy="1143000"/>
          </a:xfrm>
        </p:spPr>
        <p:txBody>
          <a:bodyPr anchor="t"/>
          <a:lstStyle/>
          <a:p>
            <a:r>
              <a:rPr lang="pl-PL" dirty="0" smtClean="0">
                <a:latin typeface="Arial" pitchFamily="34" charset="0"/>
                <a:cs typeface="Arial" pitchFamily="34" charset="0"/>
              </a:rPr>
              <a:t>Implementacja i testowanie 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algorytmów 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AI</a:t>
            </a: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457200" y="1371585"/>
            <a:ext cx="8186766" cy="628655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pl-PL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Implementacja drzewa i lasu decyzyjnego</a:t>
            </a:r>
            <a:endParaRPr kumimoji="0" lang="pl-PL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8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2143116"/>
            <a:ext cx="8186766" cy="4330836"/>
          </a:xfrm>
        </p:spPr>
        <p:txBody>
          <a:bodyPr>
            <a:normAutofit/>
          </a:bodyPr>
          <a:lstStyle/>
          <a:p>
            <a:pPr>
              <a:lnSpc>
                <a:spcPct val="114000"/>
              </a:lnSpc>
            </a:pPr>
            <a:r>
              <a:rPr lang="pl-PL" dirty="0" smtClean="0">
                <a:latin typeface="Arial" pitchFamily="34" charset="0"/>
                <a:cs typeface="Arial" pitchFamily="34" charset="0"/>
              </a:rPr>
              <a:t>Opis zbioru danych</a:t>
            </a:r>
          </a:p>
          <a:p>
            <a:pPr>
              <a:lnSpc>
                <a:spcPct val="114000"/>
              </a:lnSpc>
            </a:pPr>
            <a:r>
              <a:rPr lang="pl-PL" dirty="0" smtClean="0">
                <a:latin typeface="Arial" pitchFamily="34" charset="0"/>
                <a:cs typeface="Arial" pitchFamily="34" charset="0"/>
              </a:rPr>
              <a:t>Podział próbki na zbiory treningowy i testowy</a:t>
            </a:r>
          </a:p>
          <a:p>
            <a:pPr>
              <a:lnSpc>
                <a:spcPct val="114000"/>
              </a:lnSpc>
            </a:pPr>
            <a:r>
              <a:rPr lang="pl-PL" dirty="0" smtClean="0">
                <a:latin typeface="Arial" pitchFamily="34" charset="0"/>
                <a:cs typeface="Arial" pitchFamily="34" charset="0"/>
              </a:rPr>
              <a:t>Generowanie drzewa</a:t>
            </a:r>
          </a:p>
          <a:p>
            <a:pPr>
              <a:lnSpc>
                <a:spcPct val="114000"/>
              </a:lnSpc>
            </a:pPr>
            <a:r>
              <a:rPr lang="pl-PL" dirty="0" smtClean="0">
                <a:latin typeface="Arial" pitchFamily="34" charset="0"/>
                <a:cs typeface="Arial" pitchFamily="34" charset="0"/>
              </a:rPr>
              <a:t>Ewaluacja modelu</a:t>
            </a:r>
          </a:p>
          <a:p>
            <a:pPr>
              <a:lnSpc>
                <a:spcPct val="114000"/>
              </a:lnSpc>
            </a:pPr>
            <a:r>
              <a:rPr lang="pl-PL" dirty="0" smtClean="0">
                <a:latin typeface="Arial" pitchFamily="34" charset="0"/>
                <a:cs typeface="Arial" pitchFamily="34" charset="0"/>
              </a:rPr>
              <a:t>Tworzenie macierzy pomyłek</a:t>
            </a:r>
          </a:p>
          <a:p>
            <a:pPr>
              <a:lnSpc>
                <a:spcPct val="114000"/>
              </a:lnSpc>
            </a:pPr>
            <a:r>
              <a:rPr lang="pl-PL" dirty="0" smtClean="0">
                <a:latin typeface="Arial" pitchFamily="34" charset="0"/>
                <a:cs typeface="Arial" pitchFamily="34" charset="0"/>
              </a:rPr>
              <a:t>Sprawdzanie istotności zmiennych</a:t>
            </a:r>
          </a:p>
          <a:p>
            <a:pPr>
              <a:lnSpc>
                <a:spcPct val="114000"/>
              </a:lnSpc>
            </a:pPr>
            <a:r>
              <a:rPr lang="pl-PL" dirty="0" smtClean="0">
                <a:latin typeface="Arial" pitchFamily="34" charset="0"/>
                <a:cs typeface="Arial" pitchFamily="34" charset="0"/>
              </a:rPr>
              <a:t>Automatyczne wyszukiwanie najbardziej optymalnego modelu (dla lasu losowego)</a:t>
            </a:r>
            <a:endParaRPr lang="pl-PL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72452" cy="1143000"/>
          </a:xfrm>
        </p:spPr>
        <p:txBody>
          <a:bodyPr anchor="t"/>
          <a:lstStyle/>
          <a:p>
            <a:r>
              <a:rPr lang="pl-PL" dirty="0" smtClean="0">
                <a:latin typeface="Arial" pitchFamily="34" charset="0"/>
                <a:cs typeface="Arial" pitchFamily="34" charset="0"/>
              </a:rPr>
              <a:t>Implementacja i testowanie 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algorytmów 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AI</a:t>
            </a: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457200" y="1371585"/>
            <a:ext cx="8186766" cy="628655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pl-PL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Testowanie</a:t>
            </a:r>
            <a:r>
              <a:rPr kumimoji="0" lang="pl-PL" sz="2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właściwości predykcyjnych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cxnSp>
        <p:nvCxnSpPr>
          <p:cNvPr id="7" name="Łącznik prosty 6"/>
          <p:cNvCxnSpPr/>
          <p:nvPr/>
        </p:nvCxnSpPr>
        <p:spPr>
          <a:xfrm rot="5400000">
            <a:off x="2473681" y="4564441"/>
            <a:ext cx="4176000" cy="158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Prostokąt 7"/>
          <p:cNvSpPr/>
          <p:nvPr/>
        </p:nvSpPr>
        <p:spPr>
          <a:xfrm>
            <a:off x="552422" y="1943832"/>
            <a:ext cx="3786214" cy="42862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/>
              <a:t>Drzewo decyzyjne</a:t>
            </a:r>
            <a:endParaRPr lang="pl-PL" b="1" dirty="0"/>
          </a:p>
        </p:txBody>
      </p:sp>
      <p:sp>
        <p:nvSpPr>
          <p:cNvPr id="9" name="Prostokąt 8"/>
          <p:cNvSpPr/>
          <p:nvPr/>
        </p:nvSpPr>
        <p:spPr>
          <a:xfrm>
            <a:off x="4786314" y="1943832"/>
            <a:ext cx="3786214" cy="42862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/>
              <a:t>Las losowy</a:t>
            </a:r>
            <a:endParaRPr lang="pl-PL" b="1" dirty="0"/>
          </a:p>
        </p:txBody>
      </p:sp>
      <p:pic>
        <p:nvPicPr>
          <p:cNvPr id="11" name="Obraz 10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2543180"/>
            <a:ext cx="2357454" cy="1957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Obraz 1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1538" y="4762522"/>
            <a:ext cx="2643206" cy="189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Obraz 14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95905" y="2633658"/>
            <a:ext cx="2500330" cy="17954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Obraz 15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86380" y="4767272"/>
            <a:ext cx="2571768" cy="1895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72452" cy="1143000"/>
          </a:xfrm>
        </p:spPr>
        <p:txBody>
          <a:bodyPr anchor="t"/>
          <a:lstStyle/>
          <a:p>
            <a:r>
              <a:rPr lang="pl-PL" dirty="0" smtClean="0">
                <a:latin typeface="Arial" pitchFamily="34" charset="0"/>
                <a:cs typeface="Arial" pitchFamily="34" charset="0"/>
              </a:rPr>
              <a:t>Podsumowanie i Wnioski</a:t>
            </a:r>
            <a:endParaRPr lang="pl-PL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1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1260354"/>
            <a:ext cx="8186766" cy="4330836"/>
          </a:xfrm>
        </p:spPr>
        <p:txBody>
          <a:bodyPr>
            <a:normAutofit/>
          </a:bodyPr>
          <a:lstStyle/>
          <a:p>
            <a:pPr>
              <a:lnSpc>
                <a:spcPct val="114000"/>
              </a:lnSpc>
            </a:pPr>
            <a:r>
              <a:rPr lang="pl-PL" dirty="0" err="1" smtClean="0">
                <a:latin typeface="Arial" pitchFamily="34" charset="0"/>
                <a:cs typeface="Arial" pitchFamily="34" charset="0"/>
              </a:rPr>
              <a:t>Overfitting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 (przeuczenie) drzewa decyzyjnego</a:t>
            </a:r>
          </a:p>
          <a:p>
            <a:pPr>
              <a:lnSpc>
                <a:spcPct val="114000"/>
              </a:lnSpc>
            </a:pPr>
            <a:r>
              <a:rPr lang="pl-PL" dirty="0" smtClean="0">
                <a:latin typeface="Arial" pitchFamily="34" charset="0"/>
                <a:cs typeface="Arial" pitchFamily="34" charset="0"/>
              </a:rPr>
              <a:t>Co do zasady, poprawa miar ewaluacyjnych w przypadku implementacji lasu losowego</a:t>
            </a:r>
          </a:p>
          <a:p>
            <a:pPr>
              <a:lnSpc>
                <a:spcPct val="114000"/>
              </a:lnSpc>
            </a:pPr>
            <a:r>
              <a:rPr lang="pl-PL" dirty="0" smtClean="0">
                <a:latin typeface="Arial" pitchFamily="34" charset="0"/>
                <a:cs typeface="Arial" pitchFamily="34" charset="0"/>
              </a:rPr>
              <a:t>Pogorszenie jakości modelu w przypadku użycia funkcji automatycznie wyszukującej optymalny model</a:t>
            </a:r>
          </a:p>
          <a:p>
            <a:pPr>
              <a:lnSpc>
                <a:spcPct val="114000"/>
              </a:lnSpc>
            </a:pPr>
            <a:r>
              <a:rPr lang="pl-PL" dirty="0" smtClean="0">
                <a:latin typeface="Arial" pitchFamily="34" charset="0"/>
                <a:cs typeface="Arial" pitchFamily="34" charset="0"/>
              </a:rPr>
              <a:t>Hipoteza: dalsza poprawa jakości modelu możliwa w przypadku innej kombinacji zmiennych objaśniających oraz rozszerzeniu próbki</a:t>
            </a:r>
          </a:p>
          <a:p>
            <a:pPr>
              <a:lnSpc>
                <a:spcPct val="114000"/>
              </a:lnSpc>
            </a:pPr>
            <a:r>
              <a:rPr lang="pl-PL" dirty="0" smtClean="0">
                <a:latin typeface="Arial" pitchFamily="34" charset="0"/>
                <a:cs typeface="Arial" pitchFamily="34" charset="0"/>
              </a:rPr>
              <a:t>Potencjalne ograniczenia wybranego zbioru danych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8" name="pole tekstowe 7"/>
          <p:cNvSpPr txBox="1"/>
          <p:nvPr/>
        </p:nvSpPr>
        <p:spPr>
          <a:xfrm>
            <a:off x="2176446" y="3096639"/>
            <a:ext cx="47863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600" b="1" dirty="0" smtClean="0">
                <a:latin typeface="Arial" pitchFamily="34" charset="0"/>
                <a:cs typeface="Arial" pitchFamily="34" charset="0"/>
              </a:rPr>
              <a:t>Dziękuję za uwagę</a:t>
            </a:r>
            <a:endParaRPr lang="pl-PL" sz="3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pl-PL" dirty="0" smtClean="0">
                <a:latin typeface="Arial" pitchFamily="34" charset="0"/>
                <a:cs typeface="Arial" pitchFamily="34" charset="0"/>
              </a:rPr>
              <a:t>Plan prezentacji</a:t>
            </a:r>
            <a:endParaRPr lang="pl-P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l-PL" sz="1800" dirty="0" smtClean="0">
                <a:latin typeface="Arial" pitchFamily="34" charset="0"/>
                <a:cs typeface="Arial" pitchFamily="34" charset="0"/>
              </a:rPr>
              <a:t>Wstęp</a:t>
            </a:r>
            <a:endParaRPr lang="pl-PL" sz="1800" dirty="0" smtClean="0">
              <a:latin typeface="Arial" pitchFamily="34" charset="0"/>
              <a:cs typeface="Arial" pitchFamily="34" charset="0"/>
            </a:endParaRPr>
          </a:p>
          <a:p>
            <a:r>
              <a:rPr lang="pl-PL" sz="1800" dirty="0" smtClean="0">
                <a:latin typeface="Arial" pitchFamily="34" charset="0"/>
                <a:cs typeface="Arial" pitchFamily="34" charset="0"/>
              </a:rPr>
              <a:t>Analiza dziedziny usług transportu na bazie aplikacji mobilnej </a:t>
            </a:r>
            <a:endParaRPr lang="pl-PL" sz="1800" dirty="0" smtClean="0">
              <a:latin typeface="Arial" pitchFamily="34" charset="0"/>
              <a:cs typeface="Arial" pitchFamily="34" charset="0"/>
            </a:endParaRPr>
          </a:p>
          <a:p>
            <a:r>
              <a:rPr lang="pl-PL" sz="1800" dirty="0" smtClean="0">
                <a:latin typeface="Arial" pitchFamily="34" charset="0"/>
                <a:cs typeface="Arial" pitchFamily="34" charset="0"/>
              </a:rPr>
              <a:t>Analiza funkcjonalna i </a:t>
            </a:r>
            <a:r>
              <a:rPr lang="pl-PL" sz="1800" dirty="0" err="1" smtClean="0">
                <a:latin typeface="Arial" pitchFamily="34" charset="0"/>
                <a:cs typeface="Arial" pitchFamily="34" charset="0"/>
              </a:rPr>
              <a:t>pozafunkcjonalna</a:t>
            </a:r>
            <a:endParaRPr lang="pl-PL" sz="1800" dirty="0" smtClean="0">
              <a:latin typeface="Arial" pitchFamily="34" charset="0"/>
              <a:cs typeface="Arial" pitchFamily="34" charset="0"/>
            </a:endParaRPr>
          </a:p>
          <a:p>
            <a:r>
              <a:rPr lang="pl-PL" sz="1800" dirty="0" smtClean="0">
                <a:latin typeface="Arial" pitchFamily="34" charset="0"/>
                <a:cs typeface="Arial" pitchFamily="34" charset="0"/>
              </a:rPr>
              <a:t>Analiza technologii i algorytmów AI</a:t>
            </a:r>
          </a:p>
          <a:p>
            <a:r>
              <a:rPr lang="pl-PL" sz="1800" dirty="0" smtClean="0">
                <a:latin typeface="Arial" pitchFamily="34" charset="0"/>
                <a:cs typeface="Arial" pitchFamily="34" charset="0"/>
              </a:rPr>
              <a:t>Projekt systemu w wybranych technologiach</a:t>
            </a:r>
          </a:p>
          <a:p>
            <a:r>
              <a:rPr lang="pl-PL" sz="1800" dirty="0" smtClean="0">
                <a:latin typeface="Arial" pitchFamily="34" charset="0"/>
                <a:cs typeface="Arial" pitchFamily="34" charset="0"/>
              </a:rPr>
              <a:t>Implementacja i testowanie algorytmów AI</a:t>
            </a:r>
          </a:p>
          <a:p>
            <a:r>
              <a:rPr lang="pl-PL" sz="1800" dirty="0" smtClean="0">
                <a:latin typeface="Arial" pitchFamily="34" charset="0"/>
                <a:cs typeface="Arial" pitchFamily="34" charset="0"/>
              </a:rPr>
              <a:t>Podsumowanie i wnioski</a:t>
            </a:r>
            <a:endParaRPr lang="pl-PL" sz="1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pl-PL" dirty="0" smtClean="0">
                <a:latin typeface="Arial" pitchFamily="34" charset="0"/>
                <a:cs typeface="Arial" pitchFamily="34" charset="0"/>
              </a:rPr>
              <a:t>Wstęp</a:t>
            </a:r>
            <a:endParaRPr lang="pl-P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86766" cy="4873752"/>
          </a:xfrm>
        </p:spPr>
        <p:txBody>
          <a:bodyPr>
            <a:normAutofit/>
          </a:bodyPr>
          <a:lstStyle/>
          <a:p>
            <a:pPr>
              <a:lnSpc>
                <a:spcPct val="114000"/>
              </a:lnSpc>
            </a:pPr>
            <a:r>
              <a:rPr lang="pl-PL" dirty="0" smtClean="0">
                <a:latin typeface="Arial" pitchFamily="34" charset="0"/>
                <a:cs typeface="Arial" pitchFamily="34" charset="0"/>
              </a:rPr>
              <a:t>Idea ekonomii współpracy (</a:t>
            </a:r>
            <a:r>
              <a:rPr lang="pl-PL" dirty="0" err="1" smtClean="0">
                <a:latin typeface="Arial" pitchFamily="34" charset="0"/>
                <a:cs typeface="Arial" pitchFamily="34" charset="0"/>
              </a:rPr>
              <a:t>sharing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l-PL" dirty="0" err="1" smtClean="0">
                <a:latin typeface="Arial" pitchFamily="34" charset="0"/>
                <a:cs typeface="Arial" pitchFamily="34" charset="0"/>
              </a:rPr>
              <a:t>economy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lnSpc>
                <a:spcPct val="114000"/>
              </a:lnSpc>
            </a:pPr>
            <a:r>
              <a:rPr lang="pl-PL" dirty="0" smtClean="0">
                <a:latin typeface="Arial" pitchFamily="34" charset="0"/>
                <a:cs typeface="Arial" pitchFamily="34" charset="0"/>
              </a:rPr>
              <a:t>Charakterystyka branży usług przewozowych w oparciu o aplikację mobilną </a:t>
            </a:r>
          </a:p>
          <a:p>
            <a:pPr>
              <a:lnSpc>
                <a:spcPct val="114000"/>
              </a:lnSpc>
            </a:pPr>
            <a:r>
              <a:rPr lang="pl-PL" b="1" dirty="0" smtClean="0">
                <a:latin typeface="Arial" pitchFamily="34" charset="0"/>
                <a:cs typeface="Arial" pitchFamily="34" charset="0"/>
              </a:rPr>
              <a:t>Cel pracy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lvl="1">
              <a:lnSpc>
                <a:spcPct val="114000"/>
              </a:lnSpc>
            </a:pPr>
            <a:r>
              <a:rPr lang="pl-PL" dirty="0" smtClean="0">
                <a:latin typeface="Arial" pitchFamily="34" charset="0"/>
                <a:cs typeface="Arial" pitchFamily="34" charset="0"/>
              </a:rPr>
              <a:t>Analiza procesów logistycznych (zjawisko </a:t>
            </a:r>
            <a:r>
              <a:rPr lang="pl-PL" dirty="0" err="1" smtClean="0">
                <a:latin typeface="Arial" pitchFamily="34" charset="0"/>
                <a:cs typeface="Arial" pitchFamily="34" charset="0"/>
              </a:rPr>
              <a:t>churnu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 kierowców)</a:t>
            </a:r>
          </a:p>
          <a:p>
            <a:pPr lvl="1">
              <a:lnSpc>
                <a:spcPct val="114000"/>
              </a:lnSpc>
            </a:pPr>
            <a:r>
              <a:rPr lang="pl-PL" dirty="0" smtClean="0">
                <a:latin typeface="Arial" pitchFamily="34" charset="0"/>
                <a:cs typeface="Arial" pitchFamily="34" charset="0"/>
              </a:rPr>
              <a:t>Wdrożenie wybranych algorytmów AI</a:t>
            </a:r>
          </a:p>
          <a:p>
            <a:pPr>
              <a:lnSpc>
                <a:spcPct val="114000"/>
              </a:lnSpc>
            </a:pPr>
            <a:r>
              <a:rPr lang="pl-PL" b="1" dirty="0" smtClean="0">
                <a:latin typeface="Arial" pitchFamily="34" charset="0"/>
                <a:cs typeface="Arial" pitchFamily="34" charset="0"/>
              </a:rPr>
              <a:t>Zakres pracy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lvl="1">
              <a:lnSpc>
                <a:spcPct val="114000"/>
              </a:lnSpc>
            </a:pPr>
            <a:r>
              <a:rPr lang="pl-PL" dirty="0" smtClean="0">
                <a:latin typeface="Arial" pitchFamily="34" charset="0"/>
                <a:cs typeface="Arial" pitchFamily="34" charset="0"/>
              </a:rPr>
              <a:t>Projekt systemu predykcji </a:t>
            </a:r>
            <a:r>
              <a:rPr lang="pl-PL" dirty="0" err="1" smtClean="0">
                <a:latin typeface="Arial" pitchFamily="34" charset="0"/>
                <a:cs typeface="Arial" pitchFamily="34" charset="0"/>
              </a:rPr>
              <a:t>churnu</a:t>
            </a:r>
            <a:endParaRPr lang="pl-PL" dirty="0" smtClean="0"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114000"/>
              </a:lnSpc>
            </a:pPr>
            <a:r>
              <a:rPr lang="pl-PL" dirty="0" smtClean="0">
                <a:latin typeface="Arial" pitchFamily="34" charset="0"/>
                <a:cs typeface="Arial" pitchFamily="34" charset="0"/>
              </a:rPr>
              <a:t>Implementacja wybranych algorytmów i testowanie ich możliwości predykcyjnych</a:t>
            </a:r>
          </a:p>
          <a:p>
            <a:pPr lvl="1">
              <a:lnSpc>
                <a:spcPct val="114000"/>
              </a:lnSpc>
            </a:pPr>
            <a:endParaRPr lang="pl-PL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4000"/>
              </a:lnSpc>
              <a:buNone/>
            </a:pPr>
            <a:endParaRPr lang="pl-PL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pl-PL" dirty="0" smtClean="0">
                <a:latin typeface="Arial" pitchFamily="34" charset="0"/>
                <a:cs typeface="Arial" pitchFamily="34" charset="0"/>
              </a:rPr>
              <a:t>Analiza dziedziny usług transportu na bazie aplikacji 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mobilnej </a:t>
            </a:r>
            <a:endParaRPr lang="pl-PL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1985965"/>
            <a:ext cx="8186766" cy="2400304"/>
          </a:xfrm>
        </p:spPr>
        <p:txBody>
          <a:bodyPr>
            <a:normAutofit/>
          </a:bodyPr>
          <a:lstStyle/>
          <a:p>
            <a:pPr>
              <a:lnSpc>
                <a:spcPct val="114000"/>
              </a:lnSpc>
            </a:pPr>
            <a:r>
              <a:rPr lang="pl-PL" dirty="0" err="1" smtClean="0">
                <a:latin typeface="Arial" pitchFamily="34" charset="0"/>
                <a:cs typeface="Arial" pitchFamily="34" charset="0"/>
              </a:rPr>
              <a:t>Geolokalizacja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 w </a:t>
            </a:r>
            <a:r>
              <a:rPr lang="pl-PL" dirty="0" err="1" smtClean="0">
                <a:latin typeface="Arial" pitchFamily="34" charset="0"/>
                <a:cs typeface="Arial" pitchFamily="34" charset="0"/>
              </a:rPr>
              <a:t>smartfonach</a:t>
            </a:r>
            <a:endParaRPr lang="pl-PL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4000"/>
              </a:lnSpc>
            </a:pPr>
            <a:r>
              <a:rPr lang="pl-PL" dirty="0" smtClean="0">
                <a:latin typeface="Arial" pitchFamily="34" charset="0"/>
                <a:cs typeface="Arial" pitchFamily="34" charset="0"/>
              </a:rPr>
              <a:t>Skalowalność biznesu i równoważenie popytu i podaży</a:t>
            </a:r>
          </a:p>
          <a:p>
            <a:pPr>
              <a:lnSpc>
                <a:spcPct val="114000"/>
              </a:lnSpc>
            </a:pPr>
            <a:r>
              <a:rPr lang="pl-PL" dirty="0" smtClean="0">
                <a:latin typeface="Arial" pitchFamily="34" charset="0"/>
                <a:cs typeface="Arial" pitchFamily="34" charset="0"/>
              </a:rPr>
              <a:t>Zapewnienie dostatecznej podaży</a:t>
            </a:r>
            <a:endParaRPr lang="pl-P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457200" y="1371585"/>
            <a:ext cx="8186766" cy="240030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lang="pl-PL" b="1" dirty="0" smtClean="0">
                <a:latin typeface="Arial" pitchFamily="34" charset="0"/>
                <a:cs typeface="Arial" pitchFamily="34" charset="0"/>
              </a:rPr>
              <a:t>Idea funkcjonowania platform transportowych</a:t>
            </a:r>
            <a:endParaRPr kumimoji="0" lang="pl-PL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pic>
        <p:nvPicPr>
          <p:cNvPr id="5" name="Obraz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572" y="3586164"/>
            <a:ext cx="4071966" cy="301974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pl-PL" dirty="0" smtClean="0">
                <a:latin typeface="Arial" pitchFamily="34" charset="0"/>
                <a:cs typeface="Arial" pitchFamily="34" charset="0"/>
              </a:rPr>
              <a:t>Analiza dziedziny usług transportu na bazie aplikacji 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mobilnej </a:t>
            </a:r>
            <a:endParaRPr lang="pl-PL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457200" y="1371585"/>
            <a:ext cx="8186766" cy="240030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lang="pl-PL" b="1" dirty="0" smtClean="0">
                <a:latin typeface="Arial" pitchFamily="34" charset="0"/>
                <a:cs typeface="Arial" pitchFamily="34" charset="0"/>
              </a:rPr>
              <a:t>Procesy logistyczne zarządzania podażą</a:t>
            </a:r>
            <a:endParaRPr kumimoji="0" lang="pl-PL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500034" y="1983936"/>
          <a:ext cx="7500991" cy="45168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8188"/>
                <a:gridCol w="2028956"/>
                <a:gridCol w="1414121"/>
                <a:gridCol w="2889726"/>
              </a:tblGrid>
              <a:tr h="468840">
                <a:tc>
                  <a:txBody>
                    <a:bodyPr/>
                    <a:lstStyle/>
                    <a:p>
                      <a:r>
                        <a:rPr lang="pl-PL" sz="1100" dirty="0" smtClean="0">
                          <a:latin typeface="Arial" pitchFamily="34" charset="0"/>
                          <a:cs typeface="Arial" pitchFamily="34" charset="0"/>
                        </a:rPr>
                        <a:t>Typ procesu</a:t>
                      </a:r>
                      <a:endParaRPr lang="pl-PL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100" dirty="0" smtClean="0">
                          <a:latin typeface="Arial" pitchFamily="34" charset="0"/>
                          <a:cs typeface="Arial" pitchFamily="34" charset="0"/>
                        </a:rPr>
                        <a:t>Pod-proces</a:t>
                      </a:r>
                      <a:endParaRPr lang="pl-PL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100" dirty="0" smtClean="0">
                          <a:latin typeface="Arial" pitchFamily="34" charset="0"/>
                          <a:cs typeface="Arial" pitchFamily="34" charset="0"/>
                        </a:rPr>
                        <a:t>Proces</a:t>
                      </a:r>
                      <a:endParaRPr lang="pl-PL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100" dirty="0" smtClean="0">
                          <a:latin typeface="Arial" pitchFamily="34" charset="0"/>
                          <a:cs typeface="Arial" pitchFamily="34" charset="0"/>
                        </a:rPr>
                        <a:t>Opis</a:t>
                      </a:r>
                      <a:endParaRPr lang="pl-PL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38809">
                <a:tc rowSpan="7">
                  <a:txBody>
                    <a:bodyPr/>
                    <a:lstStyle/>
                    <a:p>
                      <a:r>
                        <a:rPr lang="pl-PL" sz="1200" b="1" dirty="0" smtClean="0">
                          <a:latin typeface="Arial" pitchFamily="34" charset="0"/>
                          <a:cs typeface="Arial" pitchFamily="34" charset="0"/>
                        </a:rPr>
                        <a:t>Podaż</a:t>
                      </a:r>
                      <a:endParaRPr lang="pl-PL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pl-PL" sz="1200" dirty="0" smtClean="0">
                          <a:latin typeface="Arial" pitchFamily="34" charset="0"/>
                          <a:cs typeface="Arial" pitchFamily="34" charset="0"/>
                        </a:rPr>
                        <a:t>Zarządzanie</a:t>
                      </a:r>
                      <a:r>
                        <a:rPr lang="pl-PL" sz="1200" baseline="0" dirty="0" smtClean="0">
                          <a:latin typeface="Arial" pitchFamily="34" charset="0"/>
                          <a:cs typeface="Arial" pitchFamily="34" charset="0"/>
                        </a:rPr>
                        <a:t> przyrostem organicznym bazy kierowców</a:t>
                      </a:r>
                      <a:endParaRPr lang="pl-PL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Arial" pitchFamily="34" charset="0"/>
                          <a:cs typeface="Arial" pitchFamily="34" charset="0"/>
                        </a:rPr>
                        <a:t>Rekrutacja</a:t>
                      </a:r>
                      <a:endParaRPr lang="pl-PL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100" dirty="0" smtClean="0">
                          <a:latin typeface="Arial" pitchFamily="34" charset="0"/>
                          <a:cs typeface="Arial" pitchFamily="34" charset="0"/>
                        </a:rPr>
                        <a:t>Poszukiwanie nowych kierowców za pośrednictwem różnych kanałów,</a:t>
                      </a:r>
                      <a:r>
                        <a:rPr lang="pl-PL" sz="1100" baseline="0" dirty="0" smtClean="0">
                          <a:latin typeface="Arial" pitchFamily="34" charset="0"/>
                          <a:cs typeface="Arial" pitchFamily="34" charset="0"/>
                        </a:rPr>
                        <a:t> marketing opcji zarobkowych itd.</a:t>
                      </a:r>
                      <a:endParaRPr lang="pl-PL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38809">
                <a:tc vMerge="1">
                  <a:txBody>
                    <a:bodyPr/>
                    <a:lstStyle/>
                    <a:p>
                      <a:endParaRPr lang="pl-PL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Arial" pitchFamily="34" charset="0"/>
                          <a:cs typeface="Arial" pitchFamily="34" charset="0"/>
                        </a:rPr>
                        <a:t>Weryfikacja dokumentów</a:t>
                      </a:r>
                      <a:endParaRPr lang="pl-PL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100" dirty="0" smtClean="0">
                          <a:latin typeface="Arial" pitchFamily="34" charset="0"/>
                          <a:cs typeface="Arial" pitchFamily="34" charset="0"/>
                        </a:rPr>
                        <a:t>Sprawdzenie i </a:t>
                      </a:r>
                      <a:r>
                        <a:rPr lang="pl-PL" sz="1100" dirty="0" err="1" smtClean="0">
                          <a:latin typeface="Arial" pitchFamily="34" charset="0"/>
                          <a:cs typeface="Arial" pitchFamily="34" charset="0"/>
                        </a:rPr>
                        <a:t>skan</a:t>
                      </a:r>
                      <a:r>
                        <a:rPr lang="pl-PL" sz="1100" dirty="0" smtClean="0">
                          <a:latin typeface="Arial" pitchFamily="34" charset="0"/>
                          <a:cs typeface="Arial" pitchFamily="34" charset="0"/>
                        </a:rPr>
                        <a:t> prawa jazdy, dowodu rejestracyjnego,</a:t>
                      </a:r>
                      <a:r>
                        <a:rPr lang="pl-PL" sz="1100" baseline="0" dirty="0" smtClean="0">
                          <a:latin typeface="Arial" pitchFamily="34" charset="0"/>
                          <a:cs typeface="Arial" pitchFamily="34" charset="0"/>
                        </a:rPr>
                        <a:t> zaświadczenia o niekaralności itd.</a:t>
                      </a:r>
                      <a:endParaRPr lang="pl-PL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15781">
                <a:tc vMerge="1">
                  <a:txBody>
                    <a:bodyPr/>
                    <a:lstStyle/>
                    <a:p>
                      <a:endParaRPr lang="pl-PL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Arial" pitchFamily="34" charset="0"/>
                          <a:cs typeface="Arial" pitchFamily="34" charset="0"/>
                        </a:rPr>
                        <a:t>Konfiguracja konta na platformie</a:t>
                      </a:r>
                      <a:endParaRPr lang="pl-PL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100" dirty="0" smtClean="0">
                          <a:latin typeface="Arial" pitchFamily="34" charset="0"/>
                          <a:cs typeface="Arial" pitchFamily="34" charset="0"/>
                        </a:rPr>
                        <a:t>Zarejestrowanie konta kierowcy, wgranie </a:t>
                      </a:r>
                      <a:r>
                        <a:rPr lang="pl-PL" sz="1100" dirty="0" err="1" smtClean="0">
                          <a:latin typeface="Arial" pitchFamily="34" charset="0"/>
                          <a:cs typeface="Arial" pitchFamily="34" charset="0"/>
                        </a:rPr>
                        <a:t>skanów</a:t>
                      </a:r>
                      <a:r>
                        <a:rPr lang="pl-PL" sz="1100" dirty="0" smtClean="0">
                          <a:latin typeface="Arial" pitchFamily="34" charset="0"/>
                          <a:cs typeface="Arial" pitchFamily="34" charset="0"/>
                        </a:rPr>
                        <a:t> dokumentów,  dodanie pojazdu</a:t>
                      </a:r>
                      <a:endParaRPr lang="pl-PL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84863">
                <a:tc vMerge="1">
                  <a:txBody>
                    <a:bodyPr/>
                    <a:lstStyle/>
                    <a:p>
                      <a:endParaRPr lang="pl-PL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Arial" pitchFamily="34" charset="0"/>
                          <a:cs typeface="Arial" pitchFamily="34" charset="0"/>
                        </a:rPr>
                        <a:t>Szkolenia</a:t>
                      </a:r>
                      <a:endParaRPr lang="pl-PL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100" dirty="0" smtClean="0">
                          <a:latin typeface="Arial" pitchFamily="34" charset="0"/>
                          <a:cs typeface="Arial" pitchFamily="34" charset="0"/>
                        </a:rPr>
                        <a:t>Szkolenie</a:t>
                      </a:r>
                      <a:r>
                        <a:rPr lang="pl-PL" sz="1100" baseline="0" dirty="0" smtClean="0">
                          <a:latin typeface="Arial" pitchFamily="34" charset="0"/>
                          <a:cs typeface="Arial" pitchFamily="34" charset="0"/>
                        </a:rPr>
                        <a:t> z obsługi aplikacji oraz postępowania w sytuacjach awaryjnych</a:t>
                      </a:r>
                      <a:endParaRPr lang="pl-PL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92754">
                <a:tc vMerge="1">
                  <a:txBody>
                    <a:bodyPr/>
                    <a:lstStyle/>
                    <a:p>
                      <a:endParaRPr lang="pl-PL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pl-PL" sz="1200" dirty="0" smtClean="0">
                          <a:latin typeface="Arial" pitchFamily="34" charset="0"/>
                          <a:cs typeface="Arial" pitchFamily="34" charset="0"/>
                        </a:rPr>
                        <a:t>Zarządzanie </a:t>
                      </a:r>
                      <a:r>
                        <a:rPr lang="pl-PL" sz="1200" dirty="0" err="1" smtClean="0">
                          <a:latin typeface="Arial" pitchFamily="34" charset="0"/>
                          <a:cs typeface="Arial" pitchFamily="34" charset="0"/>
                        </a:rPr>
                        <a:t>churnem</a:t>
                      </a:r>
                      <a:r>
                        <a:rPr lang="pl-PL" sz="1200" dirty="0" smtClean="0">
                          <a:latin typeface="Arial" pitchFamily="34" charset="0"/>
                          <a:cs typeface="Arial" pitchFamily="34" charset="0"/>
                        </a:rPr>
                        <a:t> (odejściami kierowców)</a:t>
                      </a:r>
                      <a:endParaRPr lang="pl-PL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Arial" pitchFamily="34" charset="0"/>
                          <a:cs typeface="Arial" pitchFamily="34" charset="0"/>
                        </a:rPr>
                        <a:t>Analiza przyczyn odejść</a:t>
                      </a:r>
                      <a:endParaRPr lang="pl-PL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100" dirty="0" smtClean="0">
                          <a:latin typeface="Arial" pitchFamily="34" charset="0"/>
                          <a:cs typeface="Arial" pitchFamily="34" charset="0"/>
                        </a:rPr>
                        <a:t>Ankietowanie kierowców odchodzących</a:t>
                      </a:r>
                      <a:r>
                        <a:rPr lang="pl-PL" sz="1100" baseline="0" dirty="0" smtClean="0">
                          <a:latin typeface="Arial" pitchFamily="34" charset="0"/>
                          <a:cs typeface="Arial" pitchFamily="34" charset="0"/>
                        </a:rPr>
                        <a:t> z aplikacji celem pozyskania danych, analiza danych dotyczących powodów odejścia z platformy</a:t>
                      </a:r>
                      <a:endParaRPr lang="pl-PL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36178">
                <a:tc vMerge="1">
                  <a:txBody>
                    <a:bodyPr/>
                    <a:lstStyle/>
                    <a:p>
                      <a:endParaRPr lang="pl-PL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Arial" pitchFamily="34" charset="0"/>
                          <a:cs typeface="Arial" pitchFamily="34" charset="0"/>
                        </a:rPr>
                        <a:t>Predykcja </a:t>
                      </a:r>
                      <a:r>
                        <a:rPr lang="pl-PL" sz="1200" dirty="0" err="1" smtClean="0">
                          <a:latin typeface="Arial" pitchFamily="34" charset="0"/>
                          <a:cs typeface="Arial" pitchFamily="34" charset="0"/>
                        </a:rPr>
                        <a:t>churnu</a:t>
                      </a:r>
                      <a:endParaRPr lang="pl-PL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100" dirty="0" smtClean="0">
                          <a:latin typeface="Arial" pitchFamily="34" charset="0"/>
                          <a:cs typeface="Arial" pitchFamily="34" charset="0"/>
                        </a:rPr>
                        <a:t>Prognozowanie odejścia kierowcy z</a:t>
                      </a:r>
                      <a:r>
                        <a:rPr lang="pl-PL" sz="1100" baseline="0" dirty="0" smtClean="0">
                          <a:latin typeface="Arial" pitchFamily="34" charset="0"/>
                          <a:cs typeface="Arial" pitchFamily="34" charset="0"/>
                        </a:rPr>
                        <a:t> platformy</a:t>
                      </a:r>
                      <a:endParaRPr lang="pl-PL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38809">
                <a:tc vMerge="1">
                  <a:txBody>
                    <a:bodyPr/>
                    <a:lstStyle/>
                    <a:p>
                      <a:endParaRPr lang="pl-PL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Arial" pitchFamily="34" charset="0"/>
                          <a:cs typeface="Arial" pitchFamily="34" charset="0"/>
                        </a:rPr>
                        <a:t>Zapobieganie odejściom</a:t>
                      </a:r>
                      <a:endParaRPr lang="pl-PL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100" dirty="0" smtClean="0">
                          <a:latin typeface="Arial" pitchFamily="34" charset="0"/>
                          <a:cs typeface="Arial" pitchFamily="34" charset="0"/>
                        </a:rPr>
                        <a:t>Podejmowanie działań mających na celu niedopuszczenie do odejścia kierowcy z platformy</a:t>
                      </a:r>
                      <a:endParaRPr lang="pl-PL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pl-PL" dirty="0" smtClean="0">
                <a:latin typeface="Arial" pitchFamily="34" charset="0"/>
                <a:cs typeface="Arial" pitchFamily="34" charset="0"/>
              </a:rPr>
              <a:t>Analiza funkcjonalna i </a:t>
            </a:r>
            <a:r>
              <a:rPr lang="pl-PL" dirty="0" err="1" smtClean="0">
                <a:latin typeface="Arial" pitchFamily="34" charset="0"/>
                <a:cs typeface="Arial" pitchFamily="34" charset="0"/>
              </a:rPr>
              <a:t>pozafunkcjonalna</a:t>
            </a:r>
            <a:endParaRPr lang="pl-PL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457200" y="1371585"/>
            <a:ext cx="8186766" cy="628655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lang="pl-PL" b="1" dirty="0" smtClean="0">
                <a:latin typeface="Arial" pitchFamily="34" charset="0"/>
                <a:cs typeface="Arial" pitchFamily="34" charset="0"/>
              </a:rPr>
              <a:t>Analiza funkcjonalna</a:t>
            </a:r>
            <a:endParaRPr kumimoji="0" lang="pl-PL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graphicFrame>
        <p:nvGraphicFramePr>
          <p:cNvPr id="1025" name="Object 1"/>
          <p:cNvGraphicFramePr>
            <a:graphicFrameLocks noChangeAspect="1"/>
          </p:cNvGraphicFramePr>
          <p:nvPr/>
        </p:nvGraphicFramePr>
        <p:xfrm>
          <a:off x="204757" y="2372574"/>
          <a:ext cx="4000528" cy="2990014"/>
        </p:xfrm>
        <a:graphic>
          <a:graphicData uri="http://schemas.openxmlformats.org/presentationml/2006/ole">
            <p:oleObj spid="_x0000_s1025" name="Slajd" r:id="rId3" imgW="4570486" imgH="3427468" progId="PowerPoint.Slide.12">
              <p:embed/>
            </p:oleObj>
          </a:graphicData>
        </a:graphic>
      </p:graphicFrame>
      <p:pic>
        <p:nvPicPr>
          <p:cNvPr id="8" name="Obraz 7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29204" y="2400313"/>
            <a:ext cx="3848100" cy="2886075"/>
          </a:xfrm>
          <a:prstGeom prst="rect">
            <a:avLst/>
          </a:prstGeom>
          <a:noFill/>
          <a:ln w="9525">
            <a:solidFill>
              <a:srgbClr val="A5A5A5"/>
            </a:solidFill>
            <a:miter lim="800000"/>
            <a:headEnd/>
            <a:tailEnd/>
          </a:ln>
        </p:spPr>
      </p:pic>
      <p:sp>
        <p:nvSpPr>
          <p:cNvPr id="9" name="Trójkąt równoramienny 8"/>
          <p:cNvSpPr/>
          <p:nvPr/>
        </p:nvSpPr>
        <p:spPr>
          <a:xfrm rot="5400000">
            <a:off x="3421848" y="3779046"/>
            <a:ext cx="2000264" cy="214314"/>
          </a:xfrm>
          <a:prstGeom prst="triangl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pl-PL" dirty="0" smtClean="0">
                <a:latin typeface="Arial" pitchFamily="34" charset="0"/>
                <a:cs typeface="Arial" pitchFamily="34" charset="0"/>
              </a:rPr>
              <a:t>Analiza funkcjonalna i </a:t>
            </a:r>
            <a:r>
              <a:rPr lang="pl-PL" dirty="0" err="1" smtClean="0">
                <a:latin typeface="Arial" pitchFamily="34" charset="0"/>
                <a:cs typeface="Arial" pitchFamily="34" charset="0"/>
              </a:rPr>
              <a:t>pozafunkcjonalna</a:t>
            </a:r>
            <a:endParaRPr lang="pl-PL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457200" y="1371585"/>
            <a:ext cx="8186766" cy="628655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lang="pl-PL" b="1" dirty="0" smtClean="0">
                <a:latin typeface="Arial" pitchFamily="34" charset="0"/>
                <a:cs typeface="Arial" pitchFamily="34" charset="0"/>
              </a:rPr>
              <a:t>Analiza </a:t>
            </a:r>
            <a:r>
              <a:rPr lang="pl-PL" b="1" dirty="0" err="1" smtClean="0">
                <a:latin typeface="Arial" pitchFamily="34" charset="0"/>
                <a:cs typeface="Arial" pitchFamily="34" charset="0"/>
              </a:rPr>
              <a:t>pozafunkcjonalna</a:t>
            </a:r>
            <a:endParaRPr kumimoji="0" lang="pl-PL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10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1985965"/>
            <a:ext cx="8186766" cy="2400304"/>
          </a:xfrm>
        </p:spPr>
        <p:txBody>
          <a:bodyPr>
            <a:noAutofit/>
          </a:bodyPr>
          <a:lstStyle/>
          <a:p>
            <a:pPr>
              <a:lnSpc>
                <a:spcPct val="114000"/>
              </a:lnSpc>
            </a:pPr>
            <a:r>
              <a:rPr lang="pl-PL" sz="2000" dirty="0" smtClean="0">
                <a:latin typeface="Arial" pitchFamily="34" charset="0"/>
                <a:cs typeface="Arial" pitchFamily="34" charset="0"/>
              </a:rPr>
              <a:t>Ochrona i bezpieczeństwo</a:t>
            </a:r>
          </a:p>
          <a:p>
            <a:pPr>
              <a:lnSpc>
                <a:spcPct val="114000"/>
              </a:lnSpc>
            </a:pPr>
            <a:r>
              <a:rPr lang="pl-PL" sz="2000" dirty="0" smtClean="0">
                <a:latin typeface="Arial" pitchFamily="34" charset="0"/>
                <a:cs typeface="Arial" pitchFamily="34" charset="0"/>
              </a:rPr>
              <a:t>Przenośność i elastyczność</a:t>
            </a:r>
          </a:p>
          <a:p>
            <a:pPr>
              <a:lnSpc>
                <a:spcPct val="114000"/>
              </a:lnSpc>
            </a:pPr>
            <a:r>
              <a:rPr lang="pl-PL" sz="2000" dirty="0" smtClean="0">
                <a:latin typeface="Arial" pitchFamily="34" charset="0"/>
                <a:cs typeface="Arial" pitchFamily="34" charset="0"/>
              </a:rPr>
              <a:t>Konfigurowalność</a:t>
            </a:r>
          </a:p>
          <a:p>
            <a:pPr>
              <a:lnSpc>
                <a:spcPct val="114000"/>
              </a:lnSpc>
            </a:pPr>
            <a:r>
              <a:rPr lang="pl-PL" sz="2000" dirty="0" smtClean="0">
                <a:latin typeface="Arial" pitchFamily="34" charset="0"/>
                <a:cs typeface="Arial" pitchFamily="34" charset="0"/>
              </a:rPr>
              <a:t>Niezawodność i dostępność</a:t>
            </a:r>
          </a:p>
          <a:p>
            <a:pPr>
              <a:lnSpc>
                <a:spcPct val="114000"/>
              </a:lnSpc>
            </a:pPr>
            <a:r>
              <a:rPr lang="pl-PL" sz="2000" dirty="0" smtClean="0">
                <a:latin typeface="Arial" pitchFamily="34" charset="0"/>
                <a:cs typeface="Arial" pitchFamily="34" charset="0"/>
              </a:rPr>
              <a:t>Wydajność</a:t>
            </a:r>
          </a:p>
          <a:p>
            <a:pPr>
              <a:lnSpc>
                <a:spcPct val="114000"/>
              </a:lnSpc>
            </a:pPr>
            <a:r>
              <a:rPr lang="pl-PL" sz="2000" dirty="0" smtClean="0">
                <a:latin typeface="Arial" pitchFamily="34" charset="0"/>
                <a:cs typeface="Arial" pitchFamily="34" charset="0"/>
              </a:rPr>
              <a:t>Interfejs użytkownika</a:t>
            </a:r>
          </a:p>
          <a:p>
            <a:pPr>
              <a:lnSpc>
                <a:spcPct val="114000"/>
              </a:lnSpc>
            </a:pPr>
            <a:endParaRPr lang="pl-PL" sz="20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4000"/>
              </a:lnSpc>
            </a:pPr>
            <a:r>
              <a:rPr lang="pl-PL" sz="2000" dirty="0" smtClean="0">
                <a:latin typeface="Arial" pitchFamily="34" charset="0"/>
                <a:cs typeface="Arial" pitchFamily="34" charset="0"/>
              </a:rPr>
              <a:t>Ograniczenia</a:t>
            </a:r>
            <a:endParaRPr lang="pl-PL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pl-PL" dirty="0" smtClean="0">
                <a:latin typeface="Arial" pitchFamily="34" charset="0"/>
                <a:cs typeface="Arial" pitchFamily="34" charset="0"/>
              </a:rPr>
              <a:t>Analiza technologii i algorytmów AI</a:t>
            </a: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457200" y="1371585"/>
            <a:ext cx="8186766" cy="628655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pl-PL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Analizowane</a:t>
            </a:r>
            <a:r>
              <a:rPr kumimoji="0" lang="pl-PL" sz="2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algorytmy AI</a:t>
            </a:r>
            <a:endParaRPr kumimoji="0" lang="pl-PL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10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2000240"/>
            <a:ext cx="8186766" cy="2400304"/>
          </a:xfrm>
        </p:spPr>
        <p:txBody>
          <a:bodyPr>
            <a:noAutofit/>
          </a:bodyPr>
          <a:lstStyle/>
          <a:p>
            <a:pPr>
              <a:lnSpc>
                <a:spcPct val="114000"/>
              </a:lnSpc>
            </a:pPr>
            <a:r>
              <a:rPr lang="pl-PL" sz="2000" dirty="0" smtClean="0">
                <a:latin typeface="Arial" pitchFamily="34" charset="0"/>
                <a:cs typeface="Arial" pitchFamily="34" charset="0"/>
              </a:rPr>
              <a:t>Regresja logistyczna</a:t>
            </a:r>
          </a:p>
          <a:p>
            <a:pPr>
              <a:lnSpc>
                <a:spcPct val="114000"/>
              </a:lnSpc>
            </a:pPr>
            <a:r>
              <a:rPr lang="pl-PL" sz="2000" dirty="0" smtClean="0">
                <a:latin typeface="Arial" pitchFamily="34" charset="0"/>
                <a:cs typeface="Arial" pitchFamily="34" charset="0"/>
              </a:rPr>
              <a:t>Maszyna wektorów nośnych</a:t>
            </a:r>
          </a:p>
          <a:p>
            <a:pPr>
              <a:lnSpc>
                <a:spcPct val="114000"/>
              </a:lnSpc>
            </a:pPr>
            <a:r>
              <a:rPr lang="pl-PL" sz="2000" dirty="0" smtClean="0">
                <a:latin typeface="Arial" pitchFamily="34" charset="0"/>
                <a:cs typeface="Arial" pitchFamily="34" charset="0"/>
              </a:rPr>
              <a:t>Algorytm k najbliższych sąsiadów</a:t>
            </a:r>
          </a:p>
          <a:p>
            <a:pPr>
              <a:lnSpc>
                <a:spcPct val="114000"/>
              </a:lnSpc>
            </a:pPr>
            <a:r>
              <a:rPr lang="pl-PL" sz="2000" dirty="0" smtClean="0">
                <a:latin typeface="Arial" pitchFamily="34" charset="0"/>
                <a:cs typeface="Arial" pitchFamily="34" charset="0"/>
              </a:rPr>
              <a:t>Sieci neuronowe</a:t>
            </a:r>
          </a:p>
          <a:p>
            <a:pPr>
              <a:lnSpc>
                <a:spcPct val="114000"/>
              </a:lnSpc>
            </a:pPr>
            <a:r>
              <a:rPr lang="pl-PL" sz="2000" b="1" u="sng" dirty="0" smtClean="0">
                <a:latin typeface="Arial" pitchFamily="34" charset="0"/>
                <a:cs typeface="Arial" pitchFamily="34" charset="0"/>
              </a:rPr>
              <a:t>Drzewa (lasy) decyzyjne</a:t>
            </a:r>
            <a:endParaRPr lang="pl-PL" sz="2000" b="1" u="sng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4000"/>
              </a:lnSpc>
            </a:pPr>
            <a:endParaRPr lang="pl-PL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pl-PL" dirty="0" smtClean="0">
                <a:latin typeface="Arial" pitchFamily="34" charset="0"/>
                <a:cs typeface="Arial" pitchFamily="34" charset="0"/>
              </a:rPr>
              <a:t>Analiza technologii i algorytmów AI</a:t>
            </a: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457200" y="1371585"/>
            <a:ext cx="8186766" cy="628655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pl-PL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Analizowane</a:t>
            </a:r>
            <a:r>
              <a:rPr kumimoji="0" lang="pl-PL" sz="2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algorytmy AI</a:t>
            </a:r>
            <a:endParaRPr kumimoji="0" lang="pl-PL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graphicFrame>
        <p:nvGraphicFramePr>
          <p:cNvPr id="32769" name="Object 1"/>
          <p:cNvGraphicFramePr>
            <a:graphicFrameLocks noChangeAspect="1"/>
          </p:cNvGraphicFramePr>
          <p:nvPr/>
        </p:nvGraphicFramePr>
        <p:xfrm>
          <a:off x="357158" y="1928802"/>
          <a:ext cx="3786214" cy="2829835"/>
        </p:xfrm>
        <a:graphic>
          <a:graphicData uri="http://schemas.openxmlformats.org/presentationml/2006/ole">
            <p:oleObj spid="_x0000_s32769" name="Slajd" r:id="rId3" imgW="4570486" imgH="3427468" progId="PowerPoint.Slide.12">
              <p:embed/>
            </p:oleObj>
          </a:graphicData>
        </a:graphic>
      </p:graphicFrame>
      <p:pic>
        <p:nvPicPr>
          <p:cNvPr id="12" name="Obraz 11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91169" y="1862145"/>
            <a:ext cx="2643206" cy="19954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Obraz 12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14942" y="3929066"/>
            <a:ext cx="3000396" cy="17621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4824435"/>
            <a:ext cx="4757742" cy="1971676"/>
          </a:xfrm>
        </p:spPr>
        <p:txBody>
          <a:bodyPr>
            <a:noAutofit/>
          </a:bodyPr>
          <a:lstStyle/>
          <a:p>
            <a:pPr>
              <a:lnSpc>
                <a:spcPct val="114000"/>
              </a:lnSpc>
            </a:pPr>
            <a:r>
              <a:rPr lang="pl-PL" sz="1600" dirty="0" smtClean="0">
                <a:latin typeface="Arial" pitchFamily="34" charset="0"/>
                <a:cs typeface="Arial" pitchFamily="34" charset="0"/>
              </a:rPr>
              <a:t>Budowa pojedynczego drzewa (</a:t>
            </a:r>
            <a:r>
              <a:rPr lang="pl-PL" sz="1600" dirty="0" err="1" smtClean="0">
                <a:latin typeface="Arial" pitchFamily="34" charset="0"/>
                <a:cs typeface="Arial" pitchFamily="34" charset="0"/>
              </a:rPr>
              <a:t>Gini</a:t>
            </a:r>
            <a:r>
              <a:rPr lang="pl-PL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l-PL" sz="1600" dirty="0" err="1" smtClean="0">
                <a:latin typeface="Arial" pitchFamily="34" charset="0"/>
                <a:cs typeface="Arial" pitchFamily="34" charset="0"/>
              </a:rPr>
              <a:t>impurity</a:t>
            </a:r>
            <a:r>
              <a:rPr lang="pl-PL" sz="1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pl-PL" sz="1600" dirty="0" err="1" smtClean="0">
                <a:latin typeface="Arial" pitchFamily="34" charset="0"/>
                <a:cs typeface="Arial" pitchFamily="34" charset="0"/>
              </a:rPr>
              <a:t>information</a:t>
            </a:r>
            <a:r>
              <a:rPr lang="pl-PL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l-PL" sz="1600" dirty="0" err="1" smtClean="0">
                <a:latin typeface="Arial" pitchFamily="34" charset="0"/>
                <a:cs typeface="Arial" pitchFamily="34" charset="0"/>
              </a:rPr>
              <a:t>gain</a:t>
            </a:r>
            <a:r>
              <a:rPr lang="pl-PL" sz="16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lnSpc>
                <a:spcPct val="114000"/>
              </a:lnSpc>
            </a:pPr>
            <a:r>
              <a:rPr lang="pl-PL" sz="1600" dirty="0" smtClean="0">
                <a:latin typeface="Arial" pitchFamily="34" charset="0"/>
                <a:cs typeface="Arial" pitchFamily="34" charset="0"/>
              </a:rPr>
              <a:t>Budowa lasów decyzyjnych – technika agregacji </a:t>
            </a:r>
            <a:r>
              <a:rPr lang="pl-PL" sz="1600" dirty="0" err="1" smtClean="0">
                <a:latin typeface="Arial" pitchFamily="34" charset="0"/>
                <a:cs typeface="Arial" pitchFamily="34" charset="0"/>
              </a:rPr>
              <a:t>bootstrapa</a:t>
            </a:r>
            <a:r>
              <a:rPr lang="pl-PL" sz="16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pl-PL" sz="1600" dirty="0" err="1" smtClean="0">
                <a:latin typeface="Arial" pitchFamily="34" charset="0"/>
                <a:cs typeface="Arial" pitchFamily="34" charset="0"/>
              </a:rPr>
              <a:t>bootstrap</a:t>
            </a:r>
            <a:r>
              <a:rPr lang="pl-PL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l-PL" sz="1600" dirty="0" err="1" smtClean="0">
                <a:latin typeface="Arial" pitchFamily="34" charset="0"/>
                <a:cs typeface="Arial" pitchFamily="34" charset="0"/>
              </a:rPr>
              <a:t>aggregation</a:t>
            </a:r>
            <a:r>
              <a:rPr lang="pl-PL" sz="1600" dirty="0" smtClean="0">
                <a:latin typeface="Arial" pitchFamily="34" charset="0"/>
                <a:cs typeface="Arial" pitchFamily="34" charset="0"/>
              </a:rPr>
              <a:t> / </a:t>
            </a:r>
            <a:r>
              <a:rPr lang="pl-PL" sz="1600" dirty="0" err="1" smtClean="0">
                <a:latin typeface="Arial" pitchFamily="34" charset="0"/>
                <a:cs typeface="Arial" pitchFamily="34" charset="0"/>
              </a:rPr>
              <a:t>bagging</a:t>
            </a:r>
            <a:r>
              <a:rPr lang="pl-PL" sz="1600" dirty="0" smtClean="0">
                <a:latin typeface="Arial" pitchFamily="34" charset="0"/>
                <a:cs typeface="Arial" pitchFamily="34" charset="0"/>
              </a:rPr>
              <a:t>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Wykusz">
  <a:themeElements>
    <a:clrScheme name="Wykusz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Wykusz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ykusz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532</TotalTime>
  <Words>439</Words>
  <PresentationFormat>Pokaz na ekranie (4:3)</PresentationFormat>
  <Paragraphs>93</Paragraphs>
  <Slides>14</Slides>
  <Notes>0</Notes>
  <HiddenSlides>0</HiddenSlides>
  <MMClips>0</MMClips>
  <ScaleCrop>false</ScaleCrop>
  <HeadingPairs>
    <vt:vector size="6" baseType="variant">
      <vt:variant>
        <vt:lpstr>Motyw</vt:lpstr>
      </vt:variant>
      <vt:variant>
        <vt:i4>2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7" baseType="lpstr">
      <vt:lpstr>Motyw pakietu Office</vt:lpstr>
      <vt:lpstr>Wykusz</vt:lpstr>
      <vt:lpstr>Slajd programu Microsoft Office PowerPoint</vt:lpstr>
      <vt:lpstr>Analiza procesów logistycznych mobilnej platformy transportowej  z implementacją algorytmów sztucznej inteligencji</vt:lpstr>
      <vt:lpstr>Plan prezentacji</vt:lpstr>
      <vt:lpstr>Wstęp</vt:lpstr>
      <vt:lpstr>Analiza dziedziny usług transportu na bazie aplikacji mobilnej </vt:lpstr>
      <vt:lpstr>Analiza dziedziny usług transportu na bazie aplikacji mobilnej </vt:lpstr>
      <vt:lpstr>Analiza funkcjonalna i pozafunkcjonalna</vt:lpstr>
      <vt:lpstr>Analiza funkcjonalna i pozafunkcjonalna</vt:lpstr>
      <vt:lpstr>Analiza technologii i algorytmów AI</vt:lpstr>
      <vt:lpstr>Analiza technologii i algorytmów AI</vt:lpstr>
      <vt:lpstr>Projekt systemu w wybranych technologiach</vt:lpstr>
      <vt:lpstr>Implementacja i testowanie algorytmów AI</vt:lpstr>
      <vt:lpstr>Implementacja i testowanie algorytmów AI</vt:lpstr>
      <vt:lpstr>Podsumowanie i Wnioski</vt:lpstr>
      <vt:lpstr>Slajd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Analiza procesów logistycznych mobilnej platformy transportowej  z implementacją algorytmów sztucznej inteligencji</dc:title>
  <dc:creator>ADAM</dc:creator>
  <cp:lastModifiedBy>ADAM</cp:lastModifiedBy>
  <cp:revision>11</cp:revision>
  <dcterms:created xsi:type="dcterms:W3CDTF">2020-05-03T06:16:48Z</dcterms:created>
  <dcterms:modified xsi:type="dcterms:W3CDTF">2020-05-03T15:19:41Z</dcterms:modified>
</cp:coreProperties>
</file>