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71" r:id="rId4"/>
    <p:sldId id="279" r:id="rId5"/>
    <p:sldId id="257" r:id="rId6"/>
    <p:sldId id="258" r:id="rId7"/>
    <p:sldId id="272" r:id="rId8"/>
    <p:sldId id="259" r:id="rId9"/>
    <p:sldId id="261" r:id="rId10"/>
    <p:sldId id="273" r:id="rId11"/>
    <p:sldId id="262" r:id="rId12"/>
    <p:sldId id="263" r:id="rId13"/>
    <p:sldId id="264" r:id="rId14"/>
    <p:sldId id="278" r:id="rId15"/>
    <p:sldId id="274" r:id="rId16"/>
    <p:sldId id="265" r:id="rId17"/>
    <p:sldId id="266" r:id="rId18"/>
    <p:sldId id="267" r:id="rId19"/>
    <p:sldId id="268" r:id="rId20"/>
    <p:sldId id="269" r:id="rId21"/>
    <p:sldId id="280" r:id="rId22"/>
    <p:sldId id="281" r:id="rId23"/>
    <p:sldId id="282" r:id="rId24"/>
    <p:sldId id="283" r:id="rId25"/>
    <p:sldId id="270" r:id="rId26"/>
    <p:sldId id="285" r:id="rId27"/>
    <p:sldId id="276" r:id="rId28"/>
    <p:sldId id="275" r:id="rId29"/>
    <p:sldId id="277" r:id="rId30"/>
  </p:sldIdLst>
  <p:sldSz cx="10080625" cy="7559675"/>
  <p:notesSz cx="7559675" cy="106918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 varScale="1">
        <p:scale>
          <a:sx n="76" d="100"/>
          <a:sy n="76" d="100"/>
        </p:scale>
        <p:origin x="-1134" y="-90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l-PL" sz="4400" b="1" strike="noStrike" spc="-1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720000" y="2160000"/>
            <a:ext cx="864000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pl-PL" sz="2800" b="0" strike="noStrike" spc="-1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720000" y="4450320"/>
            <a:ext cx="864000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pl-PL" sz="2800" b="0" strike="noStrike" spc="-1">
              <a:solidFill>
                <a:srgbClr val="333333"/>
              </a:solidFill>
              <a:latin typeface="Noto Sans Regular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l-PL" sz="4400" b="1" strike="noStrike" spc="-1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720000" y="2160000"/>
            <a:ext cx="421596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pl-PL" sz="2800" b="0" strike="noStrike" spc="-1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147280" y="2160000"/>
            <a:ext cx="421596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pl-PL" sz="2800" b="0" strike="noStrike" spc="-1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720000" y="4450320"/>
            <a:ext cx="421596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pl-PL" sz="2800" b="0" strike="noStrike" spc="-1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5147280" y="4450320"/>
            <a:ext cx="421596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pl-PL" sz="2800" b="0" strike="noStrike" spc="-1">
              <a:solidFill>
                <a:srgbClr val="333333"/>
              </a:solidFill>
              <a:latin typeface="Noto Sans Regular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l-PL" sz="4400" b="1" strike="noStrike" spc="-1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720000" y="2160000"/>
            <a:ext cx="278172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pl-PL" sz="2800" b="0" strike="noStrike" spc="-1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641040" y="2160000"/>
            <a:ext cx="278172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pl-PL" sz="2800" b="0" strike="noStrike" spc="-1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562440" y="2160000"/>
            <a:ext cx="278172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pl-PL" sz="2800" b="0" strike="noStrike" spc="-1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720000" y="4450320"/>
            <a:ext cx="278172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pl-PL" sz="2800" b="0" strike="noStrike" spc="-1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641040" y="4450320"/>
            <a:ext cx="278172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pl-PL" sz="2800" b="0" strike="noStrike" spc="-1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6562440" y="4450320"/>
            <a:ext cx="278172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pl-PL" sz="2800" b="0" strike="noStrike" spc="-1">
              <a:solidFill>
                <a:srgbClr val="333333"/>
              </a:solidFill>
              <a:latin typeface="Noto Sans Regular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l-PL" sz="4400" b="1" strike="noStrike" spc="-1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720000" y="2160000"/>
            <a:ext cx="8640000" cy="438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l-PL" sz="4400" b="1" strike="noStrike" spc="-1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720000" y="2160000"/>
            <a:ext cx="8640000" cy="43848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pl-PL" sz="2800" b="0" strike="noStrike" spc="-1">
              <a:solidFill>
                <a:srgbClr val="333333"/>
              </a:solidFill>
              <a:latin typeface="Noto Sans Regular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l-PL" sz="4400" b="1" strike="noStrike" spc="-1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720000" y="2160000"/>
            <a:ext cx="4215960" cy="43848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pl-PL" sz="2800" b="0" strike="noStrike" spc="-1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5147280" y="2160000"/>
            <a:ext cx="4215960" cy="43848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pl-PL" sz="2800" b="0" strike="noStrike" spc="-1">
              <a:solidFill>
                <a:srgbClr val="333333"/>
              </a:solidFill>
              <a:latin typeface="Noto Sans Regular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l-PL" sz="4400" b="1" strike="noStrike" spc="-1">
              <a:solidFill>
                <a:srgbClr val="333333"/>
              </a:solidFill>
              <a:latin typeface="Noto Sans Regular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720000" y="300960"/>
            <a:ext cx="8855640" cy="5853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l-PL" sz="4400" b="1" strike="noStrike" spc="-1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720000" y="2160000"/>
            <a:ext cx="421596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pl-PL" sz="2800" b="0" strike="noStrike" spc="-1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47280" y="2160000"/>
            <a:ext cx="4215960" cy="43848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pl-PL" sz="2800" b="0" strike="noStrike" spc="-1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720000" y="4450320"/>
            <a:ext cx="421596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pl-PL" sz="2800" b="0" strike="noStrike" spc="-1">
              <a:solidFill>
                <a:srgbClr val="333333"/>
              </a:solidFill>
              <a:latin typeface="Noto Sans Regular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l-PL" sz="4400" b="1" strike="noStrike" spc="-1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720000" y="2160000"/>
            <a:ext cx="8640000" cy="438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l-PL" sz="4400" b="1" strike="noStrike" spc="-1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720000" y="2160000"/>
            <a:ext cx="4215960" cy="43848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pl-PL" sz="2800" b="0" strike="noStrike" spc="-1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147280" y="2160000"/>
            <a:ext cx="421596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pl-PL" sz="2800" b="0" strike="noStrike" spc="-1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5147280" y="4450320"/>
            <a:ext cx="421596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pl-PL" sz="2800" b="0" strike="noStrike" spc="-1">
              <a:solidFill>
                <a:srgbClr val="333333"/>
              </a:solidFill>
              <a:latin typeface="Noto Sans Regular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l-PL" sz="4400" b="1" strike="noStrike" spc="-1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720000" y="2160000"/>
            <a:ext cx="421596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pl-PL" sz="2800" b="0" strike="noStrike" spc="-1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5147280" y="2160000"/>
            <a:ext cx="421596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pl-PL" sz="2800" b="0" strike="noStrike" spc="-1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720000" y="4450320"/>
            <a:ext cx="864000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pl-PL" sz="2800" b="0" strike="noStrike" spc="-1">
              <a:solidFill>
                <a:srgbClr val="333333"/>
              </a:solidFill>
              <a:latin typeface="Noto Sans Regular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l-PL" sz="4400" b="1" strike="noStrike" spc="-1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720000" y="2160000"/>
            <a:ext cx="864000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pl-PL" sz="2800" b="0" strike="noStrike" spc="-1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720000" y="4450320"/>
            <a:ext cx="864000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pl-PL" sz="2800" b="0" strike="noStrike" spc="-1">
              <a:solidFill>
                <a:srgbClr val="333333"/>
              </a:solidFill>
              <a:latin typeface="Noto Sans Regular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l-PL" sz="4400" b="1" strike="noStrike" spc="-1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720000" y="2160000"/>
            <a:ext cx="421596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pl-PL" sz="2800" b="0" strike="noStrike" spc="-1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5147280" y="2160000"/>
            <a:ext cx="421596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pl-PL" sz="2800" b="0" strike="noStrike" spc="-1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720000" y="4450320"/>
            <a:ext cx="421596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pl-PL" sz="2800" b="0" strike="noStrike" spc="-1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5147280" y="4450320"/>
            <a:ext cx="421596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pl-PL" sz="2800" b="0" strike="noStrike" spc="-1">
              <a:solidFill>
                <a:srgbClr val="333333"/>
              </a:solidFill>
              <a:latin typeface="Noto Sans Regular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l-PL" sz="4400" b="1" strike="noStrike" spc="-1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720000" y="2160000"/>
            <a:ext cx="278172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pl-PL" sz="2800" b="0" strike="noStrike" spc="-1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3641040" y="2160000"/>
            <a:ext cx="278172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pl-PL" sz="2800" b="0" strike="noStrike" spc="-1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6562440" y="2160000"/>
            <a:ext cx="278172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pl-PL" sz="2800" b="0" strike="noStrike" spc="-1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 type="body"/>
          </p:nvPr>
        </p:nvSpPr>
        <p:spPr>
          <a:xfrm>
            <a:off x="720000" y="4450320"/>
            <a:ext cx="278172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pl-PL" sz="2800" b="0" strike="noStrike" spc="-1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 type="body"/>
          </p:nvPr>
        </p:nvSpPr>
        <p:spPr>
          <a:xfrm>
            <a:off x="3641040" y="4450320"/>
            <a:ext cx="278172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pl-PL" sz="2800" b="0" strike="noStrike" spc="-1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 type="body"/>
          </p:nvPr>
        </p:nvSpPr>
        <p:spPr>
          <a:xfrm>
            <a:off x="6562440" y="4450320"/>
            <a:ext cx="278172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pl-PL" sz="2800" b="0" strike="noStrike" spc="-1">
              <a:solidFill>
                <a:srgbClr val="333333"/>
              </a:solidFill>
              <a:latin typeface="Noto Sans Regular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l-PL" sz="4400" b="1" strike="noStrike" spc="-1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720000" y="2160000"/>
            <a:ext cx="8640000" cy="43848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pl-PL" sz="2800" b="0" strike="noStrike" spc="-1">
              <a:solidFill>
                <a:srgbClr val="333333"/>
              </a:solidFill>
              <a:latin typeface="Noto Sans Regular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l-PL" sz="4400" b="1" strike="noStrike" spc="-1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720000" y="2160000"/>
            <a:ext cx="4215960" cy="43848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pl-PL" sz="2800" b="0" strike="noStrike" spc="-1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147280" y="2160000"/>
            <a:ext cx="4215960" cy="43848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pl-PL" sz="2800" b="0" strike="noStrike" spc="-1">
              <a:solidFill>
                <a:srgbClr val="333333"/>
              </a:solidFill>
              <a:latin typeface="Noto Sans Regular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l-PL" sz="4400" b="1" strike="noStrike" spc="-1">
              <a:solidFill>
                <a:srgbClr val="333333"/>
              </a:solidFill>
              <a:latin typeface="Noto Sans Regular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720000" y="300960"/>
            <a:ext cx="8855640" cy="5853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l-PL" sz="4400" b="1" strike="noStrike" spc="-1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720000" y="2160000"/>
            <a:ext cx="421596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pl-PL" sz="2800" b="0" strike="noStrike" spc="-1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47280" y="2160000"/>
            <a:ext cx="4215960" cy="43848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pl-PL" sz="2800" b="0" strike="noStrike" spc="-1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720000" y="4450320"/>
            <a:ext cx="421596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pl-PL" sz="2800" b="0" strike="noStrike" spc="-1">
              <a:solidFill>
                <a:srgbClr val="333333"/>
              </a:solidFill>
              <a:latin typeface="Noto Sans Regular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l-PL" sz="4400" b="1" strike="noStrike" spc="-1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720000" y="2160000"/>
            <a:ext cx="4215960" cy="43848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pl-PL" sz="2800" b="0" strike="noStrike" spc="-1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47280" y="2160000"/>
            <a:ext cx="421596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pl-PL" sz="2800" b="0" strike="noStrike" spc="-1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147280" y="4450320"/>
            <a:ext cx="421596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pl-PL" sz="2800" b="0" strike="noStrike" spc="-1">
              <a:solidFill>
                <a:srgbClr val="333333"/>
              </a:solidFill>
              <a:latin typeface="Noto Sans Regular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l-PL" sz="4400" b="1" strike="noStrike" spc="-1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720000" y="2160000"/>
            <a:ext cx="421596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pl-PL" sz="2800" b="0" strike="noStrike" spc="-1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147280" y="2160000"/>
            <a:ext cx="421596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pl-PL" sz="2800" b="0" strike="noStrike" spc="-1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720000" y="4450320"/>
            <a:ext cx="864000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pl-PL" sz="2800" b="0" strike="noStrike" spc="-1">
              <a:solidFill>
                <a:srgbClr val="333333"/>
              </a:solidFill>
              <a:latin typeface="Noto Sans Regular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792000" y="4104000"/>
            <a:ext cx="8568000" cy="1440000"/>
          </a:xfrm>
          <a:prstGeom prst="rect">
            <a:avLst/>
          </a:prstGeom>
        </p:spPr>
        <p:txBody>
          <a:bodyPr lIns="0" tIns="0" rIns="0" bIns="0" anchor="ctr">
            <a:normAutofit fontScale="80000"/>
          </a:bodyPr>
          <a:lstStyle/>
          <a:p>
            <a:r>
              <a:rPr lang="pl-PL" sz="4800" b="1" strike="noStrike" spc="-1">
                <a:solidFill>
                  <a:srgbClr val="333333"/>
                </a:solidFill>
                <a:latin typeface="Noto Sans Regular"/>
              </a:rPr>
              <a:t>Kliknij, aby edytować format tekstu tytułu</a:t>
            </a: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792000" y="5904000"/>
            <a:ext cx="8568000" cy="982440"/>
          </a:xfrm>
          <a:prstGeom prst="rect">
            <a:avLst/>
          </a:prstGeom>
        </p:spPr>
        <p:txBody>
          <a:bodyPr lIns="0" tIns="0" rIns="0" bIns="0">
            <a:normAutofit fontScale="13000"/>
          </a:bodyPr>
          <a:lstStyle/>
          <a:p>
            <a:pPr marL="432000" indent="-324000">
              <a:spcAft>
                <a:spcPts val="1879"/>
              </a:spcAft>
              <a:buClr>
                <a:srgbClr val="333333"/>
              </a:buClr>
              <a:buSzPct val="45000"/>
              <a:buFont typeface="Wingdings" charset="2"/>
              <a:buChar char=""/>
            </a:pPr>
            <a:r>
              <a:rPr lang="pl-PL" sz="2400" b="0" strike="noStrike" spc="-1">
                <a:solidFill>
                  <a:srgbClr val="333333"/>
                </a:solidFill>
                <a:latin typeface="Noto Sans Bold"/>
              </a:rPr>
              <a:t>Kliknij, aby edytować format tekstu konspektu</a:t>
            </a:r>
          </a:p>
          <a:p>
            <a:pPr marL="864000" lvl="1" indent="-324000">
              <a:spcAft>
                <a:spcPts val="1497"/>
              </a:spcAft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pl-PL" sz="2400" b="0" strike="noStrike" spc="-1">
                <a:solidFill>
                  <a:srgbClr val="333333"/>
                </a:solidFill>
                <a:latin typeface="Noto Sans Bold"/>
              </a:rPr>
              <a:t>Drugi poziom konspektu</a:t>
            </a:r>
          </a:p>
          <a:p>
            <a:pPr marL="1296000" lvl="2" indent="-288000">
              <a:spcAft>
                <a:spcPts val="1120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pl-PL" sz="2400" b="0" strike="noStrike" spc="-1">
                <a:solidFill>
                  <a:srgbClr val="333333"/>
                </a:solidFill>
                <a:latin typeface="Noto Sans Bold"/>
              </a:rPr>
              <a:t>Trzeci poziom konspektu</a:t>
            </a:r>
          </a:p>
          <a:p>
            <a:pPr marL="1728000" lvl="3" indent="-216000">
              <a:spcAft>
                <a:spcPts val="743"/>
              </a:spcAft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pl-PL" sz="2400" b="0" strike="noStrike" spc="-1">
                <a:solidFill>
                  <a:srgbClr val="333333"/>
                </a:solidFill>
                <a:latin typeface="Noto Sans Bold"/>
              </a:rPr>
              <a:t>Czwarty poziom konspektu</a:t>
            </a:r>
          </a:p>
          <a:p>
            <a:pPr marL="2160000" lvl="4" indent="-216000">
              <a:spcAft>
                <a:spcPts val="366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pl-PL" sz="2400" b="0" strike="noStrike" spc="-1">
                <a:solidFill>
                  <a:srgbClr val="333333"/>
                </a:solidFill>
                <a:latin typeface="Noto Sans Bold"/>
              </a:rPr>
              <a:t>Piąty poziom konspektu</a:t>
            </a:r>
          </a:p>
          <a:p>
            <a:pPr marL="2592000" lvl="5" indent="-216000">
              <a:spcAft>
                <a:spcPts val="366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pl-PL" sz="2400" b="0" strike="noStrike" spc="-1">
                <a:solidFill>
                  <a:srgbClr val="333333"/>
                </a:solidFill>
                <a:latin typeface="Noto Sans Bold"/>
              </a:rPr>
              <a:t>Szósty poziom konspektu</a:t>
            </a:r>
          </a:p>
          <a:p>
            <a:pPr marL="3024000" lvl="6" indent="-216000">
              <a:spcAft>
                <a:spcPts val="366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pl-PL" sz="2400" b="0" strike="noStrike" spc="-1">
                <a:solidFill>
                  <a:srgbClr val="333333"/>
                </a:solidFill>
                <a:latin typeface="Noto Sans Bold"/>
              </a:rPr>
              <a:t>Siódmy poziom konspektu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6440"/>
            <a:ext cx="2348280" cy="521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pl-PL" sz="1400" b="0" strike="noStrike" spc="-1">
                <a:latin typeface="Noto Sans Regular"/>
              </a:rPr>
              <a:t>&lt;data/godzina&gt;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6440"/>
            <a:ext cx="3195000" cy="521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pl-PL" sz="1400" b="0" strike="noStrike" spc="-1">
                <a:latin typeface="Noto Sans Regular"/>
              </a:rPr>
              <a:t>&lt;stopka&gt;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6440"/>
            <a:ext cx="2348280" cy="521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fld id="{25C47AA4-8F70-43F8-8618-FE9D678A845A}" type="slidenum">
              <a:rPr lang="pl-PL" sz="1400" b="0" strike="noStrike" spc="-1">
                <a:latin typeface="Noto Sans Regular"/>
              </a:rPr>
              <a:t>‹#›</a:t>
            </a:fld>
            <a:r>
              <a:rPr lang="pl-PL" sz="1400" b="0" strike="noStrike" spc="-1">
                <a:latin typeface="Noto Sans Regular"/>
              </a:rPr>
              <a:t> / </a:t>
            </a:r>
            <a:fld id="{2E1452DB-5ADF-44C0-95E9-B958976367DF}" type="slidecount">
              <a:rPr lang="pl-PL" sz="1400" b="0" strike="noStrike" spc="-1">
                <a:latin typeface="Noto Sans Regular"/>
              </a:rPr>
              <a:t>&lt;liczba&gt;</a:t>
            </a:fld>
            <a:endParaRPr lang="pl-PL" sz="1400" b="0" strike="noStrike" spc="-1">
              <a:latin typeface="Noto Sans Regular"/>
            </a:endParaRPr>
          </a:p>
        </p:txBody>
      </p:sp>
      <p:sp>
        <p:nvSpPr>
          <p:cNvPr id="5" name="CustomShape 6"/>
          <p:cNvSpPr/>
          <p:nvPr/>
        </p:nvSpPr>
        <p:spPr>
          <a:xfrm>
            <a:off x="0" y="4320000"/>
            <a:ext cx="504000" cy="1080000"/>
          </a:xfrm>
          <a:prstGeom prst="rect">
            <a:avLst/>
          </a:prstGeom>
          <a:solidFill>
            <a:srgbClr val="EF292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pl-PL" sz="4400" b="1" strike="noStrike" spc="-1">
                <a:solidFill>
                  <a:srgbClr val="333333"/>
                </a:solidFill>
                <a:latin typeface="Noto Sans Regular"/>
              </a:rPr>
              <a:t>Kliknij, aby edytować format tekstu tytułu</a:t>
            </a: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720000" y="2160000"/>
            <a:ext cx="8640000" cy="43848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b="0" strike="noStrike" spc="-1">
                <a:solidFill>
                  <a:srgbClr val="333333"/>
                </a:solidFill>
                <a:latin typeface="Noto Sans Regular"/>
              </a:rPr>
              <a:t>Kliknij, aby edytować format tekstu konspektu</a:t>
            </a:r>
          </a:p>
          <a:p>
            <a:pPr marL="864000" lvl="1" indent="-324000">
              <a:spcAft>
                <a:spcPts val="1134"/>
              </a:spcAft>
              <a:buClr>
                <a:srgbClr val="EF2929"/>
              </a:buClr>
              <a:buSzPct val="75000"/>
              <a:buFont typeface="Symbol" charset="2"/>
              <a:buChar char=""/>
            </a:pPr>
            <a:r>
              <a:rPr lang="pl-PL" sz="2800" b="0" strike="noStrike" spc="-1">
                <a:solidFill>
                  <a:srgbClr val="333333"/>
                </a:solidFill>
                <a:latin typeface="Noto Sans Regular"/>
              </a:rPr>
              <a:t>Drugi poziom konspektu</a:t>
            </a:r>
          </a:p>
          <a:p>
            <a:pPr marL="1296000" lvl="2" indent="-288000">
              <a:spcAft>
                <a:spcPts val="845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b="0" strike="noStrike" spc="-1">
                <a:solidFill>
                  <a:srgbClr val="333333"/>
                </a:solidFill>
                <a:latin typeface="Noto Sans Regular"/>
              </a:rPr>
              <a:t>Trzeci poziom konspektu</a:t>
            </a:r>
          </a:p>
          <a:p>
            <a:pPr marL="1728000" lvl="3" indent="-216000">
              <a:spcAft>
                <a:spcPts val="567"/>
              </a:spcAft>
              <a:buClr>
                <a:srgbClr val="EF2929"/>
              </a:buClr>
              <a:buSzPct val="75000"/>
              <a:buFont typeface="Symbol" charset="2"/>
              <a:buChar char=""/>
            </a:pPr>
            <a:r>
              <a:rPr lang="pl-PL" sz="2800" b="0" strike="noStrike" spc="-1">
                <a:solidFill>
                  <a:srgbClr val="333333"/>
                </a:solidFill>
                <a:latin typeface="Noto Sans Regular"/>
              </a:rPr>
              <a:t>Czwarty poziom konspektu</a:t>
            </a:r>
          </a:p>
          <a:p>
            <a:pPr marL="2160000" lvl="4" indent="-216000">
              <a:spcAft>
                <a:spcPts val="283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b="0" strike="noStrike" spc="-1">
                <a:solidFill>
                  <a:srgbClr val="333333"/>
                </a:solidFill>
                <a:latin typeface="Noto Sans Regular"/>
              </a:rPr>
              <a:t>Piąty poziom konspektu</a:t>
            </a:r>
          </a:p>
          <a:p>
            <a:pPr marL="2592000" lvl="5" indent="-216000">
              <a:spcAft>
                <a:spcPts val="283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b="0" strike="noStrike" spc="-1">
                <a:solidFill>
                  <a:srgbClr val="333333"/>
                </a:solidFill>
                <a:latin typeface="Noto Sans Regular"/>
              </a:rPr>
              <a:t>Szósty poziom konspektu</a:t>
            </a:r>
          </a:p>
          <a:p>
            <a:pPr marL="3024000" lvl="6" indent="-216000">
              <a:spcAft>
                <a:spcPts val="283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b="0" strike="noStrike" spc="-1">
                <a:solidFill>
                  <a:srgbClr val="333333"/>
                </a:solidFill>
                <a:latin typeface="Noto Sans Regular"/>
              </a:rPr>
              <a:t>Siódmy poziom konspektu</a:t>
            </a:r>
          </a:p>
        </p:txBody>
      </p:sp>
      <p:sp>
        <p:nvSpPr>
          <p:cNvPr id="44" name="PlaceHolder 3"/>
          <p:cNvSpPr>
            <a:spLocks noGrp="1"/>
          </p:cNvSpPr>
          <p:nvPr>
            <p:ph type="dt"/>
          </p:nvPr>
        </p:nvSpPr>
        <p:spPr>
          <a:xfrm>
            <a:off x="504000" y="6886800"/>
            <a:ext cx="2348280" cy="521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pl-PL" sz="1400" b="0" strike="noStrike" spc="-1">
                <a:latin typeface="Noto Sans Regular"/>
              </a:rPr>
              <a:t>&lt;data/godzina&gt;</a:t>
            </a:r>
          </a:p>
        </p:txBody>
      </p:sp>
      <p:sp>
        <p:nvSpPr>
          <p:cNvPr id="45" name="PlaceHolder 4"/>
          <p:cNvSpPr>
            <a:spLocks noGrp="1"/>
          </p:cNvSpPr>
          <p:nvPr>
            <p:ph type="ftr"/>
          </p:nvPr>
        </p:nvSpPr>
        <p:spPr>
          <a:xfrm>
            <a:off x="3447360" y="6886800"/>
            <a:ext cx="3195000" cy="521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pl-PL" sz="1400" b="0" strike="noStrike" spc="-1">
                <a:latin typeface="Noto Sans Regular"/>
              </a:rPr>
              <a:t>&lt;stopka&gt;</a:t>
            </a:r>
          </a:p>
        </p:txBody>
      </p:sp>
      <p:sp>
        <p:nvSpPr>
          <p:cNvPr id="46" name="PlaceHolder 5"/>
          <p:cNvSpPr>
            <a:spLocks noGrp="1"/>
          </p:cNvSpPr>
          <p:nvPr>
            <p:ph type="sldNum"/>
          </p:nvPr>
        </p:nvSpPr>
        <p:spPr>
          <a:xfrm>
            <a:off x="7227360" y="6886800"/>
            <a:ext cx="2348280" cy="521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fld id="{E3B18C5B-75B6-4DB4-9300-A650B95E0316}" type="slidenum">
              <a:rPr lang="pl-PL" sz="1400" b="0" strike="noStrike" spc="-1">
                <a:latin typeface="Noto Sans Regular"/>
              </a:rPr>
              <a:t>‹#›</a:t>
            </a:fld>
            <a:r>
              <a:rPr lang="pl-PL" sz="1400" b="0" strike="noStrike" spc="-1">
                <a:latin typeface="Noto Sans Regular"/>
              </a:rPr>
              <a:t> / </a:t>
            </a:r>
            <a:fld id="{104C04A0-46D5-41EB-89F9-08AE0FC7B1C9}" type="slidecount">
              <a:rPr lang="pl-PL" sz="1400" b="0" strike="noStrike" spc="-1">
                <a:latin typeface="Noto Sans Regular"/>
              </a:rPr>
              <a:t>15</a:t>
            </a:fld>
            <a:endParaRPr lang="pl-PL" sz="1400" b="0" strike="noStrike" spc="-1">
              <a:latin typeface="Noto Sans Regular"/>
            </a:endParaRPr>
          </a:p>
        </p:txBody>
      </p:sp>
      <p:sp>
        <p:nvSpPr>
          <p:cNvPr id="47" name="CustomShape 6"/>
          <p:cNvSpPr/>
          <p:nvPr/>
        </p:nvSpPr>
        <p:spPr>
          <a:xfrm>
            <a:off x="0" y="288000"/>
            <a:ext cx="504000" cy="1080000"/>
          </a:xfrm>
          <a:prstGeom prst="rect">
            <a:avLst/>
          </a:prstGeom>
          <a:solidFill>
            <a:srgbClr val="EF292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emf"/><Relationship Id="rId4" Type="http://schemas.openxmlformats.org/officeDocument/2006/relationships/package" Target="../embeddings/Dokument_programu_Microsoft_Word1.docx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8.emf"/><Relationship Id="rId4" Type="http://schemas.openxmlformats.org/officeDocument/2006/relationships/package" Target="../embeddings/Dokument_programu_Microsoft_Word2.docx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-1" y="1619597"/>
            <a:ext cx="10080625" cy="27147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rmAutofit/>
          </a:bodyPr>
          <a:lstStyle/>
          <a:p>
            <a:pPr algn="ctr"/>
            <a:r>
              <a:rPr lang="pl-PL" sz="3000" b="1" strike="noStrike" spc="-1" dirty="0">
                <a:solidFill>
                  <a:srgbClr val="333333"/>
                </a:solidFill>
                <a:latin typeface="Arial"/>
              </a:rPr>
              <a:t>Analiza, projekt i </a:t>
            </a:r>
            <a:r>
              <a:rPr lang="pl-PL" sz="3000" b="1" strike="noStrike" spc="-1" dirty="0" smtClean="0">
                <a:solidFill>
                  <a:srgbClr val="333333"/>
                </a:solidFill>
                <a:latin typeface="Arial"/>
              </a:rPr>
              <a:t>implementacja</a:t>
            </a:r>
            <a:br>
              <a:rPr lang="pl-PL" sz="3000" b="1" strike="noStrike" spc="-1" dirty="0" smtClean="0">
                <a:solidFill>
                  <a:srgbClr val="333333"/>
                </a:solidFill>
                <a:latin typeface="Arial"/>
              </a:rPr>
            </a:br>
            <a:r>
              <a:rPr lang="pl-PL" sz="3000" b="1" strike="noStrike" spc="-1" dirty="0" smtClean="0">
                <a:solidFill>
                  <a:srgbClr val="333333"/>
                </a:solidFill>
                <a:latin typeface="Arial"/>
              </a:rPr>
              <a:t>informatycznego systemu</a:t>
            </a:r>
            <a:br>
              <a:rPr lang="pl-PL" sz="3000" b="1" strike="noStrike" spc="-1" dirty="0" smtClean="0">
                <a:solidFill>
                  <a:srgbClr val="333333"/>
                </a:solidFill>
                <a:latin typeface="Arial"/>
              </a:rPr>
            </a:br>
            <a:r>
              <a:rPr lang="pl-PL" sz="3000" b="1" strike="noStrike" spc="-1" dirty="0" smtClean="0">
                <a:solidFill>
                  <a:srgbClr val="333333"/>
                </a:solidFill>
                <a:latin typeface="Arial"/>
              </a:rPr>
              <a:t>wspierającego </a:t>
            </a:r>
            <a:r>
              <a:rPr lang="pl-PL" sz="3000" b="1" strike="noStrike" spc="-1" dirty="0">
                <a:solidFill>
                  <a:srgbClr val="333333"/>
                </a:solidFill>
                <a:latin typeface="Arial"/>
              </a:rPr>
              <a:t>w czasie </a:t>
            </a:r>
            <a:r>
              <a:rPr lang="pl-PL" sz="3000" b="1" strike="noStrike" spc="-1" dirty="0" smtClean="0">
                <a:solidFill>
                  <a:srgbClr val="333333"/>
                </a:solidFill>
                <a:latin typeface="Arial"/>
              </a:rPr>
              <a:t>rzeczywistym</a:t>
            </a:r>
            <a:br>
              <a:rPr lang="pl-PL" sz="3000" b="1" strike="noStrike" spc="-1" dirty="0" smtClean="0">
                <a:solidFill>
                  <a:srgbClr val="333333"/>
                </a:solidFill>
                <a:latin typeface="Arial"/>
              </a:rPr>
            </a:br>
            <a:r>
              <a:rPr lang="pl-PL" sz="3000" b="1" strike="noStrike" spc="-1" dirty="0" smtClean="0">
                <a:solidFill>
                  <a:srgbClr val="333333"/>
                </a:solidFill>
                <a:latin typeface="Arial"/>
              </a:rPr>
              <a:t>komunikację </a:t>
            </a:r>
            <a:r>
              <a:rPr lang="pl-PL" sz="3000" b="1" strike="noStrike" spc="-1" dirty="0">
                <a:solidFill>
                  <a:srgbClr val="333333"/>
                </a:solidFill>
                <a:latin typeface="Arial"/>
              </a:rPr>
              <a:t>między </a:t>
            </a:r>
            <a:r>
              <a:rPr lang="pl-PL" sz="3000" b="1" strike="noStrike" spc="-1" dirty="0" smtClean="0">
                <a:solidFill>
                  <a:srgbClr val="333333"/>
                </a:solidFill>
                <a:latin typeface="Arial"/>
              </a:rPr>
              <a:t>pracownikami</a:t>
            </a:r>
            <a:br>
              <a:rPr lang="pl-PL" sz="3000" b="1" strike="noStrike" spc="-1" dirty="0" smtClean="0">
                <a:solidFill>
                  <a:srgbClr val="333333"/>
                </a:solidFill>
                <a:latin typeface="Arial"/>
              </a:rPr>
            </a:br>
            <a:r>
              <a:rPr lang="pl-PL" sz="3000" b="1" strike="noStrike" spc="-1" dirty="0" smtClean="0">
                <a:solidFill>
                  <a:srgbClr val="333333"/>
                </a:solidFill>
                <a:latin typeface="Arial"/>
              </a:rPr>
              <a:t>w </a:t>
            </a:r>
            <a:r>
              <a:rPr lang="pl-PL" sz="3000" b="1" strike="noStrike" spc="-1" dirty="0">
                <a:solidFill>
                  <a:srgbClr val="333333"/>
                </a:solidFill>
                <a:latin typeface="Arial"/>
              </a:rPr>
              <a:t>przedsiębiorstwie</a:t>
            </a:r>
            <a:endParaRPr lang="pl-PL" sz="3000" b="1" strike="noStrike" spc="-1" dirty="0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85" name="TextShape 2"/>
          <p:cNvSpPr txBox="1"/>
          <p:nvPr/>
        </p:nvSpPr>
        <p:spPr>
          <a:xfrm>
            <a:off x="6264448" y="6300117"/>
            <a:ext cx="3672408" cy="1107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pl-PL" sz="2400" b="0" strike="noStrike" spc="-1" dirty="0">
                <a:latin typeface="Noto Sans Regular"/>
              </a:rPr>
              <a:t>Promotor:</a:t>
            </a:r>
          </a:p>
          <a:p>
            <a:r>
              <a:rPr lang="pl-PL" sz="2400" b="0" strike="noStrike" spc="-1" dirty="0">
                <a:latin typeface="Noto Sans Regular"/>
              </a:rPr>
              <a:t>mgr inż. Jerzy Stankiewicz</a:t>
            </a:r>
          </a:p>
        </p:txBody>
      </p:sp>
      <p:sp>
        <p:nvSpPr>
          <p:cNvPr id="5" name="TextShape 2"/>
          <p:cNvSpPr txBox="1"/>
          <p:nvPr/>
        </p:nvSpPr>
        <p:spPr>
          <a:xfrm>
            <a:off x="215776" y="6276678"/>
            <a:ext cx="3672408" cy="1107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pl-PL" sz="2400" b="0" strike="noStrike" spc="-1" dirty="0" smtClean="0">
                <a:latin typeface="Noto Sans Regular"/>
              </a:rPr>
              <a:t>Autor:</a:t>
            </a:r>
            <a:endParaRPr lang="pl-PL" sz="2400" b="0" strike="noStrike" spc="-1" dirty="0">
              <a:latin typeface="Noto Sans Regular"/>
            </a:endParaRPr>
          </a:p>
          <a:p>
            <a:r>
              <a:rPr lang="pl-PL" sz="2400" spc="-1" dirty="0"/>
              <a:t>Adam </a:t>
            </a:r>
            <a:r>
              <a:rPr lang="pl-PL" sz="2400" spc="-1" dirty="0" smtClean="0"/>
              <a:t>Strzelczyk</a:t>
            </a:r>
          </a:p>
          <a:p>
            <a:r>
              <a:rPr lang="pl-PL" sz="2400" spc="-1" dirty="0" smtClean="0"/>
              <a:t>Nr indeksu: 7710</a:t>
            </a:r>
            <a:endParaRPr lang="pl-PL" sz="2400" spc="-1" dirty="0"/>
          </a:p>
        </p:txBody>
      </p:sp>
      <p:pic>
        <p:nvPicPr>
          <p:cNvPr id="1026" name="Picture 2" descr="https://wwsi.edu.pl/template/grb/img_logowws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9826" y="107429"/>
            <a:ext cx="3248025" cy="84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720000" y="300960"/>
            <a:ext cx="8855640" cy="1262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pl-PL" sz="4400" b="1" strike="noStrike" spc="-1" dirty="0">
                <a:solidFill>
                  <a:srgbClr val="333333"/>
                </a:solidFill>
                <a:latin typeface="Noto Sans Regular"/>
              </a:rPr>
              <a:t>Wymagania </a:t>
            </a:r>
            <a:r>
              <a:rPr lang="pl-PL" sz="4400" b="1" spc="-1" dirty="0" smtClean="0">
                <a:solidFill>
                  <a:srgbClr val="333333"/>
                </a:solidFill>
                <a:latin typeface="Noto Sans Regular"/>
              </a:rPr>
              <a:t>poza funkcjonalne</a:t>
            </a:r>
            <a:endParaRPr lang="pl-PL" sz="4400" b="1" strike="noStrike" spc="-1" dirty="0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98" name="TextShape 2"/>
          <p:cNvSpPr txBox="1"/>
          <p:nvPr/>
        </p:nvSpPr>
        <p:spPr>
          <a:xfrm>
            <a:off x="720000" y="2160000"/>
            <a:ext cx="864000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spc="-1" dirty="0" smtClean="0">
                <a:solidFill>
                  <a:srgbClr val="333333"/>
                </a:solidFill>
                <a:latin typeface="Noto Sans Regular"/>
              </a:rPr>
              <a:t>Bezpieczne przechowywanie haseł</a:t>
            </a:r>
            <a:endParaRPr lang="pl-PL" sz="2800" spc="-1" dirty="0">
              <a:solidFill>
                <a:srgbClr val="333333"/>
              </a:solidFill>
              <a:latin typeface="Noto Sans Regular"/>
            </a:endParaRPr>
          </a:p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spc="-1" dirty="0">
                <a:solidFill>
                  <a:srgbClr val="333333"/>
                </a:solidFill>
                <a:latin typeface="Noto Sans Regular"/>
              </a:rPr>
              <a:t>Bezpieczeństwo transmisji danych</a:t>
            </a:r>
          </a:p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spc="-1" dirty="0" smtClean="0">
                <a:solidFill>
                  <a:srgbClr val="333333"/>
                </a:solidFill>
                <a:latin typeface="Noto Sans Regular"/>
              </a:rPr>
              <a:t>Łatwość w obsłudze</a:t>
            </a:r>
          </a:p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spc="-1" dirty="0" smtClean="0">
                <a:solidFill>
                  <a:srgbClr val="333333"/>
                </a:solidFill>
                <a:latin typeface="Noto Sans Regular"/>
              </a:rPr>
              <a:t>Wykorzystanie istniejącej infrastruktury</a:t>
            </a:r>
            <a:endParaRPr lang="pl-PL" sz="2800" spc="-1" dirty="0">
              <a:solidFill>
                <a:srgbClr val="333333"/>
              </a:solidFill>
              <a:latin typeface="Noto Sans Regular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720000" y="300960"/>
            <a:ext cx="8855640" cy="1262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pl-PL" sz="4400" b="1" strike="noStrike" spc="-1" dirty="0" smtClean="0">
                <a:solidFill>
                  <a:srgbClr val="333333"/>
                </a:solidFill>
                <a:latin typeface="Noto Sans Regular"/>
              </a:rPr>
              <a:t>Aktorzy systemu</a:t>
            </a:r>
            <a:endParaRPr lang="pl-PL" sz="4400" b="1" strike="noStrike" spc="-1" dirty="0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100" name="TextShape 2"/>
          <p:cNvSpPr txBox="1"/>
          <p:nvPr/>
        </p:nvSpPr>
        <p:spPr>
          <a:xfrm>
            <a:off x="720000" y="2160000"/>
            <a:ext cx="864000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b="0" strike="noStrike" spc="-1" dirty="0" smtClean="0">
                <a:solidFill>
                  <a:srgbClr val="333333"/>
                </a:solidFill>
                <a:latin typeface="Noto Sans Regular"/>
              </a:rPr>
              <a:t>Użytkownik</a:t>
            </a:r>
            <a:endParaRPr lang="pl-PL" sz="2800" b="0" strike="noStrike" spc="-1" dirty="0">
              <a:solidFill>
                <a:srgbClr val="333333"/>
              </a:solidFill>
              <a:latin typeface="Noto Sans Regular"/>
            </a:endParaRPr>
          </a:p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b="0" strike="noStrike" spc="-1" dirty="0" smtClean="0">
                <a:solidFill>
                  <a:srgbClr val="333333"/>
                </a:solidFill>
                <a:latin typeface="Noto Sans Regular"/>
              </a:rPr>
              <a:t>Lider zespołu</a:t>
            </a:r>
            <a:endParaRPr lang="pl-PL" sz="2800" b="0" strike="noStrike" spc="-1" dirty="0">
              <a:solidFill>
                <a:srgbClr val="333333"/>
              </a:solidFill>
              <a:latin typeface="Noto Sans Regular"/>
            </a:endParaRPr>
          </a:p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b="0" strike="noStrike" spc="-1" dirty="0" smtClean="0">
                <a:solidFill>
                  <a:srgbClr val="333333"/>
                </a:solidFill>
                <a:latin typeface="Noto Sans Regular"/>
              </a:rPr>
              <a:t>Lider grupy zadaniowej</a:t>
            </a:r>
            <a:endParaRPr lang="pl-PL" sz="2800" b="0" strike="noStrike" spc="-1" dirty="0">
              <a:solidFill>
                <a:srgbClr val="333333"/>
              </a:solidFill>
              <a:latin typeface="Noto Sans Regular"/>
            </a:endParaRPr>
          </a:p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b="0" strike="noStrike" spc="-1" dirty="0" smtClean="0">
                <a:solidFill>
                  <a:srgbClr val="333333"/>
                </a:solidFill>
                <a:latin typeface="Noto Sans Regular"/>
              </a:rPr>
              <a:t>Zarządca</a:t>
            </a:r>
            <a:endParaRPr lang="pl-PL" sz="2800" b="0" strike="noStrike" spc="-1" dirty="0">
              <a:solidFill>
                <a:srgbClr val="333333"/>
              </a:solidFill>
              <a:latin typeface="Noto Sans Regular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720000" y="357077"/>
            <a:ext cx="8855640" cy="1262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pl-PL" sz="4400" b="1" strike="noStrike" spc="-1" dirty="0">
                <a:solidFill>
                  <a:srgbClr val="333333"/>
                </a:solidFill>
                <a:latin typeface="Noto Sans Regular"/>
              </a:rPr>
              <a:t>Modelowanie systemu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/>
          </p:nvPr>
        </p:nvSpPr>
        <p:spPr>
          <a:xfrm>
            <a:off x="720000" y="1835621"/>
            <a:ext cx="8855640" cy="3550886"/>
          </a:xfrm>
        </p:spPr>
        <p:txBody>
          <a:bodyPr/>
          <a:lstStyle/>
          <a:p>
            <a:pPr marL="432000" marR="0" lvl="0" indent="-3240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  <a:tabLst/>
              <a:defRPr/>
            </a:pPr>
            <a:r>
              <a:rPr kumimoji="0" lang="pl-PL" sz="2800" b="0" i="0" u="none" strike="noStrike" kern="0" cap="none" spc="-1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Noto Sans Regular"/>
              </a:rPr>
              <a:t>Wykorzystane diagramy UML</a:t>
            </a:r>
          </a:p>
          <a:p>
            <a:pPr marL="10224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414"/>
              </a:spcAft>
              <a:buClr>
                <a:srgbClr val="EF2929"/>
              </a:buClr>
              <a:buSzPct val="45000"/>
              <a:buFont typeface="Courier New" pitchFamily="49" charset="0"/>
              <a:buChar char="o"/>
              <a:tabLst/>
              <a:defRPr/>
            </a:pPr>
            <a:r>
              <a:rPr kumimoji="0" lang="pl-PL" sz="2800" b="0" i="0" u="none" strike="noStrike" kern="0" cap="none" spc="-1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Noto Sans Regular"/>
              </a:rPr>
              <a:t>Diagramy przypadków użycia</a:t>
            </a:r>
          </a:p>
          <a:p>
            <a:pPr marL="10224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414"/>
              </a:spcAft>
              <a:buClr>
                <a:srgbClr val="EF2929"/>
              </a:buClr>
              <a:buSzPct val="45000"/>
              <a:buFont typeface="Courier New" pitchFamily="49" charset="0"/>
              <a:buChar char="o"/>
              <a:tabLst/>
              <a:defRPr/>
            </a:pPr>
            <a:r>
              <a:rPr kumimoji="0" lang="pl-PL" sz="2800" b="0" i="0" u="none" strike="noStrike" kern="0" cap="none" spc="-1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Noto Sans Regular"/>
              </a:rPr>
              <a:t>Diagramy czynności</a:t>
            </a:r>
          </a:p>
          <a:p>
            <a:pPr marL="10224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414"/>
              </a:spcAft>
              <a:buClr>
                <a:srgbClr val="EF2929"/>
              </a:buClr>
              <a:buSzPct val="45000"/>
              <a:buFont typeface="Courier New" pitchFamily="49" charset="0"/>
              <a:buChar char="o"/>
              <a:tabLst/>
              <a:defRPr/>
            </a:pPr>
            <a:r>
              <a:rPr kumimoji="0" lang="pl-PL" sz="2800" b="0" i="0" u="none" strike="noStrike" kern="0" cap="none" spc="-1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Noto Sans Regular"/>
              </a:rPr>
              <a:t>Diagramy sekwencji</a:t>
            </a:r>
          </a:p>
          <a:p>
            <a:pPr marL="10224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414"/>
              </a:spcAft>
              <a:buClr>
                <a:srgbClr val="EF2929"/>
              </a:buClr>
              <a:buSzPct val="45000"/>
              <a:buFont typeface="Courier New" pitchFamily="49" charset="0"/>
              <a:buChar char="o"/>
              <a:tabLst/>
              <a:defRPr/>
            </a:pPr>
            <a:r>
              <a:rPr kumimoji="0" lang="pl-PL" sz="2800" b="0" i="0" u="none" strike="noStrike" kern="0" cap="none" spc="-1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Noto Sans Regular"/>
              </a:rPr>
              <a:t>Diagramy klas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720000" y="300960"/>
            <a:ext cx="8855640" cy="1262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pl-PL" sz="4400" b="1" strike="noStrike" spc="-1" dirty="0">
                <a:solidFill>
                  <a:srgbClr val="333333"/>
                </a:solidFill>
                <a:latin typeface="Noto Sans Regular"/>
              </a:rPr>
              <a:t>Modelowanie systemu</a:t>
            </a:r>
          </a:p>
        </p:txBody>
      </p:sp>
      <p:sp>
        <p:nvSpPr>
          <p:cNvPr id="102" name="TextShape 2"/>
          <p:cNvSpPr txBox="1"/>
          <p:nvPr/>
        </p:nvSpPr>
        <p:spPr>
          <a:xfrm>
            <a:off x="648000" y="1447200"/>
            <a:ext cx="864000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b="0" strike="noStrike" spc="-1" dirty="0">
                <a:solidFill>
                  <a:srgbClr val="333333"/>
                </a:solidFill>
                <a:latin typeface="Noto Sans Regular"/>
              </a:rPr>
              <a:t>Diagram przypadków użycia </a:t>
            </a:r>
            <a:r>
              <a:rPr lang="pl-PL" sz="2800" b="0" strike="noStrike" spc="-1" dirty="0" smtClean="0">
                <a:solidFill>
                  <a:srgbClr val="333333"/>
                </a:solidFill>
                <a:latin typeface="Noto Sans Regular"/>
              </a:rPr>
              <a:t>czatu</a:t>
            </a:r>
            <a:endParaRPr lang="pl-PL" sz="2800" b="0" strike="noStrike" spc="-1" dirty="0">
              <a:solidFill>
                <a:srgbClr val="333333"/>
              </a:solidFill>
              <a:latin typeface="Noto Sans Regular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2796" y="1973122"/>
            <a:ext cx="7170047" cy="540711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0944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720000" y="300960"/>
            <a:ext cx="8855640" cy="1262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pl-PL" sz="4400" b="1" strike="noStrike" spc="-1" dirty="0">
                <a:solidFill>
                  <a:srgbClr val="333333"/>
                </a:solidFill>
                <a:latin typeface="Noto Sans Regular"/>
              </a:rPr>
              <a:t>Modelowanie systemu cd.</a:t>
            </a:r>
          </a:p>
        </p:txBody>
      </p:sp>
      <p:sp>
        <p:nvSpPr>
          <p:cNvPr id="105" name="TextShape 2"/>
          <p:cNvSpPr txBox="1"/>
          <p:nvPr/>
        </p:nvSpPr>
        <p:spPr>
          <a:xfrm>
            <a:off x="432000" y="1563480"/>
            <a:ext cx="8640000" cy="4268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b="0" strike="noStrike" spc="-1" dirty="0">
                <a:solidFill>
                  <a:srgbClr val="333333"/>
                </a:solidFill>
                <a:latin typeface="Noto Sans Regular"/>
              </a:rPr>
              <a:t>Diagram </a:t>
            </a:r>
            <a:r>
              <a:rPr lang="pl-PL" sz="2800" b="0" strike="noStrike" spc="-1" dirty="0" smtClean="0">
                <a:solidFill>
                  <a:srgbClr val="333333"/>
                </a:solidFill>
                <a:latin typeface="Noto Sans Regular"/>
              </a:rPr>
              <a:t>czynności edycji wiadomości.</a:t>
            </a:r>
            <a:endParaRPr lang="pl-PL" sz="2800" b="0" strike="noStrike" spc="-1" dirty="0">
              <a:solidFill>
                <a:srgbClr val="333333"/>
              </a:solidFill>
              <a:latin typeface="Noto Sans Regular"/>
            </a:endParaRPr>
          </a:p>
        </p:txBody>
      </p:sp>
      <p:pic>
        <p:nvPicPr>
          <p:cNvPr id="5" name="Obraz 4" descr="AD_EdytujWiadomosc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069" y="2123653"/>
            <a:ext cx="7127502" cy="52668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95317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720000" y="300960"/>
            <a:ext cx="8855640" cy="1262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pl-PL" sz="4400" b="1" strike="noStrike" spc="-1" dirty="0">
                <a:solidFill>
                  <a:srgbClr val="333333"/>
                </a:solidFill>
                <a:latin typeface="Noto Sans Regular"/>
              </a:rPr>
              <a:t>Modelowanie systemu cd.</a:t>
            </a:r>
          </a:p>
        </p:txBody>
      </p:sp>
      <p:sp>
        <p:nvSpPr>
          <p:cNvPr id="105" name="TextShape 2"/>
          <p:cNvSpPr txBox="1"/>
          <p:nvPr/>
        </p:nvSpPr>
        <p:spPr>
          <a:xfrm>
            <a:off x="432000" y="1563480"/>
            <a:ext cx="8640000" cy="4268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b="0" strike="noStrike" spc="-1" dirty="0">
                <a:solidFill>
                  <a:srgbClr val="333333"/>
                </a:solidFill>
                <a:latin typeface="Noto Sans Regular"/>
              </a:rPr>
              <a:t>Diagram sekwencji </a:t>
            </a:r>
            <a:r>
              <a:rPr lang="pl-PL" sz="2800" b="0" strike="noStrike" spc="-1" dirty="0" smtClean="0">
                <a:solidFill>
                  <a:srgbClr val="333333"/>
                </a:solidFill>
                <a:latin typeface="Noto Sans Regular"/>
              </a:rPr>
              <a:t>edycji wiadomości.</a:t>
            </a:r>
            <a:endParaRPr lang="pl-PL" sz="2800" b="0" strike="noStrike" spc="-1" dirty="0">
              <a:solidFill>
                <a:srgbClr val="333333"/>
              </a:solidFill>
              <a:latin typeface="Noto Sans Regular"/>
            </a:endParaRPr>
          </a:p>
        </p:txBody>
      </p:sp>
      <p:pic>
        <p:nvPicPr>
          <p:cNvPr id="5" name="Obraz 4" descr="SD_EdytujWiadomosc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3067" y="2214532"/>
            <a:ext cx="7289505" cy="49703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Shape 1"/>
          <p:cNvSpPr txBox="1"/>
          <p:nvPr/>
        </p:nvSpPr>
        <p:spPr>
          <a:xfrm>
            <a:off x="720000" y="300960"/>
            <a:ext cx="8855640" cy="1262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pl-PL" sz="4400" b="1" strike="noStrike" spc="-1" dirty="0">
                <a:solidFill>
                  <a:srgbClr val="333333"/>
                </a:solidFill>
                <a:latin typeface="Noto Sans Regular"/>
              </a:rPr>
              <a:t>Modelowanie systemu cd.</a:t>
            </a:r>
          </a:p>
        </p:txBody>
      </p:sp>
      <p:sp>
        <p:nvSpPr>
          <p:cNvPr id="108" name="TextShape 2"/>
          <p:cNvSpPr txBox="1"/>
          <p:nvPr/>
        </p:nvSpPr>
        <p:spPr>
          <a:xfrm>
            <a:off x="720000" y="1303200"/>
            <a:ext cx="864000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b="0" strike="noStrike" spc="-1" dirty="0">
                <a:solidFill>
                  <a:srgbClr val="333333"/>
                </a:solidFill>
                <a:latin typeface="Noto Sans Regular"/>
              </a:rPr>
              <a:t>Diagram klas</a:t>
            </a:r>
          </a:p>
        </p:txBody>
      </p:sp>
      <p:pic>
        <p:nvPicPr>
          <p:cNvPr id="5" name="Obraz 4" descr="DiagramKlas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8740" y="1773170"/>
            <a:ext cx="5518159" cy="5751081"/>
          </a:xfrm>
          <a:prstGeom prst="rect">
            <a:avLst/>
          </a:prstGeom>
          <a:noFill/>
          <a:ln w="6350" cmpd="sng">
            <a:solidFill>
              <a:srgbClr val="00000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720000" y="300960"/>
            <a:ext cx="8855640" cy="1262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pl-PL" sz="4400" b="1" strike="noStrike" spc="-1" dirty="0" smtClean="0">
                <a:solidFill>
                  <a:srgbClr val="333333"/>
                </a:solidFill>
                <a:latin typeface="Noto Sans Regular"/>
              </a:rPr>
              <a:t>Architektura </a:t>
            </a:r>
            <a:r>
              <a:rPr lang="pl-PL" sz="4400" b="1" strike="noStrike" spc="-1" dirty="0">
                <a:solidFill>
                  <a:srgbClr val="333333"/>
                </a:solidFill>
                <a:latin typeface="Noto Sans Regular"/>
              </a:rPr>
              <a:t>systemu</a:t>
            </a:r>
          </a:p>
        </p:txBody>
      </p:sp>
      <p:pic>
        <p:nvPicPr>
          <p:cNvPr id="6" name="Obraz 5" descr="architektura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466" y="2771725"/>
            <a:ext cx="8944174" cy="414466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pole tekstowe 1"/>
          <p:cNvSpPr txBox="1"/>
          <p:nvPr/>
        </p:nvSpPr>
        <p:spPr>
          <a:xfrm>
            <a:off x="608581" y="1475581"/>
            <a:ext cx="37392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spc="-1" dirty="0">
                <a:solidFill>
                  <a:srgbClr val="333333"/>
                </a:solidFill>
                <a:latin typeface="Noto Sans Regular"/>
              </a:rPr>
              <a:t>Model klient-serwer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 txBox="1"/>
          <p:nvPr/>
        </p:nvSpPr>
        <p:spPr>
          <a:xfrm>
            <a:off x="720000" y="300960"/>
            <a:ext cx="8855640" cy="1262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pl-PL" sz="4400" b="1" strike="noStrike" spc="-1" dirty="0">
                <a:solidFill>
                  <a:srgbClr val="333333"/>
                </a:solidFill>
                <a:latin typeface="Noto Sans Regular"/>
              </a:rPr>
              <a:t>Wybór </a:t>
            </a:r>
            <a:r>
              <a:rPr lang="pl-PL" sz="4400" b="1" strike="noStrike" spc="-1" dirty="0" smtClean="0">
                <a:solidFill>
                  <a:srgbClr val="333333"/>
                </a:solidFill>
                <a:latin typeface="Noto Sans Regular"/>
              </a:rPr>
              <a:t>technologii</a:t>
            </a:r>
            <a:endParaRPr lang="pl-PL" sz="4400" b="1" strike="noStrike" spc="-1" dirty="0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113" name="TextShape 2"/>
          <p:cNvSpPr txBox="1"/>
          <p:nvPr/>
        </p:nvSpPr>
        <p:spPr>
          <a:xfrm>
            <a:off x="720000" y="2160000"/>
            <a:ext cx="864000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dirty="0"/>
              <a:t>Microsoft Visual Studio 2019</a:t>
            </a:r>
          </a:p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dirty="0"/>
              <a:t>ASP.NET </a:t>
            </a:r>
            <a:r>
              <a:rPr lang="pl-PL" sz="2800" dirty="0" err="1"/>
              <a:t>Core</a:t>
            </a:r>
            <a:r>
              <a:rPr lang="pl-PL" sz="2800" dirty="0"/>
              <a:t> </a:t>
            </a:r>
            <a:r>
              <a:rPr lang="pl-PL" sz="2800" dirty="0" smtClean="0"/>
              <a:t>3.1</a:t>
            </a:r>
          </a:p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dirty="0" err="1"/>
              <a:t>Xamarin.Forms</a:t>
            </a:r>
            <a:endParaRPr lang="pl-PL" sz="2800" dirty="0"/>
          </a:p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dirty="0" err="1"/>
              <a:t>SignalR</a:t>
            </a:r>
            <a:endParaRPr lang="pl-PL" sz="2800" dirty="0"/>
          </a:p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dirty="0"/>
              <a:t>Microsoft SQL Server </a:t>
            </a:r>
            <a:r>
              <a:rPr lang="pl-PL" sz="2800" dirty="0" smtClean="0"/>
              <a:t>2017</a:t>
            </a:r>
          </a:p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dirty="0" smtClean="0"/>
              <a:t>Protokół HTTPS</a:t>
            </a:r>
            <a:endParaRPr lang="pl-PL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720000" y="300960"/>
            <a:ext cx="8855640" cy="1262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pl-PL" sz="4400" b="1" strike="noStrike" spc="-1" dirty="0">
                <a:solidFill>
                  <a:srgbClr val="333333"/>
                </a:solidFill>
                <a:latin typeface="Noto Sans Regular"/>
              </a:rPr>
              <a:t>Projekt bazy danych</a:t>
            </a:r>
          </a:p>
        </p:txBody>
      </p:sp>
      <p:pic>
        <p:nvPicPr>
          <p:cNvPr id="5" name="Obraz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62417" y="2195661"/>
            <a:ext cx="5170805" cy="5266055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631466" y="1622714"/>
            <a:ext cx="50945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spc="-1" dirty="0" smtClean="0">
                <a:solidFill>
                  <a:srgbClr val="333333"/>
                </a:solidFill>
                <a:latin typeface="Noto Sans Regular"/>
              </a:rPr>
              <a:t>Model fizyczny bazy danych</a:t>
            </a:r>
            <a:endParaRPr lang="pl-PL" sz="2800" spc="-1" dirty="0">
              <a:solidFill>
                <a:srgbClr val="333333"/>
              </a:solidFill>
              <a:latin typeface="Noto Sans Regular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l" rtl="0"/>
            <a:r>
              <a:rPr lang="pl-PL" sz="4400" b="1" kern="1200" spc="-1" dirty="0">
                <a:solidFill>
                  <a:srgbClr val="333333"/>
                </a:solidFill>
                <a:latin typeface="Noto Sans Regular"/>
                <a:ea typeface="+mn-ea"/>
                <a:cs typeface="+mn-cs"/>
              </a:rPr>
              <a:t>Plan prezentacji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/>
          </p:nvPr>
        </p:nvSpPr>
        <p:spPr>
          <a:xfrm>
            <a:off x="719832" y="1619597"/>
            <a:ext cx="8855640" cy="4608512"/>
          </a:xfr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marL="432000" indent="-324000" algn="l" rtl="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kern="1200" spc="-1" dirty="0" smtClean="0">
                <a:solidFill>
                  <a:srgbClr val="333333"/>
                </a:solidFill>
                <a:latin typeface="Noto Sans Regular"/>
                <a:ea typeface="+mn-ea"/>
                <a:cs typeface="+mn-cs"/>
              </a:rPr>
              <a:t>Cel pracy</a:t>
            </a:r>
          </a:p>
          <a:p>
            <a:pPr marL="432000" indent="-324000" algn="l" rtl="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kern="1200" spc="-1" dirty="0" smtClean="0">
                <a:solidFill>
                  <a:srgbClr val="333333"/>
                </a:solidFill>
                <a:latin typeface="Noto Sans Regular"/>
                <a:ea typeface="+mn-ea"/>
                <a:cs typeface="+mn-cs"/>
              </a:rPr>
              <a:t>Dziedzina zagadnienia</a:t>
            </a:r>
            <a:endParaRPr lang="pl-PL" sz="2800" kern="1200" spc="-1" dirty="0">
              <a:solidFill>
                <a:srgbClr val="333333"/>
              </a:solidFill>
              <a:latin typeface="Noto Sans Regular"/>
              <a:ea typeface="+mn-ea"/>
              <a:cs typeface="+mn-cs"/>
            </a:endParaRPr>
          </a:p>
          <a:p>
            <a:pPr marL="432000" indent="-324000" algn="l" rtl="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kern="1200" spc="-1" dirty="0" smtClean="0">
                <a:solidFill>
                  <a:srgbClr val="333333"/>
                </a:solidFill>
                <a:latin typeface="Noto Sans Regular"/>
                <a:ea typeface="+mn-ea"/>
                <a:cs typeface="+mn-cs"/>
              </a:rPr>
              <a:t>Analiza i modelowanie systemu</a:t>
            </a:r>
          </a:p>
          <a:p>
            <a:pPr marL="432000" indent="-324000" algn="l" rtl="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kern="1200" spc="-1" dirty="0" smtClean="0">
                <a:solidFill>
                  <a:srgbClr val="333333"/>
                </a:solidFill>
                <a:latin typeface="Noto Sans Regular"/>
              </a:rPr>
              <a:t>Wybór technologii</a:t>
            </a:r>
            <a:endParaRPr lang="pl-PL" sz="2800" kern="1200" spc="-1" dirty="0" smtClean="0">
              <a:solidFill>
                <a:srgbClr val="333333"/>
              </a:solidFill>
              <a:latin typeface="Noto Sans Regular"/>
              <a:ea typeface="+mn-ea"/>
              <a:cs typeface="+mn-cs"/>
            </a:endParaRPr>
          </a:p>
          <a:p>
            <a:pPr marL="432000" indent="-324000" algn="l" rtl="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kern="1200" spc="-1" dirty="0" smtClean="0">
                <a:solidFill>
                  <a:srgbClr val="333333"/>
                </a:solidFill>
                <a:latin typeface="Noto Sans Regular"/>
                <a:ea typeface="+mn-ea"/>
                <a:cs typeface="+mn-cs"/>
              </a:rPr>
              <a:t>Projekt systemu</a:t>
            </a:r>
          </a:p>
          <a:p>
            <a:pPr marL="432000" indent="-324000" algn="l" rtl="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kern="1200" spc="-1" dirty="0" smtClean="0">
                <a:solidFill>
                  <a:srgbClr val="333333"/>
                </a:solidFill>
                <a:latin typeface="Noto Sans Regular"/>
                <a:ea typeface="+mn-ea"/>
                <a:cs typeface="+mn-cs"/>
              </a:rPr>
              <a:t>Prezentacja systemu</a:t>
            </a:r>
          </a:p>
          <a:p>
            <a:pPr marL="432000" indent="-324000" algn="l" rtl="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kern="1200" spc="-1" dirty="0" smtClean="0">
                <a:solidFill>
                  <a:srgbClr val="333333"/>
                </a:solidFill>
                <a:latin typeface="Noto Sans Regular"/>
                <a:ea typeface="+mn-ea"/>
                <a:cs typeface="+mn-cs"/>
              </a:rPr>
              <a:t>Testowanie systemu</a:t>
            </a:r>
          </a:p>
          <a:p>
            <a:pPr marL="432000" indent="-324000" algn="l" rtl="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kern="1200" spc="-1" dirty="0" smtClean="0">
                <a:solidFill>
                  <a:srgbClr val="333333"/>
                </a:solidFill>
                <a:latin typeface="Noto Sans Regular"/>
                <a:ea typeface="+mn-ea"/>
                <a:cs typeface="+mn-cs"/>
              </a:rPr>
              <a:t>Uwagi i wnioski</a:t>
            </a:r>
            <a:endParaRPr lang="pl-PL" sz="2800" kern="1200" spc="-1" dirty="0">
              <a:solidFill>
                <a:srgbClr val="333333"/>
              </a:solidFill>
              <a:latin typeface="Noto Sans Regular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710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i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6351892"/>
              </p:ext>
            </p:extLst>
          </p:nvPr>
        </p:nvGraphicFramePr>
        <p:xfrm>
          <a:off x="1151880" y="2195661"/>
          <a:ext cx="8127066" cy="3240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Dokument" r:id="rId4" imgW="5915943" imgH="2358453" progId="Word.Document.12">
                  <p:embed/>
                </p:oleObj>
              </mc:Choice>
              <mc:Fallback>
                <p:oleObj name="Dokument" r:id="rId4" imgW="5915943" imgH="235845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51880" y="2195661"/>
                        <a:ext cx="8127066" cy="32403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pl-PL" sz="4400" b="1" kern="1200" spc="-1" dirty="0">
                <a:solidFill>
                  <a:srgbClr val="333333"/>
                </a:solidFill>
                <a:latin typeface="Noto Sans Regular"/>
                <a:ea typeface="+mn-ea"/>
                <a:cs typeface="+mn-cs"/>
              </a:rPr>
              <a:t>Tabela bazy danych</a:t>
            </a:r>
          </a:p>
        </p:txBody>
      </p:sp>
      <p:sp>
        <p:nvSpPr>
          <p:cNvPr id="6" name="Symbol zastępczy tekstu 5"/>
          <p:cNvSpPr>
            <a:spLocks noGrp="1"/>
          </p:cNvSpPr>
          <p:nvPr>
            <p:ph type="body"/>
          </p:nvPr>
        </p:nvSpPr>
        <p:spPr>
          <a:xfrm>
            <a:off x="719832" y="1619597"/>
            <a:ext cx="8640000" cy="504056"/>
          </a:xfrm>
        </p:spPr>
        <p:txBody>
          <a:bodyPr/>
          <a:lstStyle/>
          <a:p>
            <a:pPr marL="432000" indent="-324000" algn="l" rtl="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kern="1200" spc="-1" dirty="0">
                <a:solidFill>
                  <a:srgbClr val="333333"/>
                </a:solidFill>
                <a:latin typeface="Noto Sans Regular"/>
                <a:ea typeface="+mn-ea"/>
                <a:cs typeface="+mn-cs"/>
              </a:rPr>
              <a:t>Definicja tabeli „</a:t>
            </a:r>
            <a:r>
              <a:rPr lang="pl-PL" sz="2800" kern="1200" spc="-1" dirty="0" err="1">
                <a:solidFill>
                  <a:srgbClr val="333333"/>
                </a:solidFill>
                <a:latin typeface="Noto Sans Regular"/>
                <a:ea typeface="+mn-ea"/>
                <a:cs typeface="+mn-cs"/>
              </a:rPr>
              <a:t>Uzytkownicy</a:t>
            </a:r>
            <a:r>
              <a:rPr lang="pl-PL" sz="2800" kern="1200" spc="-1" dirty="0">
                <a:solidFill>
                  <a:srgbClr val="333333"/>
                </a:solidFill>
                <a:latin typeface="Noto Sans Regular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95134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pl-PL" sz="4400" b="1" kern="1200" spc="-1" dirty="0">
                <a:solidFill>
                  <a:srgbClr val="333333"/>
                </a:solidFill>
                <a:latin typeface="Noto Sans Regular"/>
                <a:ea typeface="+mn-ea"/>
                <a:cs typeface="+mn-cs"/>
              </a:rPr>
              <a:t>Widok bazy danych</a:t>
            </a:r>
          </a:p>
        </p:txBody>
      </p:sp>
      <p:sp>
        <p:nvSpPr>
          <p:cNvPr id="4" name="Symbol zastępczy tekstu 5"/>
          <p:cNvSpPr>
            <a:spLocks noGrp="1"/>
          </p:cNvSpPr>
          <p:nvPr>
            <p:ph type="body"/>
          </p:nvPr>
        </p:nvSpPr>
        <p:spPr>
          <a:xfrm>
            <a:off x="719832" y="1619597"/>
            <a:ext cx="8640000" cy="504056"/>
          </a:xfrm>
        </p:spPr>
        <p:txBody>
          <a:bodyPr/>
          <a:lstStyle/>
          <a:p>
            <a:pPr marL="432000" indent="-324000" algn="l" rtl="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kern="1200" spc="-1" dirty="0" smtClean="0">
                <a:solidFill>
                  <a:srgbClr val="333333"/>
                </a:solidFill>
                <a:latin typeface="Noto Sans Regular"/>
                <a:ea typeface="+mn-ea"/>
                <a:cs typeface="+mn-cs"/>
              </a:rPr>
              <a:t>Skrypt tworzący widok „</a:t>
            </a:r>
            <a:r>
              <a:rPr lang="pl-PL" sz="2800" dirty="0" err="1"/>
              <a:t>VAktywneGrupyZadaniowe</a:t>
            </a:r>
            <a:r>
              <a:rPr lang="pl-PL" sz="2800" kern="1200" spc="-1" dirty="0" smtClean="0">
                <a:solidFill>
                  <a:srgbClr val="333333"/>
                </a:solidFill>
                <a:latin typeface="Noto Sans Regular"/>
                <a:ea typeface="+mn-ea"/>
                <a:cs typeface="+mn-cs"/>
              </a:rPr>
              <a:t>”</a:t>
            </a:r>
            <a:endParaRPr lang="pl-PL" sz="2800" kern="1200" spc="-1" dirty="0">
              <a:solidFill>
                <a:srgbClr val="333333"/>
              </a:solidFill>
              <a:latin typeface="Noto Sans Regular"/>
              <a:ea typeface="+mn-ea"/>
              <a:cs typeface="+mn-cs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768" y="2195661"/>
            <a:ext cx="9795736" cy="149750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768" y="4643933"/>
            <a:ext cx="9795736" cy="139344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Symbol zastępczy tekstu 5"/>
          <p:cNvSpPr>
            <a:spLocks noGrp="1"/>
          </p:cNvSpPr>
          <p:nvPr>
            <p:ph type="body"/>
          </p:nvPr>
        </p:nvSpPr>
        <p:spPr>
          <a:xfrm>
            <a:off x="721637" y="3923853"/>
            <a:ext cx="8640000" cy="504056"/>
          </a:xfrm>
        </p:spPr>
        <p:txBody>
          <a:bodyPr/>
          <a:lstStyle/>
          <a:p>
            <a:pPr marL="432000" indent="-324000" algn="l" rtl="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kern="1200" spc="-1" dirty="0" smtClean="0">
                <a:solidFill>
                  <a:srgbClr val="333333"/>
                </a:solidFill>
                <a:latin typeface="Noto Sans Regular"/>
                <a:ea typeface="+mn-ea"/>
                <a:cs typeface="+mn-cs"/>
              </a:rPr>
              <a:t>Przykładowe wywołanie widoku</a:t>
            </a:r>
            <a:endParaRPr lang="pl-PL" sz="2800" kern="1200" spc="-1" dirty="0">
              <a:solidFill>
                <a:srgbClr val="333333"/>
              </a:solidFill>
              <a:latin typeface="Noto Sans Regular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915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pl-PL" sz="4400" b="1" kern="1200" spc="-1" dirty="0" smtClean="0">
                <a:solidFill>
                  <a:srgbClr val="333333"/>
                </a:solidFill>
                <a:latin typeface="Noto Sans Regular"/>
                <a:ea typeface="+mn-ea"/>
                <a:cs typeface="+mn-cs"/>
              </a:rPr>
              <a:t>Funkcja skalarna bazy </a:t>
            </a:r>
            <a:r>
              <a:rPr lang="pl-PL" sz="4400" b="1" kern="1200" spc="-1" dirty="0">
                <a:solidFill>
                  <a:srgbClr val="333333"/>
                </a:solidFill>
                <a:latin typeface="Noto Sans Regular"/>
                <a:ea typeface="+mn-ea"/>
                <a:cs typeface="+mn-cs"/>
              </a:rPr>
              <a:t>danych</a:t>
            </a:r>
          </a:p>
        </p:txBody>
      </p:sp>
      <p:sp>
        <p:nvSpPr>
          <p:cNvPr id="5" name="Symbol zastępczy tekstu 5"/>
          <p:cNvSpPr>
            <a:spLocks noGrp="1"/>
          </p:cNvSpPr>
          <p:nvPr>
            <p:ph type="body"/>
          </p:nvPr>
        </p:nvSpPr>
        <p:spPr>
          <a:xfrm>
            <a:off x="719832" y="1619597"/>
            <a:ext cx="8640000" cy="504056"/>
          </a:xfrm>
        </p:spPr>
        <p:txBody>
          <a:bodyPr/>
          <a:lstStyle/>
          <a:p>
            <a:pPr marL="432000" indent="-324000" algn="l" rtl="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kern="1200" spc="-1" dirty="0" smtClean="0">
                <a:solidFill>
                  <a:srgbClr val="333333"/>
                </a:solidFill>
                <a:latin typeface="Noto Sans Regular"/>
                <a:ea typeface="+mn-ea"/>
                <a:cs typeface="+mn-cs"/>
              </a:rPr>
              <a:t>Skrypt tworzący funkcję „</a:t>
            </a:r>
            <a:r>
              <a:rPr lang="pl-PL" sz="2800" dirty="0" err="1" smtClean="0"/>
              <a:t>CzyLiderGrupy</a:t>
            </a:r>
            <a:r>
              <a:rPr lang="pl-PL" sz="2800" kern="1200" spc="-1" dirty="0" smtClean="0">
                <a:solidFill>
                  <a:srgbClr val="333333"/>
                </a:solidFill>
                <a:latin typeface="Noto Sans Regular"/>
                <a:ea typeface="+mn-ea"/>
                <a:cs typeface="+mn-cs"/>
              </a:rPr>
              <a:t>”</a:t>
            </a:r>
            <a:endParaRPr lang="pl-PL" sz="2800" kern="1200" spc="-1" dirty="0">
              <a:solidFill>
                <a:srgbClr val="333333"/>
              </a:solidFill>
              <a:latin typeface="Noto Sans Regular"/>
              <a:ea typeface="+mn-ea"/>
              <a:cs typeface="+mn-cs"/>
            </a:endParaRPr>
          </a:p>
        </p:txBody>
      </p:sp>
      <p:sp>
        <p:nvSpPr>
          <p:cNvPr id="6" name="Symbol zastępczy tekstu 5"/>
          <p:cNvSpPr>
            <a:spLocks noGrp="1"/>
          </p:cNvSpPr>
          <p:nvPr>
            <p:ph type="body"/>
          </p:nvPr>
        </p:nvSpPr>
        <p:spPr>
          <a:xfrm>
            <a:off x="721637" y="3923853"/>
            <a:ext cx="8640000" cy="504056"/>
          </a:xfrm>
        </p:spPr>
        <p:txBody>
          <a:bodyPr/>
          <a:lstStyle/>
          <a:p>
            <a:pPr marL="432000" indent="-324000" algn="l" rtl="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kern="1200" spc="-1" dirty="0" smtClean="0">
                <a:solidFill>
                  <a:srgbClr val="333333"/>
                </a:solidFill>
                <a:latin typeface="Noto Sans Regular"/>
                <a:ea typeface="+mn-ea"/>
                <a:cs typeface="+mn-cs"/>
              </a:rPr>
              <a:t>Przykładowe wywołanie funkcji</a:t>
            </a:r>
            <a:endParaRPr lang="pl-PL" sz="2800" kern="1200" spc="-1" dirty="0">
              <a:solidFill>
                <a:srgbClr val="333333"/>
              </a:solidFill>
              <a:latin typeface="Noto Sans Regular"/>
              <a:ea typeface="+mn-ea"/>
              <a:cs typeface="+mn-cs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792" y="2224119"/>
            <a:ext cx="9453724" cy="14401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3298" y="4643932"/>
            <a:ext cx="4309525" cy="2198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233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pl-PL" sz="4400" b="1" kern="1200" spc="-1" dirty="0" smtClean="0">
                <a:solidFill>
                  <a:srgbClr val="333333"/>
                </a:solidFill>
                <a:latin typeface="Noto Sans Regular"/>
                <a:ea typeface="+mn-ea"/>
                <a:cs typeface="+mn-cs"/>
              </a:rPr>
              <a:t>Procedura składowana bazy </a:t>
            </a:r>
            <a:r>
              <a:rPr lang="pl-PL" sz="4400" b="1" kern="1200" spc="-1" dirty="0">
                <a:solidFill>
                  <a:srgbClr val="333333"/>
                </a:solidFill>
                <a:latin typeface="Noto Sans Regular"/>
                <a:ea typeface="+mn-ea"/>
                <a:cs typeface="+mn-cs"/>
              </a:rPr>
              <a:t>danych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070" y="2267669"/>
            <a:ext cx="7924800" cy="4581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Symbol zastępczy tekstu 5"/>
          <p:cNvSpPr>
            <a:spLocks noGrp="1"/>
          </p:cNvSpPr>
          <p:nvPr>
            <p:ph type="body"/>
          </p:nvPr>
        </p:nvSpPr>
        <p:spPr>
          <a:xfrm>
            <a:off x="719832" y="1619597"/>
            <a:ext cx="8640000" cy="504056"/>
          </a:xfrm>
        </p:spPr>
        <p:txBody>
          <a:bodyPr/>
          <a:lstStyle/>
          <a:p>
            <a:pPr marL="432000" indent="-324000" algn="l" rtl="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kern="1200" spc="-1" dirty="0" smtClean="0">
                <a:solidFill>
                  <a:srgbClr val="333333"/>
                </a:solidFill>
                <a:latin typeface="Noto Sans Regular"/>
                <a:ea typeface="+mn-ea"/>
                <a:cs typeface="+mn-cs"/>
              </a:rPr>
              <a:t>Skrypt tworzący procedurę „</a:t>
            </a:r>
            <a:r>
              <a:rPr lang="pl-PL" sz="2800" dirty="0" err="1"/>
              <a:t>MianujLideremGrupy</a:t>
            </a:r>
            <a:r>
              <a:rPr lang="pl-PL" sz="2800" kern="1200" spc="-1" dirty="0" smtClean="0">
                <a:solidFill>
                  <a:srgbClr val="333333"/>
                </a:solidFill>
                <a:latin typeface="Noto Sans Regular"/>
                <a:ea typeface="+mn-ea"/>
                <a:cs typeface="+mn-cs"/>
              </a:rPr>
              <a:t>”</a:t>
            </a:r>
            <a:endParaRPr lang="pl-PL" sz="2800" kern="1200" spc="-1" dirty="0">
              <a:solidFill>
                <a:srgbClr val="333333"/>
              </a:solidFill>
              <a:latin typeface="Noto Sans Regular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501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Shape 1"/>
          <p:cNvSpPr txBox="1"/>
          <p:nvPr/>
        </p:nvSpPr>
        <p:spPr>
          <a:xfrm>
            <a:off x="720000" y="300960"/>
            <a:ext cx="8855640" cy="1262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pl-PL" sz="4400" b="1" strike="noStrike" spc="-1" dirty="0">
                <a:solidFill>
                  <a:srgbClr val="333333"/>
                </a:solidFill>
                <a:latin typeface="Noto Sans Regular"/>
              </a:rPr>
              <a:t>Projekt </a:t>
            </a:r>
            <a:r>
              <a:rPr lang="pl-PL" sz="4400" b="1" strike="noStrike" spc="-1" dirty="0" smtClean="0">
                <a:solidFill>
                  <a:srgbClr val="333333"/>
                </a:solidFill>
                <a:latin typeface="Noto Sans Regular"/>
              </a:rPr>
              <a:t>interfejsu graficznego</a:t>
            </a:r>
            <a:endParaRPr lang="pl-PL" sz="4400" b="1" strike="noStrike" spc="-1" dirty="0">
              <a:solidFill>
                <a:srgbClr val="333333"/>
              </a:solidFill>
              <a:latin typeface="Noto Sans Regular"/>
            </a:endParaRPr>
          </a:p>
        </p:txBody>
      </p:sp>
      <p:pic>
        <p:nvPicPr>
          <p:cNvPr id="5" name="Obraz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83556" y="2077055"/>
            <a:ext cx="4728527" cy="4514081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620" y="2004898"/>
            <a:ext cx="3576399" cy="45529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Obraz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358088" y="2004897"/>
            <a:ext cx="3579463" cy="4552927"/>
          </a:xfrm>
          <a:prstGeom prst="rect">
            <a:avLst/>
          </a:prstGeom>
        </p:spPr>
      </p:pic>
      <p:pic>
        <p:nvPicPr>
          <p:cNvPr id="7" name="Obraz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358088" y="1979637"/>
            <a:ext cx="3576889" cy="454965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/>
          <p:cNvSpPr>
            <a:spLocks noGrp="1"/>
          </p:cNvSpPr>
          <p:nvPr>
            <p:ph type="body"/>
          </p:nvPr>
        </p:nvSpPr>
        <p:spPr>
          <a:xfrm>
            <a:off x="719832" y="1619597"/>
            <a:ext cx="8855640" cy="1262520"/>
          </a:xfrm>
        </p:spPr>
        <p:txBody>
          <a:bodyPr/>
          <a:lstStyle/>
          <a:p>
            <a:pPr marL="432000" marR="0" lvl="0" indent="-324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  <a:tabLst/>
              <a:defRPr/>
            </a:pPr>
            <a:r>
              <a:rPr kumimoji="0" lang="pl-PL" sz="2800" b="0" i="0" u="none" strike="noStrike" kern="1200" cap="none" spc="-1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Krótki film przedstawiający działanie systemu.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pl-PL" sz="4400" b="1" i="0" u="none" strike="noStrike" kern="1200" cap="none" spc="-1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Noto Sans Regular"/>
              </a:rPr>
              <a:t>Prezentacja systemu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7167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400" b="1" kern="1200" spc="-1" dirty="0">
                <a:solidFill>
                  <a:srgbClr val="333333"/>
                </a:solidFill>
                <a:latin typeface="Noto Sans Regular"/>
                <a:ea typeface="+mn-ea"/>
                <a:cs typeface="+mn-cs"/>
              </a:rPr>
              <a:t>Testowanie systemu</a:t>
            </a:r>
          </a:p>
        </p:txBody>
      </p:sp>
      <p:graphicFrame>
        <p:nvGraphicFramePr>
          <p:cNvPr id="3" name="Obi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248993"/>
              </p:ext>
            </p:extLst>
          </p:nvPr>
        </p:nvGraphicFramePr>
        <p:xfrm>
          <a:off x="1223888" y="2195661"/>
          <a:ext cx="7986848" cy="48070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Dokument" r:id="rId4" imgW="5922069" imgH="3564317" progId="Word.Document.12">
                  <p:embed/>
                </p:oleObj>
              </mc:Choice>
              <mc:Fallback>
                <p:oleObj name="Dokument" r:id="rId4" imgW="5922069" imgH="356431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23888" y="2195661"/>
                        <a:ext cx="7986848" cy="48070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4783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/>
          </p:nvPr>
        </p:nvSpPr>
        <p:spPr>
          <a:xfrm>
            <a:off x="719832" y="1907629"/>
            <a:ext cx="8855640" cy="3406869"/>
          </a:xfrm>
        </p:spPr>
        <p:txBody>
          <a:bodyPr anchor="t"/>
          <a:lstStyle/>
          <a:p>
            <a:pPr marL="432000" indent="-324000" algn="l" rtl="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kern="1200" spc="-1" dirty="0" smtClean="0">
                <a:solidFill>
                  <a:srgbClr val="333333"/>
                </a:solidFill>
                <a:latin typeface="+mn-lt"/>
              </a:rPr>
              <a:t>Cele pracy zostały wykonane.</a:t>
            </a:r>
            <a:endParaRPr lang="pl-PL" sz="2800" kern="1200" spc="-1" dirty="0">
              <a:solidFill>
                <a:srgbClr val="333333"/>
              </a:solidFill>
              <a:latin typeface="+mn-lt"/>
            </a:endParaRPr>
          </a:p>
          <a:p>
            <a:pPr marL="432000" indent="-324000" algn="l" rtl="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kern="1200" spc="-1" dirty="0">
                <a:solidFill>
                  <a:srgbClr val="333333"/>
                </a:solidFill>
                <a:latin typeface="+mn-lt"/>
              </a:rPr>
              <a:t>System </a:t>
            </a:r>
            <a:r>
              <a:rPr lang="pl-PL" sz="2800" kern="1200" spc="-1" dirty="0" smtClean="0">
                <a:solidFill>
                  <a:srgbClr val="333333"/>
                </a:solidFill>
                <a:latin typeface="+mn-lt"/>
              </a:rPr>
              <a:t>wymaga wdrożenia </a:t>
            </a:r>
            <a:r>
              <a:rPr lang="pl-PL" sz="2800" kern="1200" spc="-1" dirty="0">
                <a:solidFill>
                  <a:srgbClr val="333333"/>
                </a:solidFill>
                <a:latin typeface="+mn-lt"/>
              </a:rPr>
              <a:t>poprawek.</a:t>
            </a:r>
          </a:p>
          <a:p>
            <a:pPr marL="432000" marR="0" lvl="0" indent="-324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  <a:tabLst/>
              <a:defRPr/>
            </a:pPr>
            <a:r>
              <a:rPr lang="pl-PL" sz="2800" kern="1200" spc="-1" dirty="0">
                <a:solidFill>
                  <a:srgbClr val="333333"/>
                </a:solidFill>
                <a:latin typeface="Arial"/>
              </a:rPr>
              <a:t>System posiada duże możliwości rozwoju.</a:t>
            </a:r>
          </a:p>
          <a:p>
            <a:pPr marL="432000" marR="0" lvl="0" indent="-324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  <a:tabLst/>
              <a:defRPr/>
            </a:pPr>
            <a:r>
              <a:rPr lang="pl-PL" sz="2800" kern="1200" spc="-1" dirty="0">
                <a:solidFill>
                  <a:srgbClr val="333333"/>
                </a:solidFill>
                <a:latin typeface="Arial"/>
              </a:rPr>
              <a:t>Stworzenie systemu stanowiło duże </a:t>
            </a:r>
            <a:r>
              <a:rPr lang="pl-PL" sz="2800" kern="1200" spc="-1" dirty="0" smtClean="0">
                <a:solidFill>
                  <a:srgbClr val="333333"/>
                </a:solidFill>
                <a:latin typeface="Arial"/>
              </a:rPr>
              <a:t>wyzwanie.</a:t>
            </a:r>
            <a:endParaRPr lang="pl-PL" dirty="0" smtClean="0"/>
          </a:p>
          <a:p>
            <a:endParaRPr lang="pl-PL" dirty="0" smtClean="0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pl-PL" sz="4400" b="1" kern="1200" spc="-1" dirty="0">
                <a:solidFill>
                  <a:srgbClr val="333333"/>
                </a:solidFill>
                <a:latin typeface="Noto Sans Regular"/>
                <a:ea typeface="+mn-ea"/>
                <a:cs typeface="+mn-cs"/>
              </a:rPr>
              <a:t>Uwagi i wnioski</a:t>
            </a:r>
          </a:p>
        </p:txBody>
      </p:sp>
    </p:spTree>
    <p:extLst>
      <p:ext uri="{BB962C8B-B14F-4D97-AF65-F5344CB8AC3E}">
        <p14:creationId xmlns:p14="http://schemas.microsoft.com/office/powerpoint/2010/main" val="376236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19832" y="4211885"/>
            <a:ext cx="8855640" cy="1262520"/>
          </a:xfrm>
        </p:spPr>
        <p:txBody>
          <a:bodyPr/>
          <a:lstStyle/>
          <a:p>
            <a:r>
              <a:rPr lang="pl-PL" sz="4400" b="1" kern="1200" spc="-1" dirty="0" smtClean="0">
                <a:solidFill>
                  <a:srgbClr val="333333"/>
                </a:solidFill>
                <a:latin typeface="Noto Sans Regular"/>
                <a:ea typeface="+mn-ea"/>
                <a:cs typeface="+mn-cs"/>
              </a:rPr>
              <a:t>Koniec</a:t>
            </a:r>
            <a:br>
              <a:rPr lang="pl-PL" sz="4400" b="1" kern="1200" spc="-1" dirty="0" smtClean="0">
                <a:solidFill>
                  <a:srgbClr val="333333"/>
                </a:solidFill>
                <a:latin typeface="Noto Sans Regular"/>
                <a:ea typeface="+mn-ea"/>
                <a:cs typeface="+mn-cs"/>
              </a:rPr>
            </a:br>
            <a:r>
              <a:rPr lang="pl-PL" sz="4400" b="1" kern="1200" spc="-1" dirty="0" smtClean="0">
                <a:solidFill>
                  <a:srgbClr val="333333"/>
                </a:solidFill>
                <a:latin typeface="Noto Sans Regular"/>
                <a:ea typeface="+mn-ea"/>
                <a:cs typeface="+mn-cs"/>
              </a:rPr>
              <a:t>Dziękuję za uwagę</a:t>
            </a:r>
            <a:endParaRPr lang="pl-PL" sz="4400" b="1" kern="1200" spc="-1" dirty="0">
              <a:solidFill>
                <a:srgbClr val="333333"/>
              </a:solidFill>
              <a:latin typeface="Noto Sans Regular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373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/>
          </p:nvPr>
        </p:nvSpPr>
        <p:spPr>
          <a:xfrm>
            <a:off x="719832" y="1979637"/>
            <a:ext cx="8855640" cy="2160239"/>
          </a:xfrm>
        </p:spPr>
        <p:txBody>
          <a:bodyPr anchor="t"/>
          <a:lstStyle/>
          <a:p>
            <a:pPr marL="432000" marR="0" lvl="0" indent="-324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  <a:tabLst/>
              <a:defRPr/>
            </a:pPr>
            <a:r>
              <a:rPr kumimoji="0" lang="pl-PL" sz="2800" b="0" i="0" u="none" strike="noStrike" kern="1200" cap="none" spc="-1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Noto Sans Regular"/>
                <a:ea typeface="+mn-ea"/>
                <a:cs typeface="+mn-cs"/>
              </a:rPr>
              <a:t>Zaprojektowanie i implementacja systemu informatycznego.</a:t>
            </a:r>
          </a:p>
          <a:p>
            <a:pPr marL="432000" marR="0" lvl="0" indent="-324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  <a:tabLst/>
              <a:defRPr/>
            </a:pPr>
            <a:r>
              <a:rPr kumimoji="0" lang="pl-PL" sz="2800" b="0" i="0" u="none" strike="noStrike" kern="1200" cap="none" spc="-1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Noto Sans Regular"/>
                <a:ea typeface="+mn-ea"/>
                <a:cs typeface="+mn-cs"/>
              </a:rPr>
              <a:t>Przygotowanie dokumentacji instalacji oraz użytkowej.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pl-PL" sz="4400" b="1" kern="1200" spc="-1" dirty="0">
                <a:solidFill>
                  <a:srgbClr val="333333"/>
                </a:solidFill>
                <a:latin typeface="Noto Sans Regular"/>
                <a:ea typeface="+mn-ea"/>
                <a:cs typeface="+mn-cs"/>
              </a:rPr>
              <a:t>Cel pracy</a:t>
            </a:r>
          </a:p>
        </p:txBody>
      </p:sp>
    </p:spTree>
    <p:extLst>
      <p:ext uri="{BB962C8B-B14F-4D97-AF65-F5344CB8AC3E}">
        <p14:creationId xmlns:p14="http://schemas.microsoft.com/office/powerpoint/2010/main" val="310753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720000" y="300960"/>
            <a:ext cx="8855640" cy="1262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pl-PL" sz="4400" b="1" spc="-1" dirty="0">
                <a:solidFill>
                  <a:srgbClr val="333333"/>
                </a:solidFill>
                <a:latin typeface="Noto Sans Regular"/>
              </a:rPr>
              <a:t>Dziedzina zagadnienia</a:t>
            </a:r>
          </a:p>
        </p:txBody>
      </p:sp>
      <p:sp>
        <p:nvSpPr>
          <p:cNvPr id="88" name="TextShape 2"/>
          <p:cNvSpPr txBox="1"/>
          <p:nvPr/>
        </p:nvSpPr>
        <p:spPr>
          <a:xfrm>
            <a:off x="720000" y="2160000"/>
            <a:ext cx="864000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spc="-1" dirty="0">
                <a:solidFill>
                  <a:srgbClr val="333333"/>
                </a:solidFill>
                <a:latin typeface="Noto Sans Regular"/>
              </a:rPr>
              <a:t>Przedsiębiorstwo zatrudnia </a:t>
            </a:r>
            <a:r>
              <a:rPr lang="pl-PL" sz="2800" spc="-1" dirty="0">
                <a:solidFill>
                  <a:srgbClr val="333333"/>
                </a:solidFill>
                <a:latin typeface="Noto Sans Regular"/>
              </a:rPr>
              <a:t>pracowników do realizacji usług </a:t>
            </a:r>
            <a:r>
              <a:rPr lang="pl-PL" sz="2800" spc="-1" dirty="0">
                <a:solidFill>
                  <a:srgbClr val="333333"/>
                </a:solidFill>
                <a:latin typeface="Noto Sans Regular"/>
              </a:rPr>
              <a:t>informatycznych</a:t>
            </a:r>
            <a:r>
              <a:rPr lang="pl-PL" sz="2800" b="0" strike="noStrike" spc="-1" dirty="0" smtClean="0">
                <a:solidFill>
                  <a:srgbClr val="333333"/>
                </a:solidFill>
                <a:latin typeface="Noto Sans Regular"/>
              </a:rPr>
              <a:t>.</a:t>
            </a:r>
            <a:endParaRPr lang="pl-PL" sz="2800" b="0" strike="noStrike" spc="-1" dirty="0">
              <a:solidFill>
                <a:srgbClr val="333333"/>
              </a:solidFill>
              <a:latin typeface="Noto Sans Regular"/>
            </a:endParaRPr>
          </a:p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b="0" strike="noStrike" spc="-1" dirty="0" smtClean="0">
                <a:solidFill>
                  <a:srgbClr val="333333"/>
                </a:solidFill>
                <a:latin typeface="Noto Sans Regular"/>
              </a:rPr>
              <a:t>Pracownicy są przydzieleni do zespołów i grup zadaniowych.</a:t>
            </a:r>
            <a:endParaRPr lang="pl-PL" sz="2800" b="0" strike="noStrike" spc="-1" dirty="0">
              <a:solidFill>
                <a:srgbClr val="333333"/>
              </a:solidFill>
              <a:latin typeface="Noto Sans Regular"/>
            </a:endParaRPr>
          </a:p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b="0" strike="noStrike" spc="-1" dirty="0" smtClean="0">
                <a:solidFill>
                  <a:srgbClr val="333333"/>
                </a:solidFill>
                <a:latin typeface="Noto Sans Regular"/>
              </a:rPr>
              <a:t>Zespoły i grupy zadaniowe posiadają przydzielonego lidera.</a:t>
            </a:r>
            <a:endParaRPr lang="pl-PL" sz="2800" b="0" strike="noStrike" spc="-1" dirty="0">
              <a:solidFill>
                <a:srgbClr val="333333"/>
              </a:solidFill>
              <a:latin typeface="Noto Sans Regular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720000" y="300960"/>
            <a:ext cx="8855640" cy="1262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pl-PL" sz="4400" b="1" spc="-1" dirty="0">
                <a:solidFill>
                  <a:srgbClr val="333333"/>
                </a:solidFill>
                <a:latin typeface="Noto Sans Regular"/>
              </a:rPr>
              <a:t>Dziedzina </a:t>
            </a:r>
            <a:r>
              <a:rPr lang="pl-PL" sz="4400" b="1" spc="-1" dirty="0" smtClean="0">
                <a:solidFill>
                  <a:srgbClr val="333333"/>
                </a:solidFill>
                <a:latin typeface="Noto Sans Regular"/>
              </a:rPr>
              <a:t>zagadnienia cd.</a:t>
            </a:r>
            <a:endParaRPr lang="pl-PL" sz="4400" b="1" spc="-1" dirty="0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90" name="TextShape 2"/>
          <p:cNvSpPr txBox="1"/>
          <p:nvPr/>
        </p:nvSpPr>
        <p:spPr>
          <a:xfrm>
            <a:off x="720000" y="2160000"/>
            <a:ext cx="864000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spc="-1" dirty="0">
                <a:solidFill>
                  <a:srgbClr val="333333"/>
                </a:solidFill>
                <a:latin typeface="Noto Sans Regular"/>
              </a:rPr>
              <a:t>Pracownicy </a:t>
            </a:r>
            <a:r>
              <a:rPr lang="pl-PL" sz="2800" spc="-1" dirty="0" smtClean="0">
                <a:solidFill>
                  <a:srgbClr val="333333"/>
                </a:solidFill>
                <a:latin typeface="Noto Sans Regular"/>
              </a:rPr>
              <a:t>wewnątrz zespołów </a:t>
            </a:r>
            <a:r>
              <a:rPr lang="pl-PL" sz="2800" b="0" strike="noStrike" spc="-1" dirty="0">
                <a:solidFill>
                  <a:srgbClr val="333333"/>
                </a:solidFill>
                <a:latin typeface="Noto Sans Regular"/>
              </a:rPr>
              <a:t>oraz grup </a:t>
            </a:r>
            <a:r>
              <a:rPr lang="pl-PL" sz="2800" b="0" strike="noStrike" spc="-1" dirty="0" smtClean="0">
                <a:solidFill>
                  <a:srgbClr val="333333"/>
                </a:solidFill>
                <a:latin typeface="Noto Sans Regular"/>
              </a:rPr>
              <a:t>zadaniowych</a:t>
            </a:r>
            <a:r>
              <a:rPr lang="pl-PL" sz="2800" spc="-1" dirty="0">
                <a:solidFill>
                  <a:srgbClr val="333333"/>
                </a:solidFill>
                <a:latin typeface="Noto Sans Regular"/>
              </a:rPr>
              <a:t> komunikują się ze sobą</a:t>
            </a:r>
            <a:r>
              <a:rPr lang="pl-PL" sz="2800" b="0" strike="noStrike" spc="-1" dirty="0" smtClean="0">
                <a:solidFill>
                  <a:srgbClr val="333333"/>
                </a:solidFill>
                <a:latin typeface="Noto Sans Regular"/>
              </a:rPr>
              <a:t>.</a:t>
            </a:r>
            <a:endParaRPr lang="pl-PL" sz="2800" spc="-1" dirty="0">
              <a:solidFill>
                <a:srgbClr val="333333"/>
              </a:solidFill>
              <a:latin typeface="Noto Sans Regular"/>
            </a:endParaRPr>
          </a:p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spc="-1" dirty="0">
                <a:solidFill>
                  <a:srgbClr val="333333"/>
                </a:solidFill>
                <a:latin typeface="Noto Sans Regular"/>
              </a:rPr>
              <a:t>Pracownicy wykorzystują różne rozwiązania do komunikacji</a:t>
            </a:r>
            <a:r>
              <a:rPr lang="pl-PL" sz="2800" spc="-1" dirty="0" smtClean="0">
                <a:solidFill>
                  <a:srgbClr val="333333"/>
                </a:solidFill>
                <a:latin typeface="Noto Sans Regular"/>
              </a:rPr>
              <a:t>.</a:t>
            </a:r>
            <a:endParaRPr lang="pl-PL" sz="2800" b="0" strike="noStrike" spc="-1" dirty="0">
              <a:solidFill>
                <a:srgbClr val="333333"/>
              </a:solidFill>
              <a:latin typeface="Noto Sans Regular"/>
            </a:endParaRPr>
          </a:p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spc="-1" dirty="0" smtClean="0">
                <a:solidFill>
                  <a:srgbClr val="333333"/>
                </a:solidFill>
                <a:latin typeface="Noto Sans Regular"/>
              </a:rPr>
              <a:t>Konwersacje są zapisywane trwale w celach archiwalnych.</a:t>
            </a:r>
            <a:endParaRPr lang="pl-PL" sz="2800" b="0" strike="noStrike" spc="-1" dirty="0">
              <a:solidFill>
                <a:srgbClr val="333333"/>
              </a:solidFill>
              <a:latin typeface="Noto Sans Regular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720000" y="300960"/>
            <a:ext cx="8855640" cy="1262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pl-PL" sz="4400" b="1" spc="-1" dirty="0">
                <a:solidFill>
                  <a:srgbClr val="333333"/>
                </a:solidFill>
                <a:latin typeface="Noto Sans Regular"/>
              </a:rPr>
              <a:t>Dziedzina </a:t>
            </a:r>
            <a:r>
              <a:rPr lang="pl-PL" sz="4400" b="1" spc="-1" dirty="0" smtClean="0">
                <a:solidFill>
                  <a:srgbClr val="333333"/>
                </a:solidFill>
                <a:latin typeface="Noto Sans Regular"/>
              </a:rPr>
              <a:t>zagadnienia cd.</a:t>
            </a:r>
            <a:endParaRPr lang="pl-PL" sz="4400" b="1" spc="-1" dirty="0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90" name="TextShape 2"/>
          <p:cNvSpPr txBox="1"/>
          <p:nvPr/>
        </p:nvSpPr>
        <p:spPr>
          <a:xfrm>
            <a:off x="720000" y="2160000"/>
            <a:ext cx="864000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b="0" strike="noStrike" spc="-1" dirty="0" smtClean="0">
                <a:solidFill>
                  <a:srgbClr val="333333"/>
                </a:solidFill>
                <a:latin typeface="Noto Sans Regular"/>
              </a:rPr>
              <a:t>Obecny syste</a:t>
            </a:r>
            <a:r>
              <a:rPr lang="pl-PL" sz="2800" spc="-1" dirty="0" smtClean="0">
                <a:solidFill>
                  <a:srgbClr val="333333"/>
                </a:solidFill>
                <a:latin typeface="Noto Sans Regular"/>
              </a:rPr>
              <a:t>m komunikacji zawiera wady</a:t>
            </a:r>
            <a:r>
              <a:rPr lang="pl-PL" sz="2800" b="0" strike="noStrike" spc="-1" dirty="0" smtClean="0">
                <a:solidFill>
                  <a:srgbClr val="333333"/>
                </a:solidFill>
                <a:latin typeface="Noto Sans Regular"/>
              </a:rPr>
              <a:t>.</a:t>
            </a:r>
          </a:p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spc="-1" dirty="0" smtClean="0">
                <a:solidFill>
                  <a:srgbClr val="333333"/>
                </a:solidFill>
                <a:latin typeface="Noto Sans Regular"/>
              </a:rPr>
              <a:t>Jedną z wad to </a:t>
            </a:r>
            <a:r>
              <a:rPr lang="pl-PL" sz="2800" spc="-1" dirty="0">
                <a:solidFill>
                  <a:srgbClr val="333333"/>
                </a:solidFill>
                <a:latin typeface="Noto Sans Regular"/>
              </a:rPr>
              <a:t>ograniczona komunikacja pracowników </a:t>
            </a:r>
            <a:r>
              <a:rPr lang="pl-PL" sz="2800" spc="-1" dirty="0" smtClean="0">
                <a:solidFill>
                  <a:srgbClr val="333333"/>
                </a:solidFill>
                <a:latin typeface="Noto Sans Regular"/>
              </a:rPr>
              <a:t>bez </a:t>
            </a:r>
            <a:r>
              <a:rPr lang="pl-PL" sz="2800" spc="-1" dirty="0">
                <a:solidFill>
                  <a:srgbClr val="333333"/>
                </a:solidFill>
                <a:latin typeface="Noto Sans Regular"/>
              </a:rPr>
              <a:t>dostępu  do komputera</a:t>
            </a:r>
            <a:r>
              <a:rPr lang="pl-PL" sz="2800" spc="-1" dirty="0" smtClean="0">
                <a:solidFill>
                  <a:srgbClr val="333333"/>
                </a:solidFill>
                <a:latin typeface="Noto Sans Regular"/>
              </a:rPr>
              <a:t>.</a:t>
            </a:r>
            <a:endParaRPr lang="pl-PL" sz="2800" b="0" strike="noStrike" spc="-1" dirty="0">
              <a:solidFill>
                <a:srgbClr val="333333"/>
              </a:solidFill>
              <a:latin typeface="Noto Sans Regular"/>
            </a:endParaRPr>
          </a:p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b="0" strike="noStrike" spc="-1" dirty="0" smtClean="0">
                <a:solidFill>
                  <a:srgbClr val="333333"/>
                </a:solidFill>
                <a:latin typeface="Noto Sans Regular"/>
              </a:rPr>
              <a:t>Przedsiębiorstwo chce wdrożyć nowy system do komunikacji w czasie rzeczywistym w celu eliminacji wad.</a:t>
            </a:r>
            <a:endParaRPr lang="pl-PL" sz="2800" b="0" strike="noStrike" spc="-1" dirty="0">
              <a:solidFill>
                <a:srgbClr val="333333"/>
              </a:solidFill>
              <a:latin typeface="Noto Sans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455058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720000" y="300960"/>
            <a:ext cx="8855640" cy="1262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pl-PL" sz="4400" b="1" spc="-1" dirty="0">
                <a:solidFill>
                  <a:srgbClr val="333333"/>
                </a:solidFill>
                <a:latin typeface="Noto Sans Regular"/>
              </a:rPr>
              <a:t>Lista pojęć</a:t>
            </a:r>
            <a:endParaRPr lang="pl-PL" sz="4400" b="1" strike="noStrike" spc="-1" dirty="0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92" name="TextShape 2"/>
          <p:cNvSpPr txBox="1"/>
          <p:nvPr/>
        </p:nvSpPr>
        <p:spPr>
          <a:xfrm>
            <a:off x="720000" y="2160000"/>
            <a:ext cx="4896376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spc="-1" dirty="0">
                <a:solidFill>
                  <a:srgbClr val="333333"/>
                </a:solidFill>
                <a:latin typeface="Noto Sans Regular"/>
              </a:rPr>
              <a:t>Pracownik</a:t>
            </a:r>
          </a:p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spc="-1" dirty="0">
                <a:solidFill>
                  <a:srgbClr val="333333"/>
                </a:solidFill>
                <a:latin typeface="Noto Sans Regular"/>
              </a:rPr>
              <a:t>Zarządca</a:t>
            </a:r>
          </a:p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spc="-1" dirty="0">
                <a:solidFill>
                  <a:srgbClr val="333333"/>
                </a:solidFill>
                <a:latin typeface="Noto Sans Regular"/>
              </a:rPr>
              <a:t>Zespół</a:t>
            </a:r>
          </a:p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spc="-1" dirty="0">
                <a:solidFill>
                  <a:srgbClr val="333333"/>
                </a:solidFill>
                <a:latin typeface="Noto Sans Regular"/>
              </a:rPr>
              <a:t>Lider zespołu</a:t>
            </a:r>
          </a:p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spc="-1" dirty="0">
                <a:solidFill>
                  <a:srgbClr val="333333"/>
                </a:solidFill>
                <a:latin typeface="Noto Sans Regular"/>
              </a:rPr>
              <a:t>Grupa zadaniowa</a:t>
            </a:r>
          </a:p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spc="-1" dirty="0">
                <a:solidFill>
                  <a:srgbClr val="333333"/>
                </a:solidFill>
                <a:latin typeface="Noto Sans Regular"/>
              </a:rPr>
              <a:t>Lider grupy zadaniowej</a:t>
            </a:r>
          </a:p>
          <a:p>
            <a:pPr marL="1022400" lvl="1" indent="-457200">
              <a:spcAft>
                <a:spcPts val="1414"/>
              </a:spcAft>
              <a:buClr>
                <a:srgbClr val="EF2929"/>
              </a:buClr>
              <a:buSzPct val="45000"/>
              <a:buFont typeface="Courier New" pitchFamily="49" charset="0"/>
              <a:buChar char="o"/>
            </a:pPr>
            <a:endParaRPr lang="pl-PL" sz="2800" b="0" strike="noStrike" spc="-1" dirty="0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4" name="TextShape 2"/>
          <p:cNvSpPr txBox="1"/>
          <p:nvPr/>
        </p:nvSpPr>
        <p:spPr>
          <a:xfrm>
            <a:off x="5309376" y="2160000"/>
            <a:ext cx="4896376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spc="-1" dirty="0">
                <a:solidFill>
                  <a:srgbClr val="333333"/>
                </a:solidFill>
                <a:latin typeface="Noto Sans Regular"/>
              </a:rPr>
              <a:t>Wiadomość</a:t>
            </a:r>
          </a:p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spc="-1" dirty="0">
                <a:solidFill>
                  <a:srgbClr val="333333"/>
                </a:solidFill>
                <a:latin typeface="Noto Sans Regular"/>
              </a:rPr>
              <a:t>Czat</a:t>
            </a:r>
          </a:p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spc="-1" dirty="0">
                <a:solidFill>
                  <a:srgbClr val="333333"/>
                </a:solidFill>
                <a:latin typeface="Noto Sans Regular"/>
              </a:rPr>
              <a:t>Status zadania</a:t>
            </a:r>
          </a:p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spc="-1" dirty="0">
                <a:solidFill>
                  <a:srgbClr val="333333"/>
                </a:solidFill>
                <a:latin typeface="Noto Sans Regular"/>
              </a:rPr>
              <a:t>Archiwizacja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720000" y="300960"/>
            <a:ext cx="8855640" cy="1262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pl-PL" sz="4400" b="1" strike="noStrike" spc="-1" dirty="0" smtClean="0">
                <a:solidFill>
                  <a:srgbClr val="333333"/>
                </a:solidFill>
                <a:latin typeface="Noto Sans Regular"/>
              </a:rPr>
              <a:t>Wymagania funkcjonalne</a:t>
            </a:r>
            <a:endParaRPr lang="pl-PL" sz="4400" b="1" strike="noStrike" spc="-1" dirty="0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96" name="TextShape 2"/>
          <p:cNvSpPr txBox="1"/>
          <p:nvPr/>
        </p:nvSpPr>
        <p:spPr>
          <a:xfrm>
            <a:off x="720000" y="2160000"/>
            <a:ext cx="864000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spc="-1" dirty="0" smtClean="0">
                <a:solidFill>
                  <a:srgbClr val="333333"/>
                </a:solidFill>
                <a:latin typeface="Noto Sans Regular"/>
              </a:rPr>
              <a:t>Zarządzanie </a:t>
            </a:r>
            <a:r>
              <a:rPr lang="pl-PL" sz="2800" spc="-1" dirty="0">
                <a:solidFill>
                  <a:srgbClr val="333333"/>
                </a:solidFill>
                <a:latin typeface="Noto Sans Regular"/>
              </a:rPr>
              <a:t>użytkownikami</a:t>
            </a:r>
          </a:p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spc="-1" dirty="0" smtClean="0">
                <a:solidFill>
                  <a:srgbClr val="333333"/>
                </a:solidFill>
                <a:latin typeface="Noto Sans Regular"/>
              </a:rPr>
              <a:t>Zarządzanie zespołami</a:t>
            </a:r>
          </a:p>
          <a:p>
            <a:pPr marL="1022400" lvl="1" indent="-457200">
              <a:spcAft>
                <a:spcPts val="1414"/>
              </a:spcAft>
              <a:buClr>
                <a:srgbClr val="EF2929"/>
              </a:buClr>
              <a:buSzPct val="45000"/>
              <a:buFont typeface="Courier New" pitchFamily="49" charset="0"/>
              <a:buChar char="o"/>
            </a:pPr>
            <a:r>
              <a:rPr lang="pl-PL" sz="2800" spc="-1" dirty="0" smtClean="0">
                <a:solidFill>
                  <a:srgbClr val="333333"/>
                </a:solidFill>
                <a:latin typeface="Noto Sans Regular"/>
              </a:rPr>
              <a:t>Zmiana członków zespołów</a:t>
            </a:r>
          </a:p>
          <a:p>
            <a:pPr marL="1022400" lvl="1" indent="-457200">
              <a:spcAft>
                <a:spcPts val="1414"/>
              </a:spcAft>
              <a:buClr>
                <a:srgbClr val="EF2929"/>
              </a:buClr>
              <a:buSzPct val="45000"/>
              <a:buFont typeface="Courier New" pitchFamily="49" charset="0"/>
              <a:buChar char="o"/>
            </a:pPr>
            <a:r>
              <a:rPr lang="pl-PL" sz="2800" spc="-1" dirty="0" smtClean="0">
                <a:solidFill>
                  <a:srgbClr val="333333"/>
                </a:solidFill>
                <a:latin typeface="Noto Sans Regular"/>
              </a:rPr>
              <a:t>Przydzielanie lidera zespołów</a:t>
            </a:r>
            <a:endParaRPr lang="pl-PL" sz="2800" spc="-1" dirty="0">
              <a:solidFill>
                <a:srgbClr val="333333"/>
              </a:solidFill>
              <a:latin typeface="Noto Sans Regular"/>
            </a:endParaRPr>
          </a:p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spc="-1" dirty="0">
                <a:solidFill>
                  <a:srgbClr val="333333"/>
                </a:solidFill>
                <a:latin typeface="Noto Sans Regular"/>
              </a:rPr>
              <a:t>Zarządzanie </a:t>
            </a:r>
            <a:r>
              <a:rPr lang="pl-PL" sz="2800" spc="-1" dirty="0" smtClean="0">
                <a:solidFill>
                  <a:srgbClr val="333333"/>
                </a:solidFill>
                <a:latin typeface="Noto Sans Regular"/>
              </a:rPr>
              <a:t>grupami zadaniowymi</a:t>
            </a:r>
            <a:endParaRPr lang="pl-PL" sz="2800" spc="-1" dirty="0">
              <a:solidFill>
                <a:srgbClr val="333333"/>
              </a:solidFill>
              <a:latin typeface="Noto Sans Regular"/>
            </a:endParaRPr>
          </a:p>
          <a:p>
            <a:pPr marL="1022400" lvl="1" indent="-457200">
              <a:spcAft>
                <a:spcPts val="1414"/>
              </a:spcAft>
              <a:buClr>
                <a:srgbClr val="EF2929"/>
              </a:buClr>
              <a:buSzPct val="45000"/>
              <a:buFont typeface="Courier New" pitchFamily="49" charset="0"/>
              <a:buChar char="o"/>
            </a:pPr>
            <a:r>
              <a:rPr lang="pl-PL" sz="2800" spc="-1" dirty="0">
                <a:solidFill>
                  <a:srgbClr val="333333"/>
                </a:solidFill>
                <a:latin typeface="Noto Sans Regular"/>
              </a:rPr>
              <a:t>Zmiana </a:t>
            </a:r>
            <a:r>
              <a:rPr lang="pl-PL" sz="2800" spc="-1" dirty="0" smtClean="0">
                <a:solidFill>
                  <a:srgbClr val="333333"/>
                </a:solidFill>
                <a:latin typeface="Noto Sans Regular"/>
              </a:rPr>
              <a:t>członków grup zadaniowych</a:t>
            </a:r>
            <a:endParaRPr lang="pl-PL" sz="2800" spc="-1" dirty="0">
              <a:solidFill>
                <a:srgbClr val="333333"/>
              </a:solidFill>
              <a:latin typeface="Noto Sans Regular"/>
            </a:endParaRPr>
          </a:p>
          <a:p>
            <a:pPr marL="1022400" lvl="1" indent="-457200">
              <a:spcAft>
                <a:spcPts val="1414"/>
              </a:spcAft>
              <a:buClr>
                <a:srgbClr val="EF2929"/>
              </a:buClr>
              <a:buSzPct val="45000"/>
              <a:buFont typeface="Courier New" pitchFamily="49" charset="0"/>
              <a:buChar char="o"/>
            </a:pPr>
            <a:r>
              <a:rPr lang="pl-PL" sz="2800" spc="-1" dirty="0">
                <a:solidFill>
                  <a:srgbClr val="333333"/>
                </a:solidFill>
                <a:latin typeface="Noto Sans Regular"/>
              </a:rPr>
              <a:t>Przydzielanie lidera </a:t>
            </a:r>
            <a:r>
              <a:rPr lang="pl-PL" sz="2800" spc="-1" dirty="0" smtClean="0">
                <a:solidFill>
                  <a:srgbClr val="333333"/>
                </a:solidFill>
                <a:latin typeface="Noto Sans Regular"/>
              </a:rPr>
              <a:t>grupy zadaniowej</a:t>
            </a:r>
          </a:p>
          <a:p>
            <a:pPr marL="1022400" lvl="1" indent="-457200">
              <a:spcAft>
                <a:spcPts val="1414"/>
              </a:spcAft>
              <a:buClr>
                <a:srgbClr val="EF2929"/>
              </a:buClr>
              <a:buSzPct val="45000"/>
              <a:buFont typeface="Courier New" pitchFamily="49" charset="0"/>
              <a:buChar char="o"/>
            </a:pPr>
            <a:r>
              <a:rPr lang="pl-PL" sz="2800" spc="-1" dirty="0" smtClean="0">
                <a:solidFill>
                  <a:srgbClr val="333333"/>
                </a:solidFill>
                <a:latin typeface="Noto Sans Regular"/>
              </a:rPr>
              <a:t>Powiadomienie użytkownika o przydzieleniu</a:t>
            </a:r>
            <a:endParaRPr lang="pl-PL" sz="2800" spc="-1" dirty="0">
              <a:solidFill>
                <a:srgbClr val="333333"/>
              </a:solidFill>
              <a:latin typeface="Noto Sans Regular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720000" y="300960"/>
            <a:ext cx="8855640" cy="1262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pl-PL" sz="4400" b="1" strike="noStrike" spc="-1" dirty="0" smtClean="0">
                <a:solidFill>
                  <a:srgbClr val="333333"/>
                </a:solidFill>
                <a:latin typeface="Noto Sans Regular"/>
              </a:rPr>
              <a:t>Wymagania funkcjonalne cd.</a:t>
            </a:r>
            <a:endParaRPr lang="pl-PL" sz="4400" b="1" strike="noStrike" spc="-1" dirty="0">
              <a:solidFill>
                <a:srgbClr val="333333"/>
              </a:solidFill>
              <a:latin typeface="Noto Sans Regular"/>
            </a:endParaRPr>
          </a:p>
        </p:txBody>
      </p:sp>
      <p:sp>
        <p:nvSpPr>
          <p:cNvPr id="96" name="TextShape 2"/>
          <p:cNvSpPr txBox="1"/>
          <p:nvPr/>
        </p:nvSpPr>
        <p:spPr>
          <a:xfrm>
            <a:off x="720000" y="2160000"/>
            <a:ext cx="864000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spc="-1" dirty="0">
                <a:solidFill>
                  <a:srgbClr val="333333"/>
                </a:solidFill>
                <a:latin typeface="Noto Sans Regular"/>
              </a:rPr>
              <a:t>Obsługa </a:t>
            </a:r>
            <a:r>
              <a:rPr lang="pl-PL" sz="2800" spc="-1" dirty="0" smtClean="0">
                <a:solidFill>
                  <a:srgbClr val="333333"/>
                </a:solidFill>
                <a:latin typeface="Noto Sans Regular"/>
              </a:rPr>
              <a:t>czatów w czasie rzeczywistym</a:t>
            </a:r>
          </a:p>
          <a:p>
            <a:pPr marL="1022400" lvl="1" indent="-457200">
              <a:spcAft>
                <a:spcPts val="1414"/>
              </a:spcAft>
              <a:buClr>
                <a:srgbClr val="EF2929"/>
              </a:buClr>
              <a:buSzPct val="45000"/>
              <a:buFont typeface="Courier New" pitchFamily="49" charset="0"/>
              <a:buChar char="o"/>
            </a:pPr>
            <a:r>
              <a:rPr lang="pl-PL" sz="2800" spc="-1" dirty="0" smtClean="0">
                <a:solidFill>
                  <a:srgbClr val="333333"/>
                </a:solidFill>
                <a:latin typeface="Noto Sans Regular"/>
              </a:rPr>
              <a:t>Archiwizacja i przywracanie wiadomości</a:t>
            </a:r>
          </a:p>
          <a:p>
            <a:pPr marL="1022400" lvl="1" indent="-457200">
              <a:spcAft>
                <a:spcPts val="1414"/>
              </a:spcAft>
              <a:buClr>
                <a:srgbClr val="EF2929"/>
              </a:buClr>
              <a:buSzPct val="45000"/>
              <a:buFont typeface="Courier New" pitchFamily="49" charset="0"/>
              <a:buChar char="o"/>
            </a:pPr>
            <a:r>
              <a:rPr lang="pl-PL" sz="2800" spc="-1" dirty="0" smtClean="0">
                <a:solidFill>
                  <a:srgbClr val="333333"/>
                </a:solidFill>
                <a:latin typeface="Noto Sans Regular"/>
              </a:rPr>
              <a:t>Wyszukiwanie wiadomości</a:t>
            </a:r>
          </a:p>
          <a:p>
            <a:pPr marL="1022400" lvl="1" indent="-457200">
              <a:spcAft>
                <a:spcPts val="1414"/>
              </a:spcAft>
              <a:buClr>
                <a:srgbClr val="EF2929"/>
              </a:buClr>
              <a:buSzPct val="45000"/>
              <a:buFont typeface="Courier New" pitchFamily="49" charset="0"/>
              <a:buChar char="o"/>
            </a:pPr>
            <a:r>
              <a:rPr lang="pl-PL" sz="2800" spc="-1" dirty="0" smtClean="0">
                <a:solidFill>
                  <a:srgbClr val="333333"/>
                </a:solidFill>
                <a:latin typeface="Noto Sans Regular"/>
              </a:rPr>
              <a:t>Powiadomienie o nowej wiadomości</a:t>
            </a:r>
            <a:endParaRPr lang="pl-PL" sz="2800" spc="-1" dirty="0">
              <a:solidFill>
                <a:srgbClr val="333333"/>
              </a:solidFill>
              <a:latin typeface="Noto Sans Regular"/>
            </a:endParaRPr>
          </a:p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spc="-1" dirty="0">
                <a:solidFill>
                  <a:srgbClr val="333333"/>
                </a:solidFill>
                <a:latin typeface="Noto Sans Regular"/>
              </a:rPr>
              <a:t>Uwierzytelnianie użytkowników</a:t>
            </a:r>
          </a:p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lang="pl-PL" sz="2800" spc="-1" dirty="0">
                <a:solidFill>
                  <a:srgbClr val="333333"/>
                </a:solidFill>
                <a:latin typeface="Noto Sans Regular"/>
              </a:rPr>
              <a:t>Rejestrowanie zdarzeń</a:t>
            </a:r>
          </a:p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endParaRPr lang="pl-PL" sz="2800" spc="-1" dirty="0">
              <a:solidFill>
                <a:srgbClr val="333333"/>
              </a:solidFill>
              <a:latin typeface="Noto Sans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94638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1245</TotalTime>
  <Words>394</Words>
  <Application>Microsoft Office PowerPoint</Application>
  <PresentationFormat>Niestandardowy</PresentationFormat>
  <Paragraphs>112</Paragraphs>
  <Slides>28</Slides>
  <Notes>0</Notes>
  <HiddenSlides>0</HiddenSlides>
  <MMClips>0</MMClips>
  <ScaleCrop>false</ScaleCrop>
  <HeadingPairs>
    <vt:vector size="6" baseType="variant">
      <vt:variant>
        <vt:lpstr>Motyw</vt:lpstr>
      </vt:variant>
      <vt:variant>
        <vt:i4>2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28</vt:i4>
      </vt:variant>
    </vt:vector>
  </HeadingPairs>
  <TitlesOfParts>
    <vt:vector size="31" baseType="lpstr">
      <vt:lpstr>Office Theme</vt:lpstr>
      <vt:lpstr>Office Theme</vt:lpstr>
      <vt:lpstr>Dokument</vt:lpstr>
      <vt:lpstr>Prezentacja programu PowerPoint</vt:lpstr>
      <vt:lpstr>Plan prezentacji</vt:lpstr>
      <vt:lpstr>Cel pracy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Tabela bazy danych</vt:lpstr>
      <vt:lpstr>Widok bazy danych</vt:lpstr>
      <vt:lpstr>Funkcja skalarna bazy danych</vt:lpstr>
      <vt:lpstr>Procedura składowana bazy danych</vt:lpstr>
      <vt:lpstr>Prezentacja programu PowerPoint</vt:lpstr>
      <vt:lpstr>Prezentacja systemu</vt:lpstr>
      <vt:lpstr>Testowanie systemu</vt:lpstr>
      <vt:lpstr>Uwagi i wnioski</vt:lpstr>
      <vt:lpstr>Koniec Dziękuję za uwagę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Impress</dc:title>
  <dc:subject/>
  <dc:creator/>
  <dc:description/>
  <cp:lastModifiedBy>Adam Strzelczyk</cp:lastModifiedBy>
  <cp:revision>59</cp:revision>
  <dcterms:created xsi:type="dcterms:W3CDTF">2020-01-27T14:56:47Z</dcterms:created>
  <dcterms:modified xsi:type="dcterms:W3CDTF">2020-09-23T05:31:37Z</dcterms:modified>
  <dc:language>pl-PL</dc:language>
</cp:coreProperties>
</file>