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92" r:id="rId7"/>
    <p:sldId id="261" r:id="rId8"/>
    <p:sldId id="274" r:id="rId9"/>
    <p:sldId id="275" r:id="rId10"/>
    <p:sldId id="263" r:id="rId11"/>
    <p:sldId id="288" r:id="rId12"/>
    <p:sldId id="290" r:id="rId13"/>
    <p:sldId id="265" r:id="rId14"/>
    <p:sldId id="266" r:id="rId15"/>
    <p:sldId id="272" r:id="rId16"/>
    <p:sldId id="293" r:id="rId17"/>
    <p:sldId id="273" r:id="rId1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242" autoAdjust="0"/>
  </p:normalViewPr>
  <p:slideViewPr>
    <p:cSldViewPr>
      <p:cViewPr varScale="1">
        <p:scale>
          <a:sx n="125" d="100"/>
          <a:sy n="125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EAA8E4-8D3B-4F4F-8955-7B332C3AD141}" type="datetimeFigureOut">
              <a:rPr lang="pl-PL" smtClean="0"/>
              <a:t>19.11.2019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F37836-723A-439E-8596-158BC039DA1F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37836-723A-439E-8596-158BC039DA1F}" type="slidenum">
              <a:rPr lang="pl-PL" smtClean="0"/>
              <a:t>1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248B3EE8-FB7B-4D14-91FF-F3774F9BBECD}" type="datetimeFigureOut">
              <a:rPr lang="pl-PL" smtClean="0"/>
              <a:pPr/>
              <a:t>19.11.2019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5ED249A0-D02F-445C-9039-04A4AD875A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1" name="Prostokąt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Prostokąt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rostokąt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ostokąt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3EE8-FB7B-4D14-91FF-F3774F9BBECD}" type="datetimeFigureOut">
              <a:rPr lang="pl-PL" smtClean="0"/>
              <a:pPr/>
              <a:t>19.11.2019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249A0-D02F-445C-9039-04A4AD875A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3EE8-FB7B-4D14-91FF-F3774F9BBECD}" type="datetimeFigureOut">
              <a:rPr lang="pl-PL" smtClean="0"/>
              <a:pPr/>
              <a:t>19.11.2019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249A0-D02F-445C-9039-04A4AD875A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ójkąt równoramienny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3EE8-FB7B-4D14-91FF-F3774F9BBECD}" type="datetimeFigureOut">
              <a:rPr lang="pl-PL" smtClean="0"/>
              <a:pPr/>
              <a:t>19.11.2019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249A0-D02F-445C-9039-04A4AD875A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48B3EE8-FB7B-4D14-91FF-F3774F9BBECD}" type="datetimeFigureOut">
              <a:rPr lang="pl-PL" smtClean="0"/>
              <a:pPr/>
              <a:t>19.11.2019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5ED249A0-D02F-445C-9039-04A4AD875A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3EE8-FB7B-4D14-91FF-F3774F9BBECD}" type="datetimeFigureOut">
              <a:rPr lang="pl-PL" smtClean="0"/>
              <a:pPr/>
              <a:t>19.11.2019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249A0-D02F-445C-9039-04A4AD875A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3EE8-FB7B-4D14-91FF-F3774F9BBECD}" type="datetimeFigureOut">
              <a:rPr lang="pl-PL" smtClean="0"/>
              <a:pPr/>
              <a:t>19.11.2019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249A0-D02F-445C-9039-04A4AD875A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3EE8-FB7B-4D14-91FF-F3774F9BBECD}" type="datetimeFigureOut">
              <a:rPr lang="pl-PL" smtClean="0"/>
              <a:pPr/>
              <a:t>19.11.2019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249A0-D02F-445C-9039-04A4AD875A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rójkąt równoramienny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3EE8-FB7B-4D14-91FF-F3774F9BBECD}" type="datetimeFigureOut">
              <a:rPr lang="pl-PL" smtClean="0"/>
              <a:pPr/>
              <a:t>19.11.2019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249A0-D02F-445C-9039-04A4AD875A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5" name="Łącznik prosty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ójkąt równoramienny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3EE8-FB7B-4D14-91FF-F3774F9BBECD}" type="datetimeFigureOut">
              <a:rPr lang="pl-PL" smtClean="0"/>
              <a:pPr/>
              <a:t>19.11.2019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249A0-D02F-445C-9039-04A4AD875A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ójkąt równoramienny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ymbol zastępczy zawartości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3EE8-FB7B-4D14-91FF-F3774F9BBECD}" type="datetimeFigureOut">
              <a:rPr lang="pl-PL" smtClean="0"/>
              <a:pPr/>
              <a:t>19.11.2019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249A0-D02F-445C-9039-04A4AD875A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ójkąt równoramienny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48B3EE8-FB7B-4D14-91FF-F3774F9BBECD}" type="datetimeFigureOut">
              <a:rPr lang="pl-PL" smtClean="0"/>
              <a:pPr/>
              <a:t>19.11.2019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ED249A0-D02F-445C-9039-04A4AD875A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8" name="Łącznik prosty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Łącznik prosty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równoramienny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219200" y="3714752"/>
            <a:ext cx="6858000" cy="1285884"/>
          </a:xfrm>
        </p:spPr>
        <p:txBody>
          <a:bodyPr>
            <a:normAutofit/>
          </a:bodyPr>
          <a:lstStyle/>
          <a:p>
            <a:r>
              <a:rPr lang="pl-PL" sz="2700" b="1" dirty="0" smtClean="0"/>
              <a:t>Organizacja</a:t>
            </a:r>
            <a:r>
              <a:rPr lang="pl-PL" sz="2600" b="1" dirty="0" smtClean="0"/>
              <a:t> i optymalizacja czasowo-kosztowa projektów informatycznych</a:t>
            </a:r>
            <a:endParaRPr lang="pl-PL" sz="2600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219200" y="5072074"/>
            <a:ext cx="6858000" cy="585776"/>
          </a:xfrm>
        </p:spPr>
        <p:txBody>
          <a:bodyPr>
            <a:noAutofit/>
          </a:bodyPr>
          <a:lstStyle/>
          <a:p>
            <a:r>
              <a:rPr lang="pl-PL" sz="1600" b="1" dirty="0" smtClean="0"/>
              <a:t>Krzysztof Zadrożny</a:t>
            </a:r>
          </a:p>
          <a:p>
            <a:r>
              <a:rPr lang="pl-PL" sz="1600" b="1" dirty="0" smtClean="0"/>
              <a:t>Promotor: prof. dr hab. inż. Zaskórski Piotr </a:t>
            </a:r>
            <a:endParaRPr lang="pl-PL" sz="1600" b="1" dirty="0"/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857224" y="785794"/>
            <a:ext cx="6858000" cy="1285884"/>
          </a:xfrm>
          <a:prstGeom prst="rect">
            <a:avLst/>
          </a:prstGeom>
        </p:spPr>
        <p:txBody>
          <a:bodyPr vert="horz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WARSZAWSKA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800" b="1" dirty="0" smtClean="0">
                <a:latin typeface="+mj-lt"/>
                <a:ea typeface="+mj-ea"/>
                <a:cs typeface="+mj-cs"/>
              </a:rPr>
              <a:t>WYŻSZA SZKOŁA INFORMATYKI</a:t>
            </a:r>
            <a:endParaRPr kumimoji="0" lang="pl-PL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Diagram CPM</a:t>
            </a:r>
            <a:endParaRPr lang="pl-PL" b="1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036" y="1285860"/>
            <a:ext cx="8977558" cy="3978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Pierwszy etap</a:t>
            </a:r>
            <a:endParaRPr lang="pl-PL" b="1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928662" y="2000240"/>
          <a:ext cx="7358114" cy="3429022"/>
        </p:xfrm>
        <a:graphic>
          <a:graphicData uri="http://schemas.openxmlformats.org/drawingml/2006/table">
            <a:tbl>
              <a:tblPr/>
              <a:tblGrid>
                <a:gridCol w="897668"/>
                <a:gridCol w="1423150"/>
                <a:gridCol w="897668"/>
                <a:gridCol w="734705"/>
                <a:gridCol w="734705"/>
                <a:gridCol w="734705"/>
                <a:gridCol w="580033"/>
                <a:gridCol w="670489"/>
                <a:gridCol w="684991"/>
              </a:tblGrid>
              <a:tr h="17318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 err="1">
                          <a:latin typeface="Calibri"/>
                          <a:ea typeface="Times New Roman"/>
                          <a:cs typeface="Times New Roman"/>
                        </a:rPr>
                        <a:t>Lp</a:t>
                      </a:r>
                      <a:endParaRPr lang="pl-PL" sz="9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Czynność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Czas trwania</a:t>
                      </a:r>
                      <a:endParaRPr lang="pl-PL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Koszt</a:t>
                      </a:r>
                      <a:endParaRPr lang="pl-PL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Średni gradient kosztu (S)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Czas po skróceniu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Koszt skrócenia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  <a:tr h="58605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Normalny czas trwania czynności (</a:t>
                      </a:r>
                      <a:r>
                        <a:rPr lang="pl-PL" sz="900" b="1" dirty="0" err="1">
                          <a:latin typeface="Calibri"/>
                          <a:ea typeface="Times New Roman"/>
                          <a:cs typeface="Times New Roman"/>
                        </a:rPr>
                        <a:t>Tn</a:t>
                      </a: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Czas graniczny (Tgr)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Najniższe koszty (Kn)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Koszty graniczne (</a:t>
                      </a:r>
                      <a:r>
                        <a:rPr lang="pl-PL" sz="900" b="1" dirty="0" err="1">
                          <a:latin typeface="Calibri"/>
                          <a:ea typeface="Times New Roman"/>
                          <a:cs typeface="Times New Roman"/>
                        </a:rPr>
                        <a:t>Kgr</a:t>
                      </a: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5209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Określenie specyfikacji systemu.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15,5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790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880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25,71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90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7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Zaprojektowanie widoku.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1300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1600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37,50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300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7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Połączenie fronendu z backendem.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9,5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500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700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57,14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200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0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Określenie sprzedawanego asortymentu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11,5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400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800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61,54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400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7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Określenie polityki rabatowania.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270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85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170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7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Implementacja backend-u.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35,5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27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4200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5800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188,24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29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1233,5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1714488"/>
            <a:ext cx="9001156" cy="330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Drugi etap</a:t>
            </a:r>
            <a:endParaRPr lang="pl-PL" b="1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071539" y="2357430"/>
          <a:ext cx="7286674" cy="2143140"/>
        </p:xfrm>
        <a:graphic>
          <a:graphicData uri="http://schemas.openxmlformats.org/drawingml/2006/table">
            <a:tbl>
              <a:tblPr/>
              <a:tblGrid>
                <a:gridCol w="888952"/>
                <a:gridCol w="1409333"/>
                <a:gridCol w="888952"/>
                <a:gridCol w="727572"/>
                <a:gridCol w="727572"/>
                <a:gridCol w="727572"/>
                <a:gridCol w="574401"/>
                <a:gridCol w="663980"/>
                <a:gridCol w="678340"/>
              </a:tblGrid>
              <a:tr h="24728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 err="1">
                          <a:latin typeface="Calibri"/>
                          <a:ea typeface="Times New Roman"/>
                          <a:cs typeface="Times New Roman"/>
                        </a:rPr>
                        <a:t>Lp</a:t>
                      </a:r>
                      <a:endParaRPr lang="pl-PL" sz="9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Czynność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Czas trwania</a:t>
                      </a:r>
                      <a:endParaRPr lang="pl-PL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Koszt</a:t>
                      </a:r>
                      <a:endParaRPr lang="pl-PL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Średni gradient kosztu (S)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Czas po skróceniu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Koszt skrócenia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  <a:tr h="741856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Normalny czas trwania czynności (</a:t>
                      </a:r>
                      <a:r>
                        <a:rPr lang="pl-PL" sz="900" b="1" dirty="0" err="1">
                          <a:latin typeface="Calibri"/>
                          <a:ea typeface="Times New Roman"/>
                          <a:cs typeface="Times New Roman"/>
                        </a:rPr>
                        <a:t>Tn</a:t>
                      </a: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Czas graniczny (</a:t>
                      </a:r>
                      <a:r>
                        <a:rPr lang="pl-PL" sz="900" b="1" dirty="0" err="1">
                          <a:latin typeface="Calibri"/>
                          <a:ea typeface="Times New Roman"/>
                          <a:cs typeface="Times New Roman"/>
                        </a:rPr>
                        <a:t>Tgr</a:t>
                      </a: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Najniższe koszty (</a:t>
                      </a:r>
                      <a:r>
                        <a:rPr lang="pl-PL" sz="900" b="1" dirty="0" err="1">
                          <a:latin typeface="Calibri"/>
                          <a:ea typeface="Times New Roman"/>
                          <a:cs typeface="Times New Roman"/>
                        </a:rPr>
                        <a:t>Kn</a:t>
                      </a: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Koszty graniczne (</a:t>
                      </a:r>
                      <a:r>
                        <a:rPr lang="pl-PL" sz="900" b="1" dirty="0" err="1">
                          <a:latin typeface="Calibri"/>
                          <a:ea typeface="Times New Roman"/>
                          <a:cs typeface="Times New Roman"/>
                        </a:rPr>
                        <a:t>Kgr</a:t>
                      </a: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6594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Zaprojektowanie bazy danych.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18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900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1160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52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17,5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26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5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Implementacja backend-u.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29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27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4200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5800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188,24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28,5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94,1</a:t>
                      </a:r>
                    </a:p>
                  </a:txBody>
                  <a:tcPr marL="67525" marR="67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8" y="1643050"/>
            <a:ext cx="9001156" cy="3544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Ocena efektywności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r>
              <a:rPr lang="pl-PL" b="1" dirty="0" smtClean="0"/>
              <a:t>Skrócenie projektu o 26,41% </a:t>
            </a:r>
          </a:p>
          <a:p>
            <a:r>
              <a:rPr lang="pl-PL" b="1" dirty="0" smtClean="0"/>
              <a:t>Skrócenie projektu z 115,5 jednostek czasu do 85</a:t>
            </a:r>
          </a:p>
          <a:p>
            <a:r>
              <a:rPr lang="pl-PL" b="1" dirty="0" smtClean="0"/>
              <a:t>Efektywność przedsięwzięcia:</a:t>
            </a:r>
          </a:p>
          <a:p>
            <a:endParaRPr lang="pl-PL" dirty="0" smtClean="0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3929066"/>
            <a:ext cx="51816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Wnioski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pl-PL" dirty="0" smtClean="0"/>
          </a:p>
          <a:p>
            <a:r>
              <a:rPr lang="pl-PL" b="1" dirty="0" smtClean="0"/>
              <a:t>Metody oraz zastosowane narzędzia do zarządzania projektami mają znaczący wpływ na ich organizację</a:t>
            </a:r>
          </a:p>
          <a:p>
            <a:endParaRPr lang="pl-PL" b="1" dirty="0" smtClean="0"/>
          </a:p>
          <a:p>
            <a:r>
              <a:rPr lang="pl-PL" b="1" dirty="0" smtClean="0"/>
              <a:t>Dokładna analiza kosztów oraz czasu projektu powinna poprzedzać optymalizację czasowo-kosztową</a:t>
            </a:r>
          </a:p>
          <a:p>
            <a:pPr>
              <a:buNone/>
            </a:pPr>
            <a:endParaRPr lang="pl-PL" b="1" dirty="0" smtClean="0"/>
          </a:p>
          <a:p>
            <a:r>
              <a:rPr lang="pl-PL" b="1" dirty="0" smtClean="0"/>
              <a:t>Metoda </a:t>
            </a:r>
            <a:r>
              <a:rPr lang="pl-PL" b="1" dirty="0" err="1" smtClean="0"/>
              <a:t>CPM-COST</a:t>
            </a:r>
            <a:r>
              <a:rPr lang="pl-PL" b="1" dirty="0" smtClean="0"/>
              <a:t> pomaga w znalezieniu najlepszej korelacji miedzy wydanymi funduszami a skróceniem projektu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pPr>
              <a:buNone/>
            </a:pPr>
            <a:r>
              <a:rPr lang="pl-PL" dirty="0" smtClean="0"/>
              <a:t>			</a:t>
            </a:r>
            <a:r>
              <a:rPr lang="pl-PL" sz="4000" b="1" dirty="0" smtClean="0"/>
              <a:t>Dziękuje za uwagę</a:t>
            </a:r>
            <a:endParaRPr lang="pl-PL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Cel pracy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l-PL" dirty="0" smtClean="0"/>
          </a:p>
          <a:p>
            <a:pPr algn="just"/>
            <a:r>
              <a:rPr lang="pl-PL" sz="3200" b="1" dirty="0" smtClean="0"/>
              <a:t>Celem pracy była analiza relacji między czasem oraz budżetem wraz z koncepcją oceny wpływu tych parametrów na organizację projektów informatycznych w kontekście efektywności oraz skuteczności działań projektowych.</a:t>
            </a:r>
          </a:p>
          <a:p>
            <a:endParaRPr lang="pl-PL" dirty="0" smtClean="0"/>
          </a:p>
          <a:p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Zakres pracy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pl-PL" sz="2800" b="1" dirty="0" smtClean="0"/>
          </a:p>
          <a:p>
            <a:r>
              <a:rPr lang="pl-PL" sz="2800" b="1" dirty="0" smtClean="0"/>
              <a:t>Praca obejmuje problemy związane ze sposobami organizacji projektów informatycznych, a w tym modeli i narzędzi optymalizujących projekt w zakresie czasowo-kosztowym. </a:t>
            </a:r>
          </a:p>
          <a:p>
            <a:endParaRPr lang="pl-PL" sz="2800" b="1" dirty="0" smtClean="0"/>
          </a:p>
          <a:p>
            <a:r>
              <a:rPr lang="pl-PL" sz="2800" b="1" dirty="0" smtClean="0"/>
              <a:t>Bazując na przygotowanym projekcie zaprezentowano proces optymalizacji czasowo-kosztowej wybranego projektu informatycznego. </a:t>
            </a:r>
            <a:endParaRPr lang="pl-PL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Metody optymalizacji czasowo-kosztowej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r>
              <a:rPr lang="pl-PL" sz="3200" b="1" dirty="0" smtClean="0"/>
              <a:t>SPSN - metoda skracania przekrojów ścieżek niedopuszczalnych</a:t>
            </a:r>
          </a:p>
          <a:p>
            <a:pPr>
              <a:buNone/>
            </a:pPr>
            <a:r>
              <a:rPr lang="pl-PL" sz="3200" b="1" dirty="0" smtClean="0"/>
              <a:t> </a:t>
            </a:r>
          </a:p>
          <a:p>
            <a:endParaRPr lang="pl-PL" sz="3200" b="1" dirty="0" smtClean="0"/>
          </a:p>
          <a:p>
            <a:r>
              <a:rPr lang="pl-PL" sz="3200" b="1" dirty="0" smtClean="0"/>
              <a:t>Metoda </a:t>
            </a:r>
            <a:r>
              <a:rPr lang="pl-PL" sz="3200" b="1" dirty="0" err="1" smtClean="0"/>
              <a:t>CPM-COST</a:t>
            </a:r>
            <a:r>
              <a:rPr lang="pl-PL" sz="3200" b="1" dirty="0" smtClean="0"/>
              <a:t> </a:t>
            </a:r>
          </a:p>
          <a:p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Analiza czasowa projektu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sz="2800" b="1" dirty="0" smtClean="0"/>
              <a:t>Oczekiwany czas realizacji</a:t>
            </a:r>
          </a:p>
          <a:p>
            <a:endParaRPr lang="pl-PL" sz="2800" b="1" dirty="0" smtClean="0"/>
          </a:p>
          <a:p>
            <a:endParaRPr lang="pl-PL" sz="2800" b="1" dirty="0" smtClean="0"/>
          </a:p>
          <a:p>
            <a:r>
              <a:rPr lang="pl-PL" sz="2800" b="1" dirty="0" smtClean="0"/>
              <a:t>Odchylenie standardowe</a:t>
            </a:r>
          </a:p>
          <a:p>
            <a:endParaRPr lang="pl-PL" sz="2800" b="1" dirty="0" smtClean="0"/>
          </a:p>
          <a:p>
            <a:endParaRPr lang="pl-PL" sz="2800" b="1" dirty="0" smtClean="0"/>
          </a:p>
          <a:p>
            <a:r>
              <a:rPr lang="pl-PL" sz="2800" b="1" dirty="0" smtClean="0"/>
              <a:t>Wariancje</a:t>
            </a:r>
          </a:p>
          <a:p>
            <a:endParaRPr lang="pl-PL" sz="3600" dirty="0" smtClean="0"/>
          </a:p>
          <a:p>
            <a:endParaRPr lang="pl-PL" sz="3600" dirty="0" smtClean="0"/>
          </a:p>
          <a:p>
            <a:pPr>
              <a:buNone/>
            </a:pPr>
            <a:endParaRPr lang="pl-PL" sz="3600" dirty="0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7660" name="Picture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1928802"/>
            <a:ext cx="19431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61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4929198"/>
            <a:ext cx="15906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62" name="Picture 1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86182" y="3571876"/>
            <a:ext cx="12573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357157" y="214289"/>
          <a:ext cx="8429686" cy="6357985"/>
        </p:xfrm>
        <a:graphic>
          <a:graphicData uri="http://schemas.openxmlformats.org/drawingml/2006/table">
            <a:tbl>
              <a:tblPr/>
              <a:tblGrid>
                <a:gridCol w="355584"/>
                <a:gridCol w="1537535"/>
                <a:gridCol w="1157460"/>
                <a:gridCol w="1285361"/>
                <a:gridCol w="1157460"/>
                <a:gridCol w="1034095"/>
                <a:gridCol w="1034095"/>
                <a:gridCol w="868096"/>
              </a:tblGrid>
              <a:tr h="6701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 err="1">
                          <a:latin typeface="Calibri"/>
                          <a:ea typeface="Times New Roman"/>
                          <a:cs typeface="Times New Roman"/>
                        </a:rPr>
                        <a:t>Lp</a:t>
                      </a:r>
                      <a:endParaRPr lang="pl-PL" sz="9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Czynność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Czas pesymistyczny (Tp)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Czas najbardziej prawdopodobny (</a:t>
                      </a:r>
                      <a:r>
                        <a:rPr lang="pl-PL" sz="900" b="1" dirty="0" err="1">
                          <a:latin typeface="Calibri"/>
                          <a:ea typeface="Times New Roman"/>
                          <a:cs typeface="Times New Roman"/>
                        </a:rPr>
                        <a:t>Tnp</a:t>
                      </a: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Czas optymistyczny (To)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Oczekiwany czas realizacji (wg rozkładu beta)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Odchylenie standardowe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Wariancje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  <a:tr h="5025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Określenie sprzedawanego asortymentu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11,5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4,17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17,36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3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Określenie polityki rabatowania.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1,67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2,78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3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Określenie specyfikacji systemu.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21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15,5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5,5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30,25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Zaprojektowanie widoku.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29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21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8,33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69,44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3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Zaprojektowanie bazy danych.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28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18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6,67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44,44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3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Obsługa płatności, rabatów, zniżek.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2,67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7,11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Stworzenie bazy danych.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1,67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2,78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6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Stworzenie encji.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3,33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11,11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3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Import danych, wypełnianie danych.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2,33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5,44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Implementacja backend-u.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43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35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30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35,5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12,17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148,03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3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Połączenie bazy danych z backendem.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Implementacja fronendu.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34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28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28,5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9,83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96,69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3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Połączenie fronendu z backendem.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9,5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3,5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12,25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6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Testy integracyjne.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5,5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2,17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4,69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6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Testy wydajnościowe.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6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Testy akceptacyjne.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2,5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1,17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1,36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6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Oddanie projektu.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0,67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0,44</a:t>
                      </a:r>
                    </a:p>
                  </a:txBody>
                  <a:tcPr marL="52513" marR="52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Analiza kosztowa projektu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r>
              <a:rPr lang="pl-PL" sz="2800" b="1" dirty="0" smtClean="0"/>
              <a:t>Gradient kosztów</a:t>
            </a:r>
          </a:p>
          <a:p>
            <a:endParaRPr lang="pl-PL" dirty="0" smtClean="0"/>
          </a:p>
          <a:p>
            <a:endParaRPr lang="pl-PL" dirty="0" smtClean="0"/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3214686"/>
            <a:ext cx="2984265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357157" y="214290"/>
          <a:ext cx="8501122" cy="6429424"/>
        </p:xfrm>
        <a:graphic>
          <a:graphicData uri="http://schemas.openxmlformats.org/drawingml/2006/table">
            <a:tbl>
              <a:tblPr/>
              <a:tblGrid>
                <a:gridCol w="1042590"/>
                <a:gridCol w="2263811"/>
                <a:gridCol w="1267007"/>
                <a:gridCol w="1036345"/>
                <a:gridCol w="1036345"/>
                <a:gridCol w="1036345"/>
                <a:gridCol w="818679"/>
              </a:tblGrid>
              <a:tr h="17650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 err="1">
                          <a:latin typeface="Calibri"/>
                          <a:ea typeface="Times New Roman"/>
                          <a:cs typeface="Times New Roman"/>
                        </a:rPr>
                        <a:t>Lp</a:t>
                      </a:r>
                      <a:endParaRPr lang="pl-PL" sz="9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Czynność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Czas trwania</a:t>
                      </a:r>
                      <a:endParaRPr lang="pl-PL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Koszt</a:t>
                      </a:r>
                      <a:endParaRPr lang="pl-PL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Średni gradient kosztu (S)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  <a:tr h="52952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Normalny czas trwania czynności (Tn)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Czas graniczny (Tgr)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Najniższe koszty (Kn)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Koszty graniczne (Kgr)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716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Określenie sprzedawanego asortymentu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11,5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400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800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61,54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0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Określenie polityki rabatowania.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270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85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0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Określenie specyfikacji systemu.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15,5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790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880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25,71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1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Zaprojektowanie widoku.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1300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1600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37,50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1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Zaprojektowanie bazy danych.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18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900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1160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52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0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Obsługa płatności, rabatów, zniżek.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230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340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55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1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Stworzenie bazy danych.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400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500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5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Stworzenie encji.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150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340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95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0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Import danych, wypełnianie danych.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300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410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110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1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Implementacja backend-u.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35,5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27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4200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5800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188,24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0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Połączenie bazy danych z backendem.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700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920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110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1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Implementacja fronendu.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28,5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18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3600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4500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85,71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0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Połączenie fronendu z backendem.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9,5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500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700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57,14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5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Testy integracyjne.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5,5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5,5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420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420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5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Testy wydajnościowe.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500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500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5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Testy akceptacyjne.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2,5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2,5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200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200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5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Oddanie projektu.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175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Calibri"/>
                          <a:ea typeface="Times New Roman"/>
                          <a:cs typeface="Times New Roman"/>
                        </a:rPr>
                        <a:t>175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54572" marR="545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Diagram GANTTA</a:t>
            </a:r>
            <a:endParaRPr lang="pl-PL" b="1" dirty="0"/>
          </a:p>
        </p:txBody>
      </p:sp>
      <p:pic>
        <p:nvPicPr>
          <p:cNvPr id="4" name="Obraz 3" descr="C:\Users\jasio\Downloads\70827934_366150917663280_1212304319441797120_n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000240"/>
            <a:ext cx="8072494" cy="3524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czątek">
  <a:themeElements>
    <a:clrScheme name="Początek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ocząte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ocząte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857</TotalTime>
  <Words>766</Words>
  <Application>Microsoft Office PowerPoint</Application>
  <PresentationFormat>Pokaz na ekranie (4:3)</PresentationFormat>
  <Paragraphs>420</Paragraphs>
  <Slides>17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18" baseType="lpstr">
      <vt:lpstr>Początek</vt:lpstr>
      <vt:lpstr>Organizacja i optymalizacja czasowo-kosztowa projektów informatycznych</vt:lpstr>
      <vt:lpstr>Cel pracy</vt:lpstr>
      <vt:lpstr>Zakres pracy</vt:lpstr>
      <vt:lpstr>Metody optymalizacji czasowo-kosztowej</vt:lpstr>
      <vt:lpstr>Analiza czasowa projektu</vt:lpstr>
      <vt:lpstr>Slajd 6</vt:lpstr>
      <vt:lpstr>Analiza kosztowa projektu</vt:lpstr>
      <vt:lpstr>Slajd 8</vt:lpstr>
      <vt:lpstr>Diagram GANTTA</vt:lpstr>
      <vt:lpstr>Diagram CPM</vt:lpstr>
      <vt:lpstr>Pierwszy etap</vt:lpstr>
      <vt:lpstr>Slajd 12</vt:lpstr>
      <vt:lpstr>Drugi etap</vt:lpstr>
      <vt:lpstr>Slajd 14</vt:lpstr>
      <vt:lpstr>Ocena efektywności</vt:lpstr>
      <vt:lpstr>Wnioski</vt:lpstr>
      <vt:lpstr>Slajd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i częściowa implementacja sklepu internetowego w technologii JAVA</dc:title>
  <dc:creator>Krzysiek</dc:creator>
  <cp:lastModifiedBy>Krzysztof Z</cp:lastModifiedBy>
  <cp:revision>60</cp:revision>
  <dcterms:created xsi:type="dcterms:W3CDTF">2017-05-08T19:58:42Z</dcterms:created>
  <dcterms:modified xsi:type="dcterms:W3CDTF">2019-11-19T20:57:45Z</dcterms:modified>
</cp:coreProperties>
</file>