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6"/>
  </p:notesMasterIdLst>
  <p:sldIdLst>
    <p:sldId id="256" r:id="rId2"/>
    <p:sldId id="257" r:id="rId3"/>
    <p:sldId id="269" r:id="rId4"/>
    <p:sldId id="259" r:id="rId5"/>
    <p:sldId id="260" r:id="rId6"/>
    <p:sldId id="270" r:id="rId7"/>
    <p:sldId id="258" r:id="rId8"/>
    <p:sldId id="261" r:id="rId9"/>
    <p:sldId id="262" r:id="rId10"/>
    <p:sldId id="268" r:id="rId11"/>
    <p:sldId id="263" r:id="rId12"/>
    <p:sldId id="265" r:id="rId13"/>
    <p:sldId id="267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B7855-F9A6-4E5B-B466-4CCD118E548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679B2-36A1-45CE-9836-6A32021D9F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45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679B2-36A1-45CE-9836-6A32021D9F9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9863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679B2-36A1-45CE-9836-6A32021D9F9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7014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476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769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004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1324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003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3124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675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0514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9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857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145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83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85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416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923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472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481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B0826C-B1F0-44DB-A358-DE396880B520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20EB9B-8866-4D8D-BBFD-D1BB7E3D7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922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9FCCE8-E4CA-455D-B0E6-5026D8165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266071"/>
            <a:ext cx="8574622" cy="3380907"/>
          </a:xfrm>
        </p:spPr>
        <p:txBody>
          <a:bodyPr>
            <a:noAutofit/>
          </a:bodyPr>
          <a:lstStyle/>
          <a:p>
            <a:r>
              <a:rPr lang="pl-PL" sz="4400" dirty="0"/>
              <a:t>Zarządzanie zwinne procesem wytwarzania oprogramowania </a:t>
            </a:r>
            <a:br>
              <a:rPr lang="pl-PL" sz="4400" dirty="0"/>
            </a:br>
            <a:r>
              <a:rPr lang="pl-PL" sz="4400" dirty="0"/>
              <a:t>z wykorzystaniem zintegrowanego środowiska wsparcia procesu budowy oprogramowania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38F2546-A49B-443E-BF19-34CA70D00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3186" y="5118056"/>
            <a:ext cx="6219837" cy="1405293"/>
          </a:xfrm>
        </p:spPr>
        <p:txBody>
          <a:bodyPr/>
          <a:lstStyle/>
          <a:p>
            <a:r>
              <a:rPr lang="pl-PL" b="1" dirty="0"/>
              <a:t>Autor: Kamil Wysocki</a:t>
            </a:r>
          </a:p>
          <a:p>
            <a:r>
              <a:rPr lang="pl-PL" b="1" dirty="0"/>
              <a:t>Nr albumu: 6230</a:t>
            </a:r>
          </a:p>
          <a:p>
            <a:r>
              <a:rPr lang="pl-PL" b="1" dirty="0"/>
              <a:t>Promotor: dr inż. Dariusz Pałka</a:t>
            </a:r>
          </a:p>
        </p:txBody>
      </p:sp>
    </p:spTree>
    <p:extLst>
      <p:ext uri="{BB962C8B-B14F-4D97-AF65-F5344CB8AC3E}">
        <p14:creationId xmlns:p14="http://schemas.microsoft.com/office/powerpoint/2010/main" val="513830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0"/>
            <a:ext cx="9872187" cy="1223129"/>
          </a:xfrm>
        </p:spPr>
        <p:txBody>
          <a:bodyPr/>
          <a:lstStyle/>
          <a:p>
            <a:pPr algn="r"/>
            <a:r>
              <a:rPr lang="pl-PL" dirty="0"/>
              <a:t>Wyniki badań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6346584-0C71-4374-9424-D593215B893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08806" y="1116690"/>
            <a:ext cx="5760085" cy="3801745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F326AD9-2F14-4D1C-B964-CFB7E813AE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110" y="3298550"/>
            <a:ext cx="5760085" cy="323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91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513762"/>
            <a:ext cx="9872187" cy="1183063"/>
          </a:xfrm>
        </p:spPr>
        <p:txBody>
          <a:bodyPr/>
          <a:lstStyle/>
          <a:p>
            <a:pPr algn="r"/>
            <a:r>
              <a:rPr lang="pl-PL" dirty="0"/>
              <a:t>Weryfikacja hipotezy nr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DA8757-3B78-4905-8844-F177354A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72239"/>
            <a:ext cx="10018713" cy="4571999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Trzecie pytanie badania ankietowego wykazało, że największy odsetek ankietowanych (34% odpowiedzi) wskazuje moduł zarządzania zadaniami za kluczową funkcjonalność systemu.</a:t>
            </a:r>
          </a:p>
          <a:p>
            <a:pPr algn="just"/>
            <a:r>
              <a:rPr lang="pl-PL" dirty="0"/>
              <a:t>Ekspert w wywiadzie badawczym wskazał, że efektywne zarządzanie zadaniami można uzyskać za pomocą prototypowania oraz planowanie prac w Sprintach.</a:t>
            </a:r>
          </a:p>
          <a:p>
            <a:pPr algn="just"/>
            <a:r>
              <a:rPr lang="pl-PL" dirty="0"/>
              <a:t>Studium przypadku wskazało wiele metod zarządzania: przeniesienie wymagań na User Story, estymacja za pomocą Story </a:t>
            </a:r>
            <a:r>
              <a:rPr lang="pl-PL" dirty="0" err="1"/>
              <a:t>Points</a:t>
            </a:r>
            <a:r>
              <a:rPr lang="pl-PL" dirty="0"/>
              <a:t>, podział zagadnień na </a:t>
            </a:r>
            <a:r>
              <a:rPr lang="pl-PL" dirty="0" err="1"/>
              <a:t>Spinty</a:t>
            </a:r>
            <a:r>
              <a:rPr lang="pl-PL" dirty="0"/>
              <a:t> i Epiki.</a:t>
            </a:r>
          </a:p>
          <a:p>
            <a:pPr algn="just"/>
            <a:r>
              <a:rPr lang="pl-PL" dirty="0"/>
              <a:t>Wskazana hipoteza jest prawdziwa.</a:t>
            </a:r>
          </a:p>
        </p:txBody>
      </p:sp>
    </p:spTree>
    <p:extLst>
      <p:ext uri="{BB962C8B-B14F-4D97-AF65-F5344CB8AC3E}">
        <p14:creationId xmlns:p14="http://schemas.microsoft.com/office/powerpoint/2010/main" val="1109403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513762"/>
            <a:ext cx="9872187" cy="709367"/>
          </a:xfrm>
        </p:spPr>
        <p:txBody>
          <a:bodyPr/>
          <a:lstStyle/>
          <a:p>
            <a:pPr algn="r"/>
            <a:r>
              <a:rPr lang="pl-PL" dirty="0"/>
              <a:t>Weryfikacja hipotezy nr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DA8757-3B78-4905-8844-F177354A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53387"/>
            <a:ext cx="10018713" cy="4037814"/>
          </a:xfrm>
        </p:spPr>
        <p:txBody>
          <a:bodyPr/>
          <a:lstStyle/>
          <a:p>
            <a:r>
              <a:rPr lang="pl-PL" dirty="0"/>
              <a:t>Główną korzyścią wskazywaną w pytaniu czwartym badania ankietowego była poprawa komunikacji w projekcie.</a:t>
            </a:r>
          </a:p>
          <a:p>
            <a:r>
              <a:rPr lang="pl-PL" dirty="0"/>
              <a:t>Odpowiedź tą wskazało 31 % ankietowanych.</a:t>
            </a:r>
          </a:p>
          <a:p>
            <a:r>
              <a:rPr lang="pl-PL" dirty="0"/>
              <a:t>Warto zaznaczyć, że odpowiedzi takiej udzielały osoby na stanowiskach technicznych (deweloperzy, testerzy) oraz nietechnicznych (kierownicy projektu, użytkownicy biznesowi).</a:t>
            </a:r>
          </a:p>
          <a:p>
            <a:r>
              <a:rPr lang="pl-PL" dirty="0"/>
              <a:t>Wskazana hipoteza jest prawdziwa.</a:t>
            </a:r>
          </a:p>
        </p:txBody>
      </p:sp>
    </p:spTree>
    <p:extLst>
      <p:ext uri="{BB962C8B-B14F-4D97-AF65-F5344CB8AC3E}">
        <p14:creationId xmlns:p14="http://schemas.microsoft.com/office/powerpoint/2010/main" val="2972725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513762"/>
            <a:ext cx="9872187" cy="709367"/>
          </a:xfrm>
        </p:spPr>
        <p:txBody>
          <a:bodyPr/>
          <a:lstStyle/>
          <a:p>
            <a:pPr algn="r"/>
            <a:r>
              <a:rPr lang="pl-PL" dirty="0"/>
              <a:t>Weryfikacja hipotezy nr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DA8757-3B78-4905-8844-F177354A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74277"/>
            <a:ext cx="10018713" cy="458142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Trzecie pytanie badania ankietowego wskazało, że moduł zarządzania kodem źródłowym aplikacji jest drugą co do ważności funkcjonalnością </a:t>
            </a:r>
            <a:br>
              <a:rPr lang="pl-PL" dirty="0"/>
            </a:br>
            <a:r>
              <a:rPr lang="pl-PL" dirty="0"/>
              <a:t>w opisywanym systemie – 24% odpowiedzi.</a:t>
            </a:r>
          </a:p>
          <a:p>
            <a:pPr algn="just"/>
            <a:r>
              <a:rPr lang="pl-PL" dirty="0"/>
              <a:t>Studium przypadku wykazało, że pakiet oprogramowania </a:t>
            </a:r>
            <a:r>
              <a:rPr lang="pl-PL" dirty="0" err="1"/>
              <a:t>Atlassian</a:t>
            </a:r>
            <a:r>
              <a:rPr lang="pl-PL" dirty="0"/>
              <a:t> wspiera różne formy wprowadzania zmian do repozytorium kodu:</a:t>
            </a:r>
          </a:p>
          <a:p>
            <a:pPr lvl="1" algn="just"/>
            <a:r>
              <a:rPr lang="pl-PL" dirty="0"/>
              <a:t>Git </a:t>
            </a:r>
            <a:r>
              <a:rPr lang="pl-PL" dirty="0" err="1"/>
              <a:t>flow</a:t>
            </a:r>
            <a:r>
              <a:rPr lang="pl-PL" dirty="0"/>
              <a:t> oraz typy </a:t>
            </a:r>
            <a:r>
              <a:rPr lang="pl-PL" dirty="0" err="1"/>
              <a:t>branch’y</a:t>
            </a:r>
            <a:r>
              <a:rPr lang="pl-PL" dirty="0"/>
              <a:t>,</a:t>
            </a:r>
          </a:p>
          <a:p>
            <a:pPr lvl="1" algn="just"/>
            <a:r>
              <a:rPr lang="pl-PL" dirty="0"/>
              <a:t>Przegląd kodu źródłowego w zespole deweloperskim,</a:t>
            </a:r>
          </a:p>
          <a:p>
            <a:pPr lvl="1" algn="just"/>
            <a:r>
              <a:rPr lang="pl-PL" dirty="0" err="1"/>
              <a:t>Pull</a:t>
            </a:r>
            <a:r>
              <a:rPr lang="pl-PL" dirty="0"/>
              <a:t> oraz </a:t>
            </a:r>
            <a:r>
              <a:rPr lang="pl-PL" dirty="0" err="1"/>
              <a:t>merge</a:t>
            </a:r>
            <a:r>
              <a:rPr lang="pl-PL" dirty="0"/>
              <a:t> </a:t>
            </a:r>
            <a:r>
              <a:rPr lang="pl-PL" dirty="0" err="1"/>
              <a:t>request</a:t>
            </a:r>
            <a:r>
              <a:rPr lang="pl-PL" dirty="0"/>
              <a:t>,</a:t>
            </a:r>
          </a:p>
          <a:p>
            <a:pPr lvl="1" algn="just"/>
            <a:r>
              <a:rPr lang="pl-PL" dirty="0"/>
              <a:t>Procesy CI/CD.</a:t>
            </a:r>
          </a:p>
          <a:p>
            <a:pPr algn="just"/>
            <a:r>
              <a:rPr lang="pl-PL" dirty="0"/>
              <a:t>Wskazana hipoteza jest prawdziwa.</a:t>
            </a:r>
          </a:p>
        </p:txBody>
      </p:sp>
    </p:spTree>
    <p:extLst>
      <p:ext uri="{BB962C8B-B14F-4D97-AF65-F5344CB8AC3E}">
        <p14:creationId xmlns:p14="http://schemas.microsoft.com/office/powerpoint/2010/main" val="2636080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513762"/>
            <a:ext cx="9872187" cy="709367"/>
          </a:xfrm>
        </p:spPr>
        <p:txBody>
          <a:bodyPr/>
          <a:lstStyle/>
          <a:p>
            <a:pPr algn="r"/>
            <a:r>
              <a:rPr lang="pl-PL" dirty="0"/>
              <a:t>Podsumowanie i 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DA8757-3B78-4905-8844-F177354A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55423"/>
            <a:ext cx="10018713" cy="494907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Cel pracy został osiągnięty – zweryfikowane zostały hipotezy badawcze.</a:t>
            </a:r>
          </a:p>
          <a:p>
            <a:pPr algn="just"/>
            <a:r>
              <a:rPr lang="pl-PL" dirty="0"/>
              <a:t>Środowisko wsparcia procesu budowy oprogramowania skupia </a:t>
            </a:r>
            <a:br>
              <a:rPr lang="pl-PL" dirty="0"/>
            </a:br>
            <a:r>
              <a:rPr lang="pl-PL" dirty="0"/>
              <a:t>się na automatyzacji procesów testowania oraz dostarczania aplikacji.</a:t>
            </a:r>
          </a:p>
          <a:p>
            <a:pPr algn="just"/>
            <a:r>
              <a:rPr lang="pl-PL" dirty="0"/>
              <a:t>Zespoły deweloperskie powinny skupiać się na wytwarzaniu środowisk zgodnie z zasadami DTAP oraz pracą na odpowiednich </a:t>
            </a:r>
            <a:r>
              <a:rPr lang="pl-PL" dirty="0" err="1"/>
              <a:t>branch’ach</a:t>
            </a:r>
            <a:r>
              <a:rPr lang="pl-PL" dirty="0"/>
              <a:t> zgodnie </a:t>
            </a:r>
            <a:br>
              <a:rPr lang="pl-PL" dirty="0"/>
            </a:br>
            <a:r>
              <a:rPr lang="pl-PL" dirty="0"/>
              <a:t>z ich przeznaczeniem.</a:t>
            </a:r>
          </a:p>
          <a:p>
            <a:pPr algn="just"/>
            <a:r>
              <a:rPr lang="pl-PL" dirty="0"/>
              <a:t>Ekspert w wywiadzie podkreślił coraz większe znaczenie opisywanych systemów w procesach nowoczesnego wytwarzania aplikacji.</a:t>
            </a:r>
          </a:p>
          <a:p>
            <a:pPr algn="just"/>
            <a:r>
              <a:rPr lang="pl-PL" dirty="0"/>
              <a:t>Złożoność opisywanych zagadnień pozwala na kontynuację badań </a:t>
            </a:r>
            <a:br>
              <a:rPr lang="pl-PL" dirty="0"/>
            </a:br>
            <a:r>
              <a:rPr lang="pl-PL" dirty="0"/>
              <a:t>i rozwiązywanie kolejnych problemów badawczych.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437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641916-1C9E-431D-9FAF-B2DCFF79D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513762"/>
            <a:ext cx="9872187" cy="1267904"/>
          </a:xfrm>
        </p:spPr>
        <p:txBody>
          <a:bodyPr/>
          <a:lstStyle/>
          <a:p>
            <a:pPr algn="r"/>
            <a:r>
              <a:rPr lang="pl-PL" dirty="0"/>
              <a:t>Agenda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F3F062-3D91-40CF-B924-08D34ED52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837" y="1487081"/>
            <a:ext cx="10331776" cy="512110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3200" dirty="0"/>
              <a:t>Wprowadzenie do tematu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3200" dirty="0"/>
              <a:t>Problemy i hipotezy badawcze.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3200" dirty="0"/>
              <a:t>Środowisko badawcze. Wykorzystane narzędzia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3200" dirty="0"/>
              <a:t>Studium przypadku w oparciu o pakiet oprogramowania </a:t>
            </a:r>
            <a:r>
              <a:rPr lang="pl-PL" sz="3200" dirty="0" err="1"/>
              <a:t>Atlassian</a:t>
            </a:r>
            <a:r>
              <a:rPr lang="pl-PL" sz="32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3200" dirty="0"/>
              <a:t>Metodologia badań.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3200" dirty="0"/>
              <a:t>Uzyskane wyniki badań.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3200" dirty="0"/>
              <a:t>Weryfikacja postawionych hipotez badawczych.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3200" dirty="0"/>
              <a:t>Podsumowanie i wnioski do dalszej praktyki projektowej.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985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E1ED6F-1440-413F-B4BA-8B22FAF45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800520"/>
            <a:ext cx="10018713" cy="4081806"/>
          </a:xfrm>
        </p:spPr>
        <p:txBody>
          <a:bodyPr>
            <a:normAutofit/>
          </a:bodyPr>
          <a:lstStyle/>
          <a:p>
            <a:pPr algn="just"/>
            <a:r>
              <a:rPr lang="pl-PL" sz="2800" dirty="0"/>
              <a:t>Przedsiębiorstwa zajmujące się wytwarzaniem oprogramowania, wybierają zwinne metodyki wytwórcze do prowadzenia projektu informatycznego.</a:t>
            </a:r>
          </a:p>
          <a:p>
            <a:pPr algn="just"/>
            <a:r>
              <a:rPr lang="pl-PL" sz="2800" dirty="0"/>
              <a:t>Z uwagi na dużą złożoność projektów wytwórczych kierownicy projektów decydują się na wykorzystywanie systemów wspomagających proces wytwórczy.</a:t>
            </a:r>
          </a:p>
          <a:p>
            <a:pPr algn="just"/>
            <a:r>
              <a:rPr lang="pl-PL" sz="2800" dirty="0"/>
              <a:t>Metodyki zwinne pozwalają na łatwiejsze prototypowanie projektowanej aplikacji.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84828C2D-4372-4F6A-AA5D-AB9BA838AB6E}"/>
              </a:ext>
            </a:extLst>
          </p:cNvPr>
          <p:cNvSpPr txBox="1">
            <a:spLocks/>
          </p:cNvSpPr>
          <p:nvPr/>
        </p:nvSpPr>
        <p:spPr>
          <a:xfrm>
            <a:off x="1630837" y="513762"/>
            <a:ext cx="9872187" cy="128675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pl-PL" dirty="0"/>
              <a:t>Wprowadzenie</a:t>
            </a:r>
          </a:p>
        </p:txBody>
      </p:sp>
    </p:spTree>
    <p:extLst>
      <p:ext uri="{BB962C8B-B14F-4D97-AF65-F5344CB8AC3E}">
        <p14:creationId xmlns:p14="http://schemas.microsoft.com/office/powerpoint/2010/main" val="119272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513762"/>
            <a:ext cx="9872187" cy="1286758"/>
          </a:xfrm>
        </p:spPr>
        <p:txBody>
          <a:bodyPr/>
          <a:lstStyle/>
          <a:p>
            <a:pPr algn="r"/>
            <a:r>
              <a:rPr lang="pl-PL" dirty="0"/>
              <a:t>Problemy badawcze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DA8757-3B78-4905-8844-F177354A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00327"/>
            <a:ext cx="10018713" cy="4403324"/>
          </a:xfrm>
        </p:spPr>
        <p:txBody>
          <a:bodyPr/>
          <a:lstStyle/>
          <a:p>
            <a:pPr lvl="0" algn="just"/>
            <a:r>
              <a:rPr lang="pl-PL" dirty="0"/>
              <a:t>Jakie funkcjonalności powinien posiadać system wspomagający proces wytwarzania oprogramowania w metodyce zwinnej?</a:t>
            </a:r>
          </a:p>
          <a:p>
            <a:pPr lvl="0" algn="just"/>
            <a:r>
              <a:rPr lang="pl-PL" dirty="0"/>
              <a:t>W jaki sposób stworzyć spójne środowisko wspomagania zarządzania procesem wytwarzania oprogramowania w metodyce zwinnej zarówno </a:t>
            </a:r>
            <a:br>
              <a:rPr lang="pl-PL" dirty="0"/>
            </a:br>
            <a:r>
              <a:rPr lang="pl-PL" dirty="0"/>
              <a:t>dla programistów, analityków, testerów, właścicieli biznesowych oraz kadry menadżerskiej projektu?</a:t>
            </a:r>
          </a:p>
          <a:p>
            <a:pPr lvl="0" algn="just"/>
            <a:r>
              <a:rPr lang="pl-PL" dirty="0"/>
              <a:t>Jaki wpływ ma zastosowanie środowiska wspomagania zarządzania procesem wytwarzania oprogramowania w metodyce zwinnej </a:t>
            </a:r>
            <a:br>
              <a:rPr lang="pl-PL" dirty="0"/>
            </a:br>
            <a:r>
              <a:rPr lang="pl-PL" dirty="0"/>
              <a:t>na zarządzanie projektem?</a:t>
            </a:r>
          </a:p>
        </p:txBody>
      </p:sp>
    </p:spTree>
    <p:extLst>
      <p:ext uri="{BB962C8B-B14F-4D97-AF65-F5344CB8AC3E}">
        <p14:creationId xmlns:p14="http://schemas.microsoft.com/office/powerpoint/2010/main" val="213525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513762"/>
            <a:ext cx="9872187" cy="1199628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Hipotezy badawcze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DA8757-3B78-4905-8844-F177354A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13390"/>
            <a:ext cx="10018713" cy="4630847"/>
          </a:xfrm>
        </p:spPr>
        <p:txBody>
          <a:bodyPr>
            <a:normAutofit/>
          </a:bodyPr>
          <a:lstStyle/>
          <a:p>
            <a:pPr lvl="0" algn="just"/>
            <a:r>
              <a:rPr lang="pl-PL" dirty="0"/>
              <a:t>Środowisko wspomagające zarządzanie procesem wytwarzania oprogramowania w metodyce zwinnej zarządza w sposób efektywny wymaganiami funkcjonalnymi projektu.</a:t>
            </a:r>
          </a:p>
          <a:p>
            <a:pPr lvl="0" algn="just"/>
            <a:r>
              <a:rPr lang="pl-PL" dirty="0"/>
              <a:t>Wdrożenie środowiska wspomagającego zarządzanie procesem wytwarzania oprogramowania w metodyce zwinnej ma znaczący wpływ </a:t>
            </a:r>
            <a:br>
              <a:rPr lang="pl-PL" dirty="0"/>
            </a:br>
            <a:r>
              <a:rPr lang="pl-PL" dirty="0"/>
              <a:t>na poprawę komunikacji w projekcie.</a:t>
            </a:r>
          </a:p>
          <a:p>
            <a:pPr lvl="0" algn="just"/>
            <a:r>
              <a:rPr lang="pl-PL" dirty="0"/>
              <a:t>Środowisko wspomagające zarządzanie procesem wytwarzania oprogramowania w metodyce zwinnej pozwala na kontrolę wprowadzanych zmian do repozytorium kodu.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735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D1F2B-5947-4151-AD76-01F782EB5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13391"/>
            <a:ext cx="10018713" cy="4866518"/>
          </a:xfrm>
        </p:spPr>
        <p:txBody>
          <a:bodyPr>
            <a:normAutofit/>
          </a:bodyPr>
          <a:lstStyle/>
          <a:p>
            <a:r>
              <a:rPr lang="pl-PL" sz="2800" dirty="0"/>
              <a:t>Pakiet oprogramowania </a:t>
            </a:r>
            <a:r>
              <a:rPr lang="pl-PL" sz="2800" dirty="0" err="1"/>
              <a:t>Atlassian</a:t>
            </a:r>
            <a:endParaRPr lang="pl-PL" sz="2800" dirty="0"/>
          </a:p>
          <a:p>
            <a:pPr lvl="1"/>
            <a:r>
              <a:rPr lang="pl-PL" sz="2400" dirty="0" err="1"/>
              <a:t>Atlassian</a:t>
            </a:r>
            <a:r>
              <a:rPr lang="pl-PL" sz="2400" dirty="0"/>
              <a:t> </a:t>
            </a:r>
            <a:r>
              <a:rPr lang="pl-PL" sz="2400" dirty="0" err="1"/>
              <a:t>Jira</a:t>
            </a:r>
            <a:endParaRPr lang="pl-PL" sz="2400" dirty="0"/>
          </a:p>
          <a:p>
            <a:pPr lvl="1"/>
            <a:r>
              <a:rPr lang="pl-PL" sz="2400" dirty="0" err="1"/>
              <a:t>Atlassian</a:t>
            </a:r>
            <a:r>
              <a:rPr lang="pl-PL" sz="2400" dirty="0"/>
              <a:t> </a:t>
            </a:r>
            <a:r>
              <a:rPr lang="pl-PL" sz="2400" dirty="0" err="1"/>
              <a:t>Bitbucket</a:t>
            </a:r>
            <a:endParaRPr lang="pl-PL" sz="2400" dirty="0"/>
          </a:p>
          <a:p>
            <a:pPr lvl="1"/>
            <a:r>
              <a:rPr lang="pl-PL" sz="2400" dirty="0" err="1"/>
              <a:t>Atlassian</a:t>
            </a:r>
            <a:r>
              <a:rPr lang="pl-PL" sz="2400" dirty="0"/>
              <a:t> </a:t>
            </a:r>
            <a:r>
              <a:rPr lang="pl-PL" sz="2400" dirty="0" err="1"/>
              <a:t>Bamboo</a:t>
            </a:r>
            <a:endParaRPr lang="pl-PL" sz="2400" dirty="0"/>
          </a:p>
          <a:p>
            <a:r>
              <a:rPr lang="pl-PL" sz="2800" dirty="0"/>
              <a:t>Microsoft </a:t>
            </a:r>
            <a:r>
              <a:rPr lang="pl-PL" sz="2800" dirty="0" err="1"/>
              <a:t>Azure</a:t>
            </a:r>
            <a:r>
              <a:rPr lang="pl-PL" sz="2800" dirty="0"/>
              <a:t> </a:t>
            </a:r>
            <a:r>
              <a:rPr lang="pl-PL" sz="2800" dirty="0" err="1"/>
              <a:t>DevOps</a:t>
            </a:r>
            <a:endParaRPr lang="pl-PL" sz="2800" dirty="0"/>
          </a:p>
          <a:p>
            <a:pPr lvl="1"/>
            <a:r>
              <a:rPr lang="pl-PL" sz="2400" dirty="0" err="1"/>
              <a:t>Azure</a:t>
            </a:r>
            <a:r>
              <a:rPr lang="pl-PL" sz="2400" dirty="0"/>
              <a:t> </a:t>
            </a:r>
            <a:r>
              <a:rPr lang="pl-PL" sz="2400" dirty="0" err="1"/>
              <a:t>Boards</a:t>
            </a:r>
            <a:endParaRPr lang="pl-PL" sz="2400" dirty="0"/>
          </a:p>
          <a:p>
            <a:pPr lvl="1"/>
            <a:r>
              <a:rPr lang="pl-PL" sz="2400" dirty="0" err="1"/>
              <a:t>Azure</a:t>
            </a:r>
            <a:r>
              <a:rPr lang="pl-PL" sz="2400" dirty="0"/>
              <a:t> </a:t>
            </a:r>
            <a:r>
              <a:rPr lang="pl-PL" sz="2400" dirty="0" err="1"/>
              <a:t>Repos</a:t>
            </a:r>
            <a:endParaRPr lang="pl-PL" sz="2400" dirty="0"/>
          </a:p>
          <a:p>
            <a:pPr lvl="1"/>
            <a:r>
              <a:rPr lang="pl-PL" sz="2400" dirty="0" err="1"/>
              <a:t>Azure</a:t>
            </a:r>
            <a:r>
              <a:rPr lang="pl-PL" sz="2400" dirty="0"/>
              <a:t> </a:t>
            </a:r>
            <a:r>
              <a:rPr lang="pl-PL" sz="2400" dirty="0" err="1"/>
              <a:t>Pipelines</a:t>
            </a:r>
            <a:endParaRPr lang="pl-PL" sz="2400" dirty="0"/>
          </a:p>
          <a:p>
            <a:pPr lvl="1"/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C8AA8DE2-EA92-4937-9766-E11945E74DD6}"/>
              </a:ext>
            </a:extLst>
          </p:cNvPr>
          <p:cNvSpPr txBox="1">
            <a:spLocks/>
          </p:cNvSpPr>
          <p:nvPr/>
        </p:nvSpPr>
        <p:spPr>
          <a:xfrm>
            <a:off x="1300899" y="513762"/>
            <a:ext cx="10202125" cy="119962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pl-PL" dirty="0"/>
              <a:t>Środowisko badawcze. Wykorzystane narzędzia</a:t>
            </a:r>
          </a:p>
        </p:txBody>
      </p:sp>
    </p:spTree>
    <p:extLst>
      <p:ext uri="{BB962C8B-B14F-4D97-AF65-F5344CB8AC3E}">
        <p14:creationId xmlns:p14="http://schemas.microsoft.com/office/powerpoint/2010/main" val="226910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110652"/>
            <a:ext cx="9872187" cy="709367"/>
          </a:xfrm>
        </p:spPr>
        <p:txBody>
          <a:bodyPr/>
          <a:lstStyle/>
          <a:p>
            <a:pPr algn="r"/>
            <a:r>
              <a:rPr lang="pl-PL" dirty="0"/>
              <a:t>Studium przypadku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750A6C82-B7F0-4226-B498-7B5D4B6C7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772489"/>
              </p:ext>
            </p:extLst>
          </p:nvPr>
        </p:nvGraphicFramePr>
        <p:xfrm>
          <a:off x="1385744" y="820019"/>
          <a:ext cx="10117280" cy="5816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017">
                  <a:extLst>
                    <a:ext uri="{9D8B030D-6E8A-4147-A177-3AD203B41FA5}">
                      <a16:colId xmlns:a16="http://schemas.microsoft.com/office/drawing/2014/main" val="2277520432"/>
                    </a:ext>
                  </a:extLst>
                </a:gridCol>
                <a:gridCol w="1859895">
                  <a:extLst>
                    <a:ext uri="{9D8B030D-6E8A-4147-A177-3AD203B41FA5}">
                      <a16:colId xmlns:a16="http://schemas.microsoft.com/office/drawing/2014/main" val="2028897052"/>
                    </a:ext>
                  </a:extLst>
                </a:gridCol>
                <a:gridCol w="2023456">
                  <a:extLst>
                    <a:ext uri="{9D8B030D-6E8A-4147-A177-3AD203B41FA5}">
                      <a16:colId xmlns:a16="http://schemas.microsoft.com/office/drawing/2014/main" val="241135239"/>
                    </a:ext>
                  </a:extLst>
                </a:gridCol>
                <a:gridCol w="2023456">
                  <a:extLst>
                    <a:ext uri="{9D8B030D-6E8A-4147-A177-3AD203B41FA5}">
                      <a16:colId xmlns:a16="http://schemas.microsoft.com/office/drawing/2014/main" val="2359914391"/>
                    </a:ext>
                  </a:extLst>
                </a:gridCol>
                <a:gridCol w="2023456">
                  <a:extLst>
                    <a:ext uri="{9D8B030D-6E8A-4147-A177-3AD203B41FA5}">
                      <a16:colId xmlns:a16="http://schemas.microsoft.com/office/drawing/2014/main" val="464629664"/>
                    </a:ext>
                  </a:extLst>
                </a:gridCol>
              </a:tblGrid>
              <a:tr h="665330"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Etap wytwórczy / Zadanie do wykonania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Planowanie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Implementacja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Testowanie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Wdrożenie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926715"/>
                  </a:ext>
                </a:extLst>
              </a:tr>
              <a:tr h="531796">
                <a:tc>
                  <a:txBody>
                    <a:bodyPr/>
                    <a:lstStyle/>
                    <a:p>
                      <a:r>
                        <a:rPr lang="pl-PL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Specyfikacja wymagań biznesowych</a:t>
                      </a:r>
                      <a:endParaRPr lang="pl-PL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Specyfikacja Product 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</a:rPr>
                        <a:t>Backlog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 w 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</a:rPr>
                        <a:t>Atlassian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400" dirty="0" err="1">
                          <a:solidFill>
                            <a:schemeClr val="tx1"/>
                          </a:solidFill>
                        </a:rPr>
                        <a:t>Jira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58844"/>
                  </a:ext>
                </a:extLst>
              </a:tr>
              <a:tr h="531796">
                <a:tc>
                  <a:txBody>
                    <a:bodyPr/>
                    <a:lstStyle/>
                    <a:p>
                      <a:r>
                        <a:rPr lang="pl-PL" sz="1600" b="1" dirty="0">
                          <a:solidFill>
                            <a:schemeClr val="bg1"/>
                          </a:solidFill>
                        </a:rPr>
                        <a:t>Estymacja pracochłonności zadań</a:t>
                      </a:r>
                    </a:p>
                  </a:txBody>
                  <a:tcPr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Metoda </a:t>
                      </a:r>
                      <a:r>
                        <a:rPr lang="pl-PL" sz="1400" dirty="0" err="1"/>
                        <a:t>Scrum</a:t>
                      </a:r>
                      <a:r>
                        <a:rPr lang="pl-PL" sz="1400" dirty="0"/>
                        <a:t> Story </a:t>
                      </a:r>
                      <a:r>
                        <a:rPr lang="pl-PL" sz="1400" dirty="0" err="1"/>
                        <a:t>Points</a:t>
                      </a:r>
                      <a:r>
                        <a:rPr lang="pl-PL" sz="1400" dirty="0"/>
                        <a:t> w </a:t>
                      </a:r>
                      <a:r>
                        <a:rPr lang="pl-PL" sz="1400" dirty="0" err="1"/>
                        <a:t>Atlassian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Jira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999666"/>
                  </a:ext>
                </a:extLst>
              </a:tr>
              <a:tr h="531796">
                <a:tc>
                  <a:txBody>
                    <a:bodyPr/>
                    <a:lstStyle/>
                    <a:p>
                      <a:r>
                        <a:rPr lang="pl-PL" sz="1600" b="1" dirty="0">
                          <a:solidFill>
                            <a:schemeClr val="bg1"/>
                          </a:solidFill>
                        </a:rPr>
                        <a:t>Planowanie prac implementacyjnych zespołu</a:t>
                      </a:r>
                    </a:p>
                  </a:txBody>
                  <a:tcPr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Tworzenie zadań deweloperskich oraz planowania sprintów w </a:t>
                      </a:r>
                      <a:r>
                        <a:rPr lang="pl-PL" sz="1400" dirty="0" err="1"/>
                        <a:t>Atlassian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Jira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043113"/>
                  </a:ext>
                </a:extLst>
              </a:tr>
              <a:tr h="531796">
                <a:tc>
                  <a:txBody>
                    <a:bodyPr/>
                    <a:lstStyle/>
                    <a:p>
                      <a:r>
                        <a:rPr lang="pl-PL" sz="1600" b="1" dirty="0">
                          <a:solidFill>
                            <a:schemeClr val="bg1"/>
                          </a:solidFill>
                        </a:rPr>
                        <a:t>Zarządzanie wersjami i kodem źródłowym</a:t>
                      </a:r>
                    </a:p>
                  </a:txBody>
                  <a:tcPr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Zarządzanie wersjami w </a:t>
                      </a:r>
                      <a:r>
                        <a:rPr lang="pl-PL" sz="1400" dirty="0" err="1"/>
                        <a:t>Atlassian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Jira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Zastosowanie Git </a:t>
                      </a:r>
                      <a:r>
                        <a:rPr lang="pl-PL" sz="1400" dirty="0" err="1"/>
                        <a:t>Flow</a:t>
                      </a:r>
                      <a:r>
                        <a:rPr lang="pl-PL" sz="1400" dirty="0"/>
                        <a:t> </a:t>
                      </a:r>
                      <a:br>
                        <a:rPr lang="pl-PL" sz="1400" dirty="0"/>
                      </a:br>
                      <a:r>
                        <a:rPr lang="pl-PL" sz="1400" dirty="0"/>
                        <a:t>w </a:t>
                      </a:r>
                      <a:r>
                        <a:rPr lang="pl-PL" sz="1400" dirty="0" err="1"/>
                        <a:t>Atlassian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Bitbucket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80859"/>
                  </a:ext>
                </a:extLst>
              </a:tr>
              <a:tr h="531796">
                <a:tc>
                  <a:txBody>
                    <a:bodyPr/>
                    <a:lstStyle/>
                    <a:p>
                      <a:r>
                        <a:rPr lang="pl-PL" sz="1600" b="1" dirty="0">
                          <a:solidFill>
                            <a:schemeClr val="bg1"/>
                          </a:solidFill>
                        </a:rPr>
                        <a:t>Automatyzacja testów funkcjonalnych</a:t>
                      </a:r>
                    </a:p>
                  </a:txBody>
                  <a:tcPr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Uruchomienie zadań związanych </a:t>
                      </a:r>
                      <a:br>
                        <a:rPr lang="pl-PL" sz="1400" dirty="0"/>
                      </a:br>
                      <a:r>
                        <a:rPr lang="pl-PL" sz="1400" dirty="0"/>
                        <a:t>z testowaniem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w procesach CI/CD </a:t>
                      </a:r>
                      <a:r>
                        <a:rPr lang="pl-PL" sz="1400" dirty="0" err="1"/>
                        <a:t>Atlassian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Bamboo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241482"/>
                  </a:ext>
                </a:extLst>
              </a:tr>
              <a:tr h="524511">
                <a:tc>
                  <a:txBody>
                    <a:bodyPr/>
                    <a:lstStyle/>
                    <a:p>
                      <a:r>
                        <a:rPr lang="pl-PL" sz="1600" b="1" dirty="0">
                          <a:solidFill>
                            <a:schemeClr val="bg1"/>
                          </a:solidFill>
                        </a:rPr>
                        <a:t>Zapewnienie ciągłej integracji i dostarczania oprogramowania</a:t>
                      </a:r>
                    </a:p>
                  </a:txBody>
                  <a:tcPr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Uruchomienie zadań związanych z CI/CD </a:t>
                      </a:r>
                      <a:br>
                        <a:rPr lang="pl-PL" sz="1400" dirty="0"/>
                      </a:br>
                      <a:r>
                        <a:rPr lang="pl-PL" sz="1400" dirty="0"/>
                        <a:t>w </a:t>
                      </a:r>
                      <a:r>
                        <a:rPr lang="pl-PL" sz="1400" dirty="0" err="1"/>
                        <a:t>Atlassian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Bamboo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717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704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513762"/>
            <a:ext cx="9872187" cy="1267904"/>
          </a:xfrm>
        </p:spPr>
        <p:txBody>
          <a:bodyPr/>
          <a:lstStyle/>
          <a:p>
            <a:pPr algn="r"/>
            <a:r>
              <a:rPr lang="pl-PL" dirty="0"/>
              <a:t>Studium przypadku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57885E8-F27C-41F9-94A5-D46D63F6DCB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8" y="868445"/>
            <a:ext cx="6573932" cy="3700019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32F633-9502-4FDE-AD7C-F41689AFF49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75"/>
          <a:stretch/>
        </p:blipFill>
        <p:spPr bwMode="auto">
          <a:xfrm>
            <a:off x="4637988" y="4389354"/>
            <a:ext cx="7146967" cy="22282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56050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5D42B2AE-A3BC-491E-BB9B-29CF7103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6" y="447774"/>
            <a:ext cx="9872187" cy="1230197"/>
          </a:xfrm>
        </p:spPr>
        <p:txBody>
          <a:bodyPr/>
          <a:lstStyle/>
          <a:p>
            <a:pPr algn="r"/>
            <a:r>
              <a:rPr lang="pl-PL" dirty="0"/>
              <a:t>Metodologia badań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DA8757-3B78-4905-8844-F177354A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02557"/>
            <a:ext cx="10018713" cy="4188643"/>
          </a:xfrm>
        </p:spPr>
        <p:txBody>
          <a:bodyPr>
            <a:noAutofit/>
          </a:bodyPr>
          <a:lstStyle/>
          <a:p>
            <a:pPr algn="just"/>
            <a:r>
              <a:rPr lang="pl-PL" dirty="0"/>
              <a:t>Metody badawcze:</a:t>
            </a:r>
          </a:p>
          <a:p>
            <a:pPr lvl="1" algn="just"/>
            <a:r>
              <a:rPr lang="pl-PL" sz="2400" dirty="0"/>
              <a:t>Badanie ankietowe,</a:t>
            </a:r>
          </a:p>
          <a:p>
            <a:pPr lvl="1" algn="just"/>
            <a:r>
              <a:rPr lang="pl-PL" sz="2400" dirty="0"/>
              <a:t>Wywiad z ekspertem.</a:t>
            </a:r>
          </a:p>
          <a:p>
            <a:pPr algn="just"/>
            <a:r>
              <a:rPr lang="pl-PL" dirty="0"/>
              <a:t>Wielkość próby badawczej: 58 ankietowanych.</a:t>
            </a:r>
          </a:p>
          <a:p>
            <a:pPr algn="just"/>
            <a:r>
              <a:rPr lang="pl-PL" dirty="0"/>
              <a:t>Sposób pozyskiwania danych: formularz ankietowy online oraz spotkanie </a:t>
            </a:r>
            <a:br>
              <a:rPr lang="pl-PL" dirty="0"/>
            </a:br>
            <a:r>
              <a:rPr lang="pl-PL" dirty="0"/>
              <a:t>z ekspertem.</a:t>
            </a:r>
          </a:p>
          <a:p>
            <a:pPr algn="just"/>
            <a:r>
              <a:rPr lang="pl-PL" dirty="0"/>
              <a:t>Sposób prezentacji danych: Microsoft Power BI Desktop.</a:t>
            </a:r>
          </a:p>
        </p:txBody>
      </p:sp>
    </p:spTree>
    <p:extLst>
      <p:ext uri="{BB962C8B-B14F-4D97-AF65-F5344CB8AC3E}">
        <p14:creationId xmlns:p14="http://schemas.microsoft.com/office/powerpoint/2010/main" val="3007952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349</TotalTime>
  <Words>691</Words>
  <Application>Microsoft Office PowerPoint</Application>
  <PresentationFormat>Panoramiczny</PresentationFormat>
  <Paragraphs>89</Paragraphs>
  <Slides>14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Paralaksa</vt:lpstr>
      <vt:lpstr>Zarządzanie zwinne procesem wytwarzania oprogramowania  z wykorzystaniem zintegrowanego środowiska wsparcia procesu budowy oprogramowania</vt:lpstr>
      <vt:lpstr>Agenda</vt:lpstr>
      <vt:lpstr>Prezentacja programu PowerPoint</vt:lpstr>
      <vt:lpstr>Problemy badawcze</vt:lpstr>
      <vt:lpstr>Hipotezy badawcze</vt:lpstr>
      <vt:lpstr>Prezentacja programu PowerPoint</vt:lpstr>
      <vt:lpstr>Studium przypadku</vt:lpstr>
      <vt:lpstr>Studium przypadku</vt:lpstr>
      <vt:lpstr>Metodologia badań</vt:lpstr>
      <vt:lpstr>Wyniki badań</vt:lpstr>
      <vt:lpstr>Weryfikacja hipotezy nr 1</vt:lpstr>
      <vt:lpstr>Weryfikacja hipotezy nr 2</vt:lpstr>
      <vt:lpstr>Weryfikacja hipotezy nr 3</vt:lpstr>
      <vt:lpstr>Podsumowanie i wnioski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zwinne procesem wytwarzania oprogramowania  z wykorzystaniem zintegrowanego środowiska wsparcia procesu budowy oprogramowania</dc:title>
  <dc:creator>Kamil Wysocki</dc:creator>
  <cp:lastModifiedBy>Kamil Wysocki</cp:lastModifiedBy>
  <cp:revision>21</cp:revision>
  <dcterms:created xsi:type="dcterms:W3CDTF">2020-02-17T18:49:32Z</dcterms:created>
  <dcterms:modified xsi:type="dcterms:W3CDTF">2020-02-24T18:02:26Z</dcterms:modified>
</cp:coreProperties>
</file>