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C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759" autoAdjust="0"/>
  </p:normalViewPr>
  <p:slideViewPr>
    <p:cSldViewPr>
      <p:cViewPr>
        <p:scale>
          <a:sx n="114" d="100"/>
          <a:sy n="114" d="100"/>
        </p:scale>
        <p:origin x="-154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E60269-A28D-4741-9F19-473AE1205CC1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892C4A-B454-44D3-98F5-943F1F6CA4F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6062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63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1C6127-3A4B-4E97-9275-5BFF0EA9963F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Do you have any questions?</a:t>
            </a:r>
          </a:p>
        </p:txBody>
      </p:sp>
      <p:sp>
        <p:nvSpPr>
          <p:cNvPr id="256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7C3600-F531-4BA9-B050-AF4D86F043EB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E5B64E-86EE-48F8-860E-20702194BAD2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Nowadays technical solutions faces the </a:t>
            </a:r>
            <a:r>
              <a:rPr lang="en-US" smtClean="0"/>
              <a:t>technical limitations related to the limited number of memory inputs used to implement </a:t>
            </a:r>
            <a:r>
              <a:rPr lang="pl-PL" smtClean="0"/>
              <a:t>decision systems.</a:t>
            </a:r>
          </a:p>
          <a:p>
            <a:pPr>
              <a:spcBef>
                <a:spcPct val="0"/>
              </a:spcBef>
            </a:pPr>
            <a:r>
              <a:rPr lang="pl-PL" smtClean="0"/>
              <a:t>That is why</a:t>
            </a:r>
            <a:r>
              <a:rPr lang="en-US" smtClean="0"/>
              <a:t>, scientific research is directed towards the logical synthesis of digital circuits. 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en-US" smtClean="0"/>
              <a:t>To implement logic synthesis </a:t>
            </a:r>
            <a:r>
              <a:rPr lang="pl-PL" smtClean="0"/>
              <a:t>attribute reduction and decomposition metods are used</a:t>
            </a:r>
            <a:r>
              <a:rPr lang="en-US" smtClean="0"/>
              <a:t>. 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en-US" smtClean="0"/>
              <a:t>The purpose</a:t>
            </a:r>
            <a:r>
              <a:rPr lang="pl-PL" smtClean="0"/>
              <a:t>/goal</a:t>
            </a:r>
            <a:r>
              <a:rPr lang="en-US" smtClean="0"/>
              <a:t> of these methods is to select the right data from a vast amount of unnecessary data.</a:t>
            </a:r>
            <a:endParaRPr lang="pl-PL" smtClean="0"/>
          </a:p>
        </p:txBody>
      </p:sp>
      <p:sp>
        <p:nvSpPr>
          <p:cNvPr id="184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DADA48-EF46-4CC1-855F-760FB1AD23DB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err="1" smtClean="0"/>
              <a:t>Logic</a:t>
            </a:r>
            <a:r>
              <a:rPr lang="pl-PL" dirty="0" smtClean="0"/>
              <a:t> </a:t>
            </a:r>
            <a:r>
              <a:rPr lang="pl-PL" dirty="0" err="1" smtClean="0"/>
              <a:t>synthesis</a:t>
            </a:r>
            <a:r>
              <a:rPr lang="pl-PL" dirty="0" smtClean="0"/>
              <a:t> </a:t>
            </a:r>
            <a:r>
              <a:rPr lang="pl-PL" dirty="0" err="1" smtClean="0"/>
              <a:t>has</a:t>
            </a:r>
            <a:r>
              <a:rPr lang="pl-PL" dirty="0" smtClean="0"/>
              <a:t> t</a:t>
            </a:r>
            <a:r>
              <a:rPr lang="en-US" dirty="0" smtClean="0"/>
              <a:t>he great </a:t>
            </a:r>
            <a:r>
              <a:rPr lang="pl-PL" dirty="0" err="1" smtClean="0"/>
              <a:t>meaing</a:t>
            </a:r>
            <a:r>
              <a:rPr lang="pl-PL" dirty="0" smtClean="0"/>
              <a:t> for</a:t>
            </a:r>
            <a:r>
              <a:rPr lang="en-US" dirty="0" smtClean="0"/>
              <a:t> synthesis of the index generation function (IGF)</a:t>
            </a:r>
            <a:r>
              <a:rPr lang="pl-PL" dirty="0" smtClean="0"/>
              <a:t> </a:t>
            </a:r>
            <a:r>
              <a:rPr lang="pl-PL" dirty="0" err="1" smtClean="0"/>
              <a:t>implemented</a:t>
            </a:r>
            <a:r>
              <a:rPr lang="pl-PL" dirty="0" smtClean="0"/>
              <a:t> by </a:t>
            </a:r>
            <a:r>
              <a:rPr lang="pl-PL" dirty="0" err="1" smtClean="0"/>
              <a:t>index</a:t>
            </a:r>
            <a:r>
              <a:rPr lang="pl-PL" dirty="0" smtClean="0"/>
              <a:t> </a:t>
            </a:r>
            <a:r>
              <a:rPr lang="pl-PL" dirty="0" err="1" smtClean="0"/>
              <a:t>generation</a:t>
            </a:r>
            <a:r>
              <a:rPr lang="pl-PL" dirty="0" smtClean="0"/>
              <a:t> unit</a:t>
            </a:r>
            <a:r>
              <a:rPr lang="en-US" dirty="0" smtClean="0"/>
              <a:t>. </a:t>
            </a:r>
            <a:endParaRPr lang="pl-PL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smtClean="0"/>
              <a:t>It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common</a:t>
            </a:r>
            <a:r>
              <a:rPr lang="pl-PL" dirty="0" smtClean="0"/>
              <a:t> </a:t>
            </a:r>
            <a:r>
              <a:rPr lang="pl-PL" dirty="0" err="1" smtClean="0"/>
              <a:t>attribute</a:t>
            </a:r>
            <a:r>
              <a:rPr lang="pl-PL" dirty="0" smtClean="0"/>
              <a:t> </a:t>
            </a:r>
            <a:r>
              <a:rPr lang="pl-PL" dirty="0" err="1" smtClean="0"/>
              <a:t>reduction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decomposition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used</a:t>
            </a:r>
            <a:r>
              <a:rPr lang="pl-PL" dirty="0" smtClean="0"/>
              <a:t> to </a:t>
            </a:r>
            <a:r>
              <a:rPr lang="pl-PL" dirty="0" err="1" smtClean="0"/>
              <a:t>implement</a:t>
            </a:r>
            <a:r>
              <a:rPr lang="pl-PL" dirty="0" smtClean="0"/>
              <a:t> IGU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Extracting the necessary data is difficult since the input data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en-US" dirty="0" smtClean="0"/>
              <a:t>usually binary vectors described by strongly unspecified Boolean functions with a significant number of arguments.</a:t>
            </a:r>
            <a:endParaRPr lang="pl-PL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smtClean="0"/>
              <a:t>he  </a:t>
            </a:r>
            <a:r>
              <a:rPr lang="pl-PL" dirty="0" err="1" smtClean="0"/>
              <a:t>logical</a:t>
            </a:r>
            <a:r>
              <a:rPr lang="pl-PL" dirty="0" smtClean="0"/>
              <a:t> </a:t>
            </a:r>
            <a:r>
              <a:rPr lang="pl-PL" dirty="0" err="1" smtClean="0"/>
              <a:t>synthesis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used</a:t>
            </a:r>
            <a:r>
              <a:rPr lang="pl-PL" dirty="0" smtClean="0"/>
              <a:t> the most </a:t>
            </a:r>
            <a:r>
              <a:rPr lang="pl-PL" dirty="0" err="1" smtClean="0"/>
              <a:t>common</a:t>
            </a:r>
            <a:r>
              <a:rPr lang="pl-PL" dirty="0" smtClean="0"/>
              <a:t> in: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IP address distribution, </a:t>
            </a:r>
            <a:endParaRPr lang="pl-PL" dirty="0" smtClean="0"/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virus scanning, </a:t>
            </a:r>
            <a:endParaRPr lang="pl-PL" dirty="0" smtClean="0"/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undesirable data detection</a:t>
            </a:r>
            <a:r>
              <a:rPr lang="pl-PL" dirty="0" smtClean="0"/>
              <a:t>,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err="1" smtClean="0"/>
              <a:t>code</a:t>
            </a:r>
            <a:r>
              <a:rPr lang="pl-PL" dirty="0" smtClean="0"/>
              <a:t> </a:t>
            </a:r>
            <a:r>
              <a:rPr lang="pl-PL" dirty="0" err="1" smtClean="0"/>
              <a:t>translation</a:t>
            </a:r>
            <a:r>
              <a:rPr lang="pl-PL" dirty="0" smtClean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94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83A32A-70F7-4F2F-B8C9-404BEC2907CF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Reducing attributes is the process of finding the smallest sets of arguments for Boolean functions for which data remain consistent. 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en-US" smtClean="0"/>
              <a:t>The purpose</a:t>
            </a:r>
            <a:r>
              <a:rPr lang="pl-PL" smtClean="0"/>
              <a:t>/goal</a:t>
            </a:r>
            <a:r>
              <a:rPr lang="en-US" smtClean="0"/>
              <a:t> of these methods is to select the right data from a vast amount of unnecessary data.</a:t>
            </a:r>
            <a:endParaRPr lang="pl-PL" smtClean="0"/>
          </a:p>
        </p:txBody>
      </p:sp>
      <p:sp>
        <p:nvSpPr>
          <p:cNvPr id="204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43D8FF-3C95-483D-8DE5-DE50AB087B84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Decomposition is essential because it leads to a further reduction in the number of inputs in the IGU. </a:t>
            </a:r>
            <a:endParaRPr lang="pl-PL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err="1" smtClean="0"/>
              <a:t>That’s</a:t>
            </a:r>
            <a:r>
              <a:rPr lang="pl-PL" dirty="0" smtClean="0"/>
              <a:t> </a:t>
            </a:r>
            <a:r>
              <a:rPr lang="pl-PL" dirty="0" err="1" smtClean="0"/>
              <a:t>why</a:t>
            </a:r>
            <a:r>
              <a:rPr lang="pl-PL" dirty="0" smtClean="0"/>
              <a:t> </a:t>
            </a:r>
            <a:r>
              <a:rPr lang="en-US" dirty="0" smtClean="0"/>
              <a:t>the decomposition is intensively used in the synthesis of the index generation function </a:t>
            </a:r>
            <a:endParaRPr lang="pl-PL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a </a:t>
            </a:r>
            <a:r>
              <a:rPr lang="pl-PL" dirty="0" err="1" smtClean="0"/>
              <a:t>few</a:t>
            </a:r>
            <a:r>
              <a:rPr lang="pl-PL" dirty="0" smtClean="0"/>
              <a:t> </a:t>
            </a:r>
            <a:r>
              <a:rPr lang="pl-PL" dirty="0" err="1" smtClean="0"/>
              <a:t>decomposition</a:t>
            </a:r>
            <a:r>
              <a:rPr lang="pl-PL" dirty="0" smtClean="0"/>
              <a:t> </a:t>
            </a:r>
            <a:r>
              <a:rPr lang="pl-PL" dirty="0" err="1" smtClean="0"/>
              <a:t>methods</a:t>
            </a:r>
            <a:r>
              <a:rPr lang="pl-PL" dirty="0" smtClean="0"/>
              <a:t> </a:t>
            </a:r>
            <a:r>
              <a:rPr lang="pl-PL" dirty="0" err="1" smtClean="0"/>
              <a:t>described</a:t>
            </a:r>
            <a:r>
              <a:rPr lang="pl-PL" dirty="0" smtClean="0"/>
              <a:t> in the </a:t>
            </a:r>
            <a:r>
              <a:rPr lang="pl-PL" dirty="0" err="1" smtClean="0"/>
              <a:t>thesis</a:t>
            </a:r>
            <a:r>
              <a:rPr lang="pl-PL" dirty="0" smtClean="0"/>
              <a:t>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iterative improvement method</a:t>
            </a:r>
            <a:r>
              <a:rPr lang="pl-PL" dirty="0" smtClean="0"/>
              <a:t>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ambiguity method</a:t>
            </a:r>
            <a:r>
              <a:rPr lang="pl-PL" dirty="0" smtClean="0"/>
              <a:t>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polynomial method</a:t>
            </a:r>
            <a:r>
              <a:rPr lang="pl-PL" dirty="0" smtClean="0"/>
              <a:t>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method using the problem of liability</a:t>
            </a:r>
            <a:r>
              <a:rPr lang="pl-PL" dirty="0" smtClean="0"/>
              <a:t>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method based on the concept of the separating (distributing) function</a:t>
            </a:r>
            <a:r>
              <a:rPr lang="pl-PL" dirty="0" smtClean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The most </a:t>
            </a:r>
            <a:r>
              <a:rPr lang="pl-PL" dirty="0" err="1" smtClean="0"/>
              <a:t>efficient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t</a:t>
            </a:r>
            <a:r>
              <a:rPr lang="en-US" dirty="0" smtClean="0"/>
              <a:t>he method based on the concept of the separating (distributing) function</a:t>
            </a:r>
            <a:endParaRPr lang="pl-PL" dirty="0" smtClean="0"/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4A6300-9760-419E-B9AE-F8D9D036304B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In the case of linear decomposition algorithms using EXOR gates,</a:t>
            </a:r>
            <a:r>
              <a:rPr lang="pl-PL" smtClean="0"/>
              <a:t> so</a:t>
            </a:r>
            <a:r>
              <a:rPr lang="en-US" smtClean="0"/>
              <a:t> re-invoking the algorithm increases only the number inputs. 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en-US" smtClean="0"/>
              <a:t>This is a significant difference to the functional decomposition, where re‑calling the algorithm generates an additional one level of logic</a:t>
            </a:r>
            <a:r>
              <a:rPr lang="pl-PL" smtClean="0"/>
              <a:t>.</a:t>
            </a:r>
          </a:p>
          <a:p>
            <a:pPr>
              <a:spcBef>
                <a:spcPct val="0"/>
              </a:spcBef>
            </a:pPr>
            <a:r>
              <a:rPr lang="en-US" smtClean="0"/>
              <a:t> </a:t>
            </a:r>
            <a:r>
              <a:rPr lang="pl-PL" smtClean="0"/>
              <a:t>so the </a:t>
            </a:r>
            <a:r>
              <a:rPr lang="en-US" smtClean="0"/>
              <a:t>critical paths</a:t>
            </a:r>
            <a:r>
              <a:rPr lang="pl-PL" smtClean="0"/>
              <a:t> are longer and the same more complicated to hardware implementation</a:t>
            </a:r>
            <a:r>
              <a:rPr lang="en-US" smtClean="0"/>
              <a:t>. </a:t>
            </a:r>
            <a:endParaRPr lang="pl-PL" smtClean="0"/>
          </a:p>
        </p:txBody>
      </p:sp>
      <p:sp>
        <p:nvSpPr>
          <p:cNvPr id="2253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48A3A8-A04D-4CD6-8DB2-25CDCDC86576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0">
              <a:spcBef>
                <a:spcPct val="0"/>
              </a:spcBef>
            </a:pPr>
            <a:r>
              <a:rPr lang="pl-PL" smtClean="0"/>
              <a:t>For now my </a:t>
            </a:r>
            <a:r>
              <a:rPr lang="en-US" smtClean="0"/>
              <a:t>thesis shows that, </a:t>
            </a:r>
            <a:endParaRPr lang="pl-PL" smtClean="0"/>
          </a:p>
          <a:p>
            <a:pPr hangingPunct="0">
              <a:spcBef>
                <a:spcPct val="0"/>
              </a:spcBef>
            </a:pPr>
            <a:r>
              <a:rPr lang="en-US" smtClean="0"/>
              <a:t>the most effective algorithms of logic synthesis are the </a:t>
            </a:r>
            <a:r>
              <a:rPr lang="pl-PL" smtClean="0"/>
              <a:t>complement method of </a:t>
            </a:r>
            <a:r>
              <a:rPr lang="en-US" smtClean="0"/>
              <a:t>attribute reduction </a:t>
            </a:r>
            <a:endParaRPr lang="pl-PL" smtClean="0"/>
          </a:p>
          <a:p>
            <a:pPr hangingPunct="0">
              <a:spcBef>
                <a:spcPct val="0"/>
              </a:spcBef>
            </a:pPr>
            <a:r>
              <a:rPr lang="pl-PL" smtClean="0"/>
              <a:t>combined with </a:t>
            </a:r>
            <a:r>
              <a:rPr lang="en-US" smtClean="0"/>
              <a:t>the </a:t>
            </a:r>
            <a:r>
              <a:rPr lang="pl-PL" smtClean="0"/>
              <a:t>decomposition </a:t>
            </a:r>
            <a:r>
              <a:rPr lang="en-US" smtClean="0"/>
              <a:t>method based on the concept of the separating (distributing) function. 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en-US" smtClean="0"/>
              <a:t>Attribute reduction allows to quickly eliminate redundant data, which helps to reduce the complexity of the decomposition calculation</a:t>
            </a:r>
            <a:r>
              <a:rPr lang="pl-PL" smtClean="0"/>
              <a:t>s.</a:t>
            </a:r>
          </a:p>
          <a:p>
            <a:pPr>
              <a:spcBef>
                <a:spcPct val="0"/>
              </a:spcBef>
            </a:pPr>
            <a:r>
              <a:rPr lang="en-US" smtClean="0"/>
              <a:t>After using attribute reduction and linear decomposition (directly on EXOR gates), it is reasonable to subject the result to analysis for functional decomposition.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pl-PL" smtClean="0"/>
              <a:t>The above solution</a:t>
            </a:r>
            <a:r>
              <a:rPr lang="en-US" smtClean="0"/>
              <a:t> are not only the fastest, but also get the best results.</a:t>
            </a:r>
            <a:endParaRPr lang="pl-PL" smtClean="0"/>
          </a:p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355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A61301-9EC9-4705-AA39-67E1C1AFF128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Currently, research is being carried out to check whether the attribute reduction stage can be omitted and replaced completely by decomposition.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en-US" smtClean="0"/>
              <a:t>Another direction of development in this field of science may be searching for algorithms adapted to the nature of the system, and hence less universal, but more efficient in a narrow spectrum of use. 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pl-PL" smtClean="0"/>
              <a:t>However </a:t>
            </a:r>
            <a:r>
              <a:rPr lang="en-US" smtClean="0"/>
              <a:t>At the moment, the described algorithms are not only the most universal but also the fastest in a wide spectrum of use.</a:t>
            </a:r>
            <a:endParaRPr lang="pl-PL" smtClean="0"/>
          </a:p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3094732-58E9-4A7E-BFC1-07A697AD627B}" type="slidenum">
              <a:rPr lang="pl-P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9ABB5-EE33-4A7C-B1CD-2B62CAD79F59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4BDCD-BB8A-4B03-9754-45A2B02BFF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4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EE275-D9B2-4DBB-8388-8D3A68AE47CB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A5DEF-A5B0-4159-B245-38939450D6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084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4C80-B77A-4EF2-ADEF-4AA246BD2E4C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1D5B9-F137-4082-AA30-D79585F498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23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EAE57-470E-4B22-8DC7-0DE44E27D779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F4850-58D1-4551-AE4A-05C1CB5369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08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65AF6-F668-4529-8997-E4313F8506A1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E0EB7-05EA-4C49-B921-2EC0FAC646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050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380C3-A03D-4AA6-9E5B-36FE7C185F09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1431F-7132-4BDB-9AAE-4D4170E5D5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89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BE09C-27A8-49A8-B6CA-2A96DB63936F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9BA92-AC0C-4CDA-9B47-3D563FEB4F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570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C7B15-1189-4A2B-999D-718EA0D45C01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7768B-06E7-4A3D-B08D-40A1BC3CC7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58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476DA-974D-4E9D-AB01-0A2FAFE1A8D8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F64D6-623C-4EAB-A37C-34261789EF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44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DDDE-F499-4DCF-8A9A-8D7B124EB1B4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3DF72-6A2D-4B97-8985-A081DABD17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897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DE857-DCEE-44EA-B092-DA6BF951BCA7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F942A-5E35-4D31-BC3B-532D9107A4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551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A8CC3D-72B6-44D2-91A3-36FE8429366B}" type="datetimeFigureOut">
              <a:rPr lang="pl-PL"/>
              <a:pPr>
                <a:defRPr/>
              </a:pPr>
              <a:t>2019-09-18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D3CD45-A7E8-49EA-9DA4-C7195395629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Dokument_programu_Microsoft_Word2.docx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Dokument_programu_Microsoft_Word1.docx"/><Relationship Id="rId10" Type="http://schemas.openxmlformats.org/officeDocument/2006/relationships/image" Target="../media/image8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4680520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3200" dirty="0"/>
              <a:t>GATE BASED SYNTHESIS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en-US" sz="3200" dirty="0" smtClean="0"/>
              <a:t>OF </a:t>
            </a:r>
            <a:r>
              <a:rPr lang="en-US" sz="3200" dirty="0"/>
              <a:t>INDEX GENERATION </a:t>
            </a:r>
            <a:r>
              <a:rPr lang="en-US" sz="3200" dirty="0" smtClean="0"/>
              <a:t>FUNCTIONS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err="1" smtClean="0"/>
              <a:t>Warsaw</a:t>
            </a:r>
            <a:r>
              <a:rPr lang="pl-PL" sz="2000" dirty="0" smtClean="0"/>
              <a:t>, 18.09.2019</a:t>
            </a:r>
            <a:endParaRPr lang="pl-PL" sz="2000" dirty="0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06400"/>
            <a:ext cx="4048125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838" y="549275"/>
            <a:ext cx="2259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pole tekstowe 4"/>
          <p:cNvSpPr txBox="1">
            <a:spLocks noChangeArrowheads="1"/>
          </p:cNvSpPr>
          <p:nvPr/>
        </p:nvSpPr>
        <p:spPr bwMode="auto">
          <a:xfrm>
            <a:off x="2843213" y="5949950"/>
            <a:ext cx="1857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pl-PL" sz="4000" b="1"/>
              <a:t/>
            </a:r>
            <a:br>
              <a:rPr lang="pl-PL" sz="4000" b="1"/>
            </a:br>
            <a:endParaRPr lang="pl-PL"/>
          </a:p>
        </p:txBody>
      </p:sp>
      <p:sp>
        <p:nvSpPr>
          <p:cNvPr id="5126" name="pole tekstowe 2"/>
          <p:cNvSpPr txBox="1">
            <a:spLocks noChangeArrowheads="1"/>
          </p:cNvSpPr>
          <p:nvPr/>
        </p:nvSpPr>
        <p:spPr bwMode="auto">
          <a:xfrm>
            <a:off x="3832225" y="4221163"/>
            <a:ext cx="491966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pl-PL" b="1"/>
              <a:t>Student: mgr inż. </a:t>
            </a:r>
            <a:r>
              <a:rPr lang="en-US" b="1"/>
              <a:t>Dariusz </a:t>
            </a:r>
            <a:r>
              <a:rPr lang="pl-PL" b="1"/>
              <a:t>WĄSICKI</a:t>
            </a:r>
          </a:p>
          <a:p>
            <a:pPr algn="r"/>
            <a:r>
              <a:rPr lang="pl-PL" sz="1600" b="1"/>
              <a:t/>
            </a:r>
            <a:br>
              <a:rPr lang="pl-PL" sz="1600" b="1"/>
            </a:br>
            <a:r>
              <a:rPr lang="en-US" b="1"/>
              <a:t>Supervisor:</a:t>
            </a:r>
            <a:r>
              <a:rPr lang="pl-PL" b="1"/>
              <a:t> </a:t>
            </a:r>
            <a:r>
              <a:rPr lang="de-DE" b="1"/>
              <a:t>prof. dr hab. inż. Tadeusz ŁUBA</a:t>
            </a:r>
            <a:r>
              <a:rPr lang="pl-PL" b="1"/>
              <a:t/>
            </a:r>
            <a:br>
              <a:rPr lang="pl-PL" b="1"/>
            </a:b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 algn="ctr">
              <a:buFont typeface="Georgia" pitchFamily="18" charset="0"/>
              <a:buNone/>
            </a:pPr>
            <a:endParaRPr lang="pl-PL" smtClean="0"/>
          </a:p>
          <a:p>
            <a:pPr marL="0" indent="0" algn="ctr">
              <a:buFont typeface="Georgia" pitchFamily="18" charset="0"/>
              <a:buNone/>
            </a:pPr>
            <a:endParaRPr lang="pl-PL" smtClean="0"/>
          </a:p>
          <a:p>
            <a:pPr marL="0" indent="0" algn="ctr">
              <a:buFont typeface="Georgia" pitchFamily="18" charset="0"/>
              <a:buNone/>
            </a:pPr>
            <a:endParaRPr lang="pl-PL" smtClean="0"/>
          </a:p>
          <a:p>
            <a:pPr marL="0" indent="0" algn="ctr">
              <a:buFont typeface="Georgia" pitchFamily="18" charset="0"/>
              <a:buNone/>
            </a:pPr>
            <a:r>
              <a:rPr lang="pl-PL" sz="4800" b="1" smtClean="0">
                <a:latin typeface="Times New Roman" pitchFamily="18" charset="0"/>
                <a:cs typeface="Times New Roman" pitchFamily="18" charset="0"/>
              </a:rPr>
              <a:t>Thank you for attention</a:t>
            </a:r>
          </a:p>
          <a:p>
            <a:pPr marL="0" indent="0" algn="ctr">
              <a:buFont typeface="Georgia" pitchFamily="18" charset="0"/>
              <a:buNone/>
            </a:pPr>
            <a:r>
              <a:rPr lang="pl-PL" sz="4800" b="1" smtClean="0">
                <a:latin typeface="Times New Roman" pitchFamily="18" charset="0"/>
                <a:cs typeface="Times New Roman" pitchFamily="18" charset="0"/>
              </a:rPr>
              <a:t>Dziękuję za uwagę</a:t>
            </a:r>
          </a:p>
          <a:p>
            <a:pPr marL="0" indent="0" algn="ctr">
              <a:buFont typeface="Georgia" pitchFamily="18" charset="0"/>
              <a:buNone/>
            </a:pPr>
            <a:r>
              <a:rPr lang="az-Cyrl-AZ" sz="4800" b="1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pl-PL" sz="4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5696" y="5157192"/>
            <a:ext cx="6512511" cy="1143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dirty="0" smtClean="0"/>
              <a:t>SCHEDULE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258888" y="620713"/>
            <a:ext cx="6400800" cy="5635625"/>
          </a:xfrm>
        </p:spPr>
        <p:txBody>
          <a:bodyPr rtlCol="0">
            <a:normAutofit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Logic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synthesis</a:t>
            </a:r>
            <a:endParaRPr lang="pl-P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Index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generation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unit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Attribute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Decomposition</a:t>
            </a: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Linear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vs.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Functional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decomposition</a:t>
            </a: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Conclusions</a:t>
            </a: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Next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steps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researches</a:t>
            </a:r>
            <a:endParaRPr lang="pl-P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77143" y="5661248"/>
            <a:ext cx="6512511" cy="1143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dirty="0" smtClean="0"/>
              <a:t>LOGIC SYNTHESIS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288" y="641350"/>
            <a:ext cx="8229600" cy="603250"/>
          </a:xfrm>
        </p:spPr>
        <p:txBody>
          <a:bodyPr rtlCol="0">
            <a:normAutofit/>
          </a:bodyPr>
          <a:lstStyle/>
          <a:p>
            <a:pPr marL="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Attribute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Decoposition</a:t>
            </a: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25538"/>
            <a:ext cx="5114925" cy="41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00" y="1160463"/>
            <a:ext cx="335280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trzałka w prawo 7"/>
          <p:cNvSpPr/>
          <p:nvPr/>
        </p:nvSpPr>
        <p:spPr>
          <a:xfrm>
            <a:off x="5324475" y="3141663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5661248"/>
            <a:ext cx="8229600" cy="850106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dirty="0" smtClean="0"/>
              <a:t>INDEX GENERATION UNIT</a:t>
            </a:r>
            <a:endParaRPr lang="pl-PL" dirty="0"/>
          </a:p>
        </p:txBody>
      </p:sp>
      <p:pic>
        <p:nvPicPr>
          <p:cNvPr id="8195" name="Symbol zastępczy zawartości 3"/>
          <p:cNvPicPr>
            <a:picLocks noGrp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38" y="2492375"/>
            <a:ext cx="5980112" cy="3063875"/>
          </a:xfrm>
          <a:ln cmpd="thinThick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593013" y="320675"/>
          <a:ext cx="1058862" cy="228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862"/>
              </a:tblGrid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0000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1011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1111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1110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1010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0100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1100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1101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0001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59" marR="68559" marT="0" marB="0"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179388" y="188913"/>
          <a:ext cx="4321175" cy="228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1175"/>
              </a:tblGrid>
              <a:tr h="32475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0110000100010000101001100001000100001010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39676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0101111101101010001101011111011010100011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46877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1111010101110111000011110101011101110001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126086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0001111000010001011100011110000100010111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61279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0011110000000100010100111100000001000101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0111001001000100100101110010010001001001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0010001110001111001000100011100011110010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1111111111010001111000100011100011110010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1110111000110001011011101110001100010110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1010000110100100001110100001101001000011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91" marR="68591" marT="0" marB="0" anchor="ctr"/>
                </a:tc>
              </a:tr>
            </a:tbl>
          </a:graphicData>
        </a:graphic>
      </p:graphicFrame>
      <p:sp>
        <p:nvSpPr>
          <p:cNvPr id="14" name="Schemat blokowy: proces 13"/>
          <p:cNvSpPr/>
          <p:nvPr/>
        </p:nvSpPr>
        <p:spPr>
          <a:xfrm>
            <a:off x="5575300" y="433388"/>
            <a:ext cx="1008063" cy="86518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/>
              <a:t>IGU</a:t>
            </a:r>
            <a:endParaRPr lang="pl-PL" dirty="0"/>
          </a:p>
        </p:txBody>
      </p:sp>
      <p:sp>
        <p:nvSpPr>
          <p:cNvPr id="15" name="Strzałka w prawo 14"/>
          <p:cNvSpPr/>
          <p:nvPr/>
        </p:nvSpPr>
        <p:spPr>
          <a:xfrm>
            <a:off x="4716463" y="436563"/>
            <a:ext cx="792162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6" name="Strzałka w prawo 15"/>
          <p:cNvSpPr/>
          <p:nvPr/>
        </p:nvSpPr>
        <p:spPr>
          <a:xfrm>
            <a:off x="6692900" y="444500"/>
            <a:ext cx="792163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0" name="Strzałka zakrzywiona w lewo 9"/>
          <p:cNvSpPr/>
          <p:nvPr/>
        </p:nvSpPr>
        <p:spPr>
          <a:xfrm>
            <a:off x="6289675" y="1038225"/>
            <a:ext cx="731838" cy="1670050"/>
          </a:xfrm>
          <a:prstGeom prst="curvedLef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5445224"/>
            <a:ext cx="7502629" cy="1143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dirty="0" smtClean="0"/>
              <a:t>ATTRIBUTE REDUCTION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7358063" y="1265238"/>
            <a:ext cx="1081087" cy="2900362"/>
          </a:xfrm>
        </p:spPr>
        <p:txBody>
          <a:bodyPr>
            <a:spAutoFit/>
          </a:bodyPr>
          <a:lstStyle/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0000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1011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1111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1110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1010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0010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0100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1100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1101 </a:t>
            </a:r>
          </a:p>
          <a:p>
            <a:pPr marL="0" indent="0">
              <a:spcBef>
                <a:spcPct val="0"/>
              </a:spcBef>
              <a:buFont typeface="Georgia" pitchFamily="18" charset="0"/>
              <a:buNone/>
            </a:pPr>
            <a:r>
              <a:rPr lang="pl-PL" sz="1600" b="1" smtClean="0">
                <a:solidFill>
                  <a:srgbClr val="006600"/>
                </a:solidFill>
              </a:rPr>
              <a:t>0001 </a:t>
            </a:r>
          </a:p>
        </p:txBody>
      </p:sp>
      <p:sp>
        <p:nvSpPr>
          <p:cNvPr id="9220" name="Prostokąt 3"/>
          <p:cNvSpPr>
            <a:spLocks noChangeArrowheads="1"/>
          </p:cNvSpPr>
          <p:nvPr/>
        </p:nvSpPr>
        <p:spPr bwMode="auto">
          <a:xfrm>
            <a:off x="169863" y="1247775"/>
            <a:ext cx="5661025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b="1"/>
              <a:t>0110000100010000101001100001000100001010</a:t>
            </a:r>
          </a:p>
          <a:p>
            <a:r>
              <a:rPr lang="pt-BR" b="1"/>
              <a:t>0101111101101010001101011111011010100011</a:t>
            </a:r>
          </a:p>
          <a:p>
            <a:r>
              <a:rPr lang="pt-BR" b="1"/>
              <a:t>1111010101110111000011110101011101110001</a:t>
            </a:r>
          </a:p>
          <a:p>
            <a:r>
              <a:rPr lang="pt-BR" b="1"/>
              <a:t>0001111000010001011100011110000100010111</a:t>
            </a:r>
          </a:p>
          <a:p>
            <a:r>
              <a:rPr lang="pt-BR" b="1"/>
              <a:t>0011110000000100010100111100000001000101</a:t>
            </a:r>
          </a:p>
          <a:p>
            <a:r>
              <a:rPr lang="pt-BR" b="1"/>
              <a:t>0111001001000100100101110010010001001001</a:t>
            </a:r>
          </a:p>
          <a:p>
            <a:r>
              <a:rPr lang="pt-BR" b="1"/>
              <a:t>0010001110001111001000100011100011110010</a:t>
            </a:r>
          </a:p>
          <a:p>
            <a:r>
              <a:rPr lang="pt-BR" b="1"/>
              <a:t>1111111111010001111000100011100011110010</a:t>
            </a:r>
          </a:p>
          <a:p>
            <a:r>
              <a:rPr lang="pt-BR" b="1"/>
              <a:t>1110111000110001011011101110001100010110</a:t>
            </a:r>
          </a:p>
          <a:p>
            <a:r>
              <a:rPr lang="pt-BR" b="1"/>
              <a:t>1010000110100100001110100001101001000011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2233613" y="1284288"/>
            <a:ext cx="193675" cy="2819400"/>
          </a:xfrm>
          <a:prstGeom prst="round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" name="Prostokąt zaokrąglony 7"/>
          <p:cNvSpPr/>
          <p:nvPr/>
        </p:nvSpPr>
        <p:spPr>
          <a:xfrm>
            <a:off x="3319463" y="1271588"/>
            <a:ext cx="193675" cy="2803525"/>
          </a:xfrm>
          <a:prstGeom prst="round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893763" y="1273175"/>
            <a:ext cx="193675" cy="2794000"/>
          </a:xfrm>
          <a:prstGeom prst="round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4260850" y="1285875"/>
            <a:ext cx="193675" cy="2789238"/>
          </a:xfrm>
          <a:prstGeom prst="round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9225" name="pole tekstowe 10"/>
          <p:cNvSpPr txBox="1">
            <a:spLocks noChangeArrowheads="1"/>
          </p:cNvSpPr>
          <p:nvPr/>
        </p:nvSpPr>
        <p:spPr bwMode="auto">
          <a:xfrm>
            <a:off x="600075" y="4618038"/>
            <a:ext cx="8434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pl-PL" sz="1600"/>
              <a:t>The Lightninng 2.1 application finds all possible reducts (more thean 100 000) in 292 sec.</a:t>
            </a:r>
          </a:p>
          <a:p>
            <a:r>
              <a:rPr lang="pl-PL" sz="1600"/>
              <a:t>and the smallest reducts (2261) in 1435 msec!</a:t>
            </a:r>
          </a:p>
        </p:txBody>
      </p:sp>
      <p:sp>
        <p:nvSpPr>
          <p:cNvPr id="12" name="Strzałka w prawo 11"/>
          <p:cNvSpPr/>
          <p:nvPr/>
        </p:nvSpPr>
        <p:spPr>
          <a:xfrm>
            <a:off x="5830888" y="2600325"/>
            <a:ext cx="979487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9227" name="pole tekstowe 12"/>
          <p:cNvSpPr txBox="1">
            <a:spLocks noChangeArrowheads="1"/>
          </p:cNvSpPr>
          <p:nvPr/>
        </p:nvSpPr>
        <p:spPr bwMode="auto">
          <a:xfrm>
            <a:off x="844550" y="174625"/>
            <a:ext cx="5475288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pl-PL" sz="2000" b="1"/>
              <a:t>THE CLASSIC METHOD</a:t>
            </a:r>
          </a:p>
          <a:p>
            <a:pPr>
              <a:buFont typeface="Arial" charset="0"/>
              <a:buChar char="•"/>
            </a:pPr>
            <a:r>
              <a:rPr lang="pl-PL" sz="2000" b="1"/>
              <a:t>THE COMPLEMENT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1985" y="5661248"/>
            <a:ext cx="6512511" cy="1143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dirty="0" smtClean="0"/>
              <a:t>DECOMPOSITION</a:t>
            </a:r>
            <a:endParaRPr lang="pl-PL" dirty="0"/>
          </a:p>
        </p:txBody>
      </p:sp>
      <p:sp>
        <p:nvSpPr>
          <p:cNvPr id="57" name="Symbol zastępczy zawartości 56"/>
          <p:cNvSpPr>
            <a:spLocks noGrp="1"/>
          </p:cNvSpPr>
          <p:nvPr>
            <p:ph sz="quarter" idx="13"/>
          </p:nvPr>
        </p:nvSpPr>
        <p:spPr>
          <a:xfrm>
            <a:off x="2522538" y="2641600"/>
            <a:ext cx="3827462" cy="60325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Attribute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endParaRPr lang="pl-P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(x</a:t>
            </a:r>
            <a:r>
              <a:rPr lang="pl-PL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reduced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0244" name="Obiekt 5"/>
          <p:cNvGraphicFramePr>
            <a:graphicFrameLocks noChangeAspect="1"/>
          </p:cNvGraphicFramePr>
          <p:nvPr/>
        </p:nvGraphicFramePr>
        <p:xfrm>
          <a:off x="295275" y="3390900"/>
          <a:ext cx="5902325" cy="218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Dokument" r:id="rId5" imgW="5751382" imgH="1790719" progId="Word.Document.12">
                  <p:embed/>
                </p:oleObj>
              </mc:Choice>
              <mc:Fallback>
                <p:oleObj name="Dokument" r:id="rId5" imgW="5751382" imgH="1790719" progId="Word.Document.12">
                  <p:embed/>
                  <p:pic>
                    <p:nvPicPr>
                      <p:cNvPr id="0" name="Obi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3390900"/>
                        <a:ext cx="5902325" cy="218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iekt 6"/>
          <p:cNvGraphicFramePr>
            <a:graphicFrameLocks noChangeAspect="1"/>
          </p:cNvGraphicFramePr>
          <p:nvPr/>
        </p:nvGraphicFramePr>
        <p:xfrm>
          <a:off x="4500563" y="149225"/>
          <a:ext cx="5751512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Dokument" r:id="rId8" imgW="5751382" imgH="1909620" progId="Word.Document.12">
                  <p:embed/>
                </p:oleObj>
              </mc:Choice>
              <mc:Fallback>
                <p:oleObj name="Dokument" r:id="rId8" imgW="5751382" imgH="1909620" progId="Word.Document.12">
                  <p:embed/>
                  <p:pic>
                    <p:nvPicPr>
                      <p:cNvPr id="0" name="Obi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49225"/>
                        <a:ext cx="5751512" cy="194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Prostokąt 57"/>
          <p:cNvSpPr>
            <a:spLocks noChangeArrowheads="1"/>
          </p:cNvSpPr>
          <p:nvPr/>
        </p:nvSpPr>
        <p:spPr bwMode="auto">
          <a:xfrm>
            <a:off x="7085013" y="2740025"/>
            <a:ext cx="2016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l-PL" sz="1200">
                <a:latin typeface="Arial" charset="0"/>
              </a:rPr>
              <a:t>y</a:t>
            </a:r>
            <a:r>
              <a:rPr lang="pl-PL" sz="1200" baseline="-25000">
                <a:latin typeface="Arial" charset="0"/>
              </a:rPr>
              <a:t>1</a:t>
            </a:r>
            <a:r>
              <a:rPr lang="pl-PL" sz="1200">
                <a:latin typeface="Arial" charset="0"/>
              </a:rPr>
              <a:t> = </a:t>
            </a:r>
            <a:r>
              <a:rPr lang="pl-PL" sz="1200"/>
              <a:t>x0 ⊕ x1 ⊕ x3 ⊕ x4, </a:t>
            </a:r>
          </a:p>
          <a:p>
            <a:pPr>
              <a:lnSpc>
                <a:spcPct val="150000"/>
              </a:lnSpc>
            </a:pPr>
            <a:r>
              <a:rPr lang="pl-PL" sz="1200">
                <a:latin typeface="Arial" charset="0"/>
              </a:rPr>
              <a:t>y</a:t>
            </a:r>
            <a:r>
              <a:rPr lang="pl-PL" sz="1200" baseline="-25000">
                <a:latin typeface="Arial" charset="0"/>
              </a:rPr>
              <a:t>2</a:t>
            </a:r>
            <a:r>
              <a:rPr lang="pl-PL" sz="1200">
                <a:latin typeface="Arial" charset="0"/>
              </a:rPr>
              <a:t> = </a:t>
            </a:r>
            <a:r>
              <a:rPr lang="pl-PL" sz="1200"/>
              <a:t>x3 ⊕ x4 ⊕ x6 ⊕ x7, </a:t>
            </a:r>
          </a:p>
          <a:p>
            <a:pPr>
              <a:lnSpc>
                <a:spcPct val="150000"/>
              </a:lnSpc>
            </a:pPr>
            <a:r>
              <a:rPr lang="pl-PL" sz="1200">
                <a:latin typeface="Arial" charset="0"/>
              </a:rPr>
              <a:t>y</a:t>
            </a:r>
            <a:r>
              <a:rPr lang="pl-PL" sz="1200" baseline="-25000">
                <a:latin typeface="Arial" charset="0"/>
              </a:rPr>
              <a:t>3</a:t>
            </a:r>
            <a:r>
              <a:rPr lang="pl-PL" sz="1200">
                <a:latin typeface="Arial" charset="0"/>
              </a:rPr>
              <a:t> = </a:t>
            </a:r>
            <a:r>
              <a:rPr lang="pl-PL" sz="1200"/>
              <a:t>x1 ⊕ x2 ⊕ x4 ⊕ x5, </a:t>
            </a:r>
          </a:p>
          <a:p>
            <a:pPr>
              <a:lnSpc>
                <a:spcPct val="150000"/>
              </a:lnSpc>
            </a:pPr>
            <a:r>
              <a:rPr lang="pl-PL" sz="1200">
                <a:latin typeface="Arial" charset="0"/>
              </a:rPr>
              <a:t>y</a:t>
            </a:r>
            <a:r>
              <a:rPr lang="pl-PL" sz="1200" baseline="-25000">
                <a:latin typeface="Arial" charset="0"/>
              </a:rPr>
              <a:t>4</a:t>
            </a:r>
            <a:r>
              <a:rPr lang="pl-PL" sz="1200">
                <a:latin typeface="Arial" charset="0"/>
              </a:rPr>
              <a:t> = </a:t>
            </a:r>
            <a:r>
              <a:rPr lang="pl-PL" sz="1200"/>
              <a:t>x4 ⊕ x5 ⊕ x7 ⊕ x8</a:t>
            </a:r>
          </a:p>
        </p:txBody>
      </p:sp>
      <p:sp>
        <p:nvSpPr>
          <p:cNvPr id="10247" name="pole tekstowe 58"/>
          <p:cNvSpPr txBox="1">
            <a:spLocks noChangeArrowheads="1"/>
          </p:cNvSpPr>
          <p:nvPr/>
        </p:nvSpPr>
        <p:spPr bwMode="auto">
          <a:xfrm>
            <a:off x="7048500" y="2362200"/>
            <a:ext cx="1603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pl-PL"/>
              <a:t>Decomposition</a:t>
            </a:r>
          </a:p>
        </p:txBody>
      </p:sp>
      <p:sp>
        <p:nvSpPr>
          <p:cNvPr id="60" name="Strzałka w lewo 59"/>
          <p:cNvSpPr/>
          <p:nvPr/>
        </p:nvSpPr>
        <p:spPr>
          <a:xfrm rot="19856424">
            <a:off x="4041775" y="2444750"/>
            <a:ext cx="2135188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1" name="Strzałka w lewo 60"/>
          <p:cNvSpPr/>
          <p:nvPr/>
        </p:nvSpPr>
        <p:spPr>
          <a:xfrm rot="17078089">
            <a:off x="6218238" y="2489200"/>
            <a:ext cx="977900" cy="4857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pSp>
        <p:nvGrpSpPr>
          <p:cNvPr id="10250" name="Grupa 63"/>
          <p:cNvGrpSpPr>
            <a:grpSpLocks/>
          </p:cNvGrpSpPr>
          <p:nvPr/>
        </p:nvGrpSpPr>
        <p:grpSpPr bwMode="auto">
          <a:xfrm>
            <a:off x="5357813" y="3289300"/>
            <a:ext cx="2132012" cy="2124075"/>
            <a:chOff x="5364088" y="4149080"/>
            <a:chExt cx="2132893" cy="2123658"/>
          </a:xfrm>
        </p:grpSpPr>
        <p:sp>
          <p:nvSpPr>
            <p:cNvPr id="10253" name="Prostokąt 54"/>
            <p:cNvSpPr>
              <a:spLocks noChangeArrowheads="1"/>
            </p:cNvSpPr>
            <p:nvPr/>
          </p:nvSpPr>
          <p:spPr bwMode="auto">
            <a:xfrm>
              <a:off x="5364088" y="4149080"/>
              <a:ext cx="2132893" cy="2123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pl-PL" sz="1200"/>
                <a:t>y</a:t>
              </a:r>
              <a:r>
                <a:rPr lang="pl-PL" sz="600"/>
                <a:t>1</a:t>
              </a:r>
              <a:r>
                <a:rPr lang="pl-PL" sz="1200"/>
                <a:t> y</a:t>
              </a:r>
              <a:r>
                <a:rPr lang="pl-PL" sz="600"/>
                <a:t>2</a:t>
              </a:r>
              <a:r>
                <a:rPr lang="pl-PL" sz="1200"/>
                <a:t> y</a:t>
              </a:r>
              <a:r>
                <a:rPr lang="pl-PL" sz="600"/>
                <a:t>3</a:t>
              </a:r>
              <a:r>
                <a:rPr lang="pl-PL" sz="1200"/>
                <a:t> y</a:t>
              </a:r>
              <a:r>
                <a:rPr lang="pl-PL" sz="600"/>
                <a:t>4</a:t>
              </a:r>
              <a:r>
                <a:rPr lang="pl-PL" sz="1200"/>
                <a:t> 	f</a:t>
              </a:r>
            </a:p>
            <a:p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	1</a:t>
              </a:r>
              <a:r>
                <a:rPr lang="pt-BR" sz="1200"/>
                <a:t> </a:t>
              </a:r>
              <a:endParaRPr lang="pl-PL" sz="1200"/>
            </a:p>
            <a:p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0 </a:t>
              </a:r>
              <a:r>
                <a:rPr lang="pl-PL" sz="1200"/>
                <a:t>	2</a:t>
              </a:r>
            </a:p>
            <a:p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0 </a:t>
              </a:r>
              <a:r>
                <a:rPr lang="pl-PL" sz="1200"/>
                <a:t>	3</a:t>
              </a:r>
            </a:p>
            <a:p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 </a:t>
              </a:r>
              <a:r>
                <a:rPr lang="pl-PL" sz="1200"/>
                <a:t>	4</a:t>
              </a:r>
            </a:p>
            <a:p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1 </a:t>
              </a:r>
              <a:r>
                <a:rPr lang="pl-PL" sz="1200"/>
                <a:t>	5</a:t>
              </a:r>
            </a:p>
            <a:p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1 </a:t>
              </a:r>
              <a:r>
                <a:rPr lang="pl-PL" sz="1200"/>
                <a:t>	6</a:t>
              </a:r>
            </a:p>
            <a:p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 </a:t>
              </a:r>
              <a:r>
                <a:rPr lang="pl-PL" sz="1200"/>
                <a:t>	7</a:t>
              </a:r>
            </a:p>
            <a:p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1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1 </a:t>
              </a:r>
              <a:r>
                <a:rPr lang="pl-PL" sz="1200"/>
                <a:t>	8</a:t>
              </a:r>
            </a:p>
            <a:p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1 </a:t>
              </a:r>
              <a:r>
                <a:rPr lang="pl-PL" sz="1200"/>
                <a:t>	9</a:t>
              </a:r>
            </a:p>
            <a:p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  </a:t>
              </a:r>
              <a:r>
                <a:rPr lang="pt-BR" sz="1200"/>
                <a:t>0</a:t>
              </a:r>
              <a:r>
                <a:rPr lang="pl-PL" sz="1200"/>
                <a:t>	10</a:t>
              </a:r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5364088" y="4206219"/>
              <a:ext cx="1224468" cy="2017317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10251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9225"/>
            <a:ext cx="2281238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2" name="pole tekstowe 62"/>
          <p:cNvSpPr txBox="1">
            <a:spLocks noChangeArrowheads="1"/>
          </p:cNvSpPr>
          <p:nvPr/>
        </p:nvSpPr>
        <p:spPr bwMode="auto">
          <a:xfrm>
            <a:off x="2695575" y="260350"/>
            <a:ext cx="32813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pl-PL" sz="2400"/>
              <a:t>Linear </a:t>
            </a:r>
            <a:br>
              <a:rPr lang="pl-PL" sz="2400"/>
            </a:br>
            <a:r>
              <a:rPr lang="pl-PL" sz="2400"/>
              <a:t>(EXOR gate based)</a:t>
            </a:r>
          </a:p>
          <a:p>
            <a:pPr>
              <a:buFont typeface="Arial" charset="0"/>
              <a:buChar char="•"/>
            </a:pPr>
            <a:endParaRPr lang="pl-PL" sz="2400"/>
          </a:p>
          <a:p>
            <a:pPr>
              <a:buFont typeface="Arial" charset="0"/>
              <a:buChar char="•"/>
            </a:pPr>
            <a:r>
              <a:rPr lang="pl-PL" sz="2400"/>
              <a:t>Functional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dirty="0" smtClean="0"/>
              <a:t>LINEAR VS. FUNCTIONAL DECOMPOSITION</a:t>
            </a:r>
            <a:endParaRPr lang="pl-PL" dirty="0"/>
          </a:p>
        </p:txBody>
      </p:sp>
      <p:sp>
        <p:nvSpPr>
          <p:cNvPr id="11267" name="AutoShape 2" descr="Schematic of 4-input &quot;XOR&quot; gate. TABLE III. TRUTH TABLE OF 4-INPUT &quot;XOR&quot; GATE a b c d Out 0 0 0 0 0 0 0 0 1 1 0 0 1 0 1 0 0 1 1 0 0 1 0 0 1 0 1 0 1 0 0 1 1 0 0 0 1 1 1 1 1 0 0 0 1 1 0 0 1 0 1 0 1 0 0 1 0 1 1 1 1 1 0 0 0 1 1 0 1 1 1 1 1 0 1 1 1 1 1 0Â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0" r="2490"/>
          <a:stretch>
            <a:fillRect/>
          </a:stretch>
        </p:blipFill>
        <p:spPr bwMode="auto">
          <a:xfrm>
            <a:off x="2689225" y="2420938"/>
            <a:ext cx="4249738" cy="151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pole tekstowe 88"/>
          <p:cNvSpPr txBox="1">
            <a:spLocks noChangeArrowheads="1"/>
          </p:cNvSpPr>
          <p:nvPr/>
        </p:nvSpPr>
        <p:spPr bwMode="auto">
          <a:xfrm>
            <a:off x="1208088" y="1914525"/>
            <a:ext cx="5451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pl-PL"/>
              <a:t>Linear decomposition </a:t>
            </a:r>
          </a:p>
        </p:txBody>
      </p:sp>
      <p:sp>
        <p:nvSpPr>
          <p:cNvPr id="11270" name="pole tekstowe 90"/>
          <p:cNvSpPr txBox="1">
            <a:spLocks noChangeArrowheads="1"/>
          </p:cNvSpPr>
          <p:nvPr/>
        </p:nvSpPr>
        <p:spPr bwMode="auto">
          <a:xfrm>
            <a:off x="1358900" y="1544638"/>
            <a:ext cx="3379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pl-PL" b="1"/>
              <a:t>MULTILEVEL DECOMPOSITION </a:t>
            </a:r>
          </a:p>
        </p:txBody>
      </p:sp>
      <p:sp>
        <p:nvSpPr>
          <p:cNvPr id="11271" name="pole tekstowe 91"/>
          <p:cNvSpPr txBox="1">
            <a:spLocks noChangeArrowheads="1"/>
          </p:cNvSpPr>
          <p:nvPr/>
        </p:nvSpPr>
        <p:spPr bwMode="auto">
          <a:xfrm>
            <a:off x="1208088" y="4252913"/>
            <a:ext cx="2963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pl-PL"/>
              <a:t>Functional decomposition </a:t>
            </a:r>
          </a:p>
        </p:txBody>
      </p:sp>
      <p:pic>
        <p:nvPicPr>
          <p:cNvPr id="112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5" r="35101"/>
          <a:stretch>
            <a:fillRect/>
          </a:stretch>
        </p:blipFill>
        <p:spPr bwMode="auto">
          <a:xfrm>
            <a:off x="2663825" y="4651375"/>
            <a:ext cx="2844800" cy="154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3" name="pole tekstowe 89"/>
          <p:cNvSpPr txBox="1">
            <a:spLocks noChangeArrowheads="1"/>
          </p:cNvSpPr>
          <p:nvPr/>
        </p:nvSpPr>
        <p:spPr bwMode="auto">
          <a:xfrm>
            <a:off x="5641975" y="5661025"/>
            <a:ext cx="596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pl-PL"/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1720" y="5013176"/>
            <a:ext cx="6512511" cy="1143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dirty="0" smtClean="0"/>
              <a:t>CONCLUSIONS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288" y="1125538"/>
            <a:ext cx="8362950" cy="4525962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Proposed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order and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methods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stages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logic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synthesis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fontAlgn="auto">
              <a:buClr>
                <a:schemeClr val="accent6">
                  <a:lumMod val="75000"/>
                </a:schemeClr>
              </a:buClr>
              <a:buFont typeface="Georgia" pitchFamily="18" charset="0"/>
              <a:buAutoNum type="arabicPeriod"/>
              <a:defRPr/>
            </a:pP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Attribute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(the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complement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method);</a:t>
            </a:r>
          </a:p>
          <a:p>
            <a:pPr marL="457200" indent="-457200" fontAlgn="auto">
              <a:buClr>
                <a:schemeClr val="accent6">
                  <a:lumMod val="75000"/>
                </a:schemeClr>
              </a:buClr>
              <a:buFont typeface="Georgia" pitchFamily="18" charset="0"/>
              <a:buAutoNum type="arabicPeriod"/>
              <a:defRPr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fontAlgn="auto">
              <a:buClr>
                <a:schemeClr val="accent6">
                  <a:lumMod val="75000"/>
                </a:schemeClr>
              </a:buClr>
              <a:buFont typeface="Georgia" pitchFamily="18" charset="0"/>
              <a:buAutoNum type="arabicPeriod"/>
              <a:defRPr/>
            </a:pP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Linear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decomposition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method </a:t>
            </a: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based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on </a:t>
            </a: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concept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distributing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function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</a:p>
          <a:p>
            <a:pPr marL="457200" indent="-457200" fontAlgn="auto">
              <a:buClr>
                <a:schemeClr val="accent6">
                  <a:lumMod val="75000"/>
                </a:schemeClr>
              </a:buClr>
              <a:buFont typeface="Georgia" pitchFamily="18" charset="0"/>
              <a:buAutoNum type="arabicPeriod"/>
              <a:defRPr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fontAlgn="auto">
              <a:buClr>
                <a:schemeClr val="accent6">
                  <a:lumMod val="75000"/>
                </a:schemeClr>
              </a:buClr>
              <a:buFont typeface="Georgia" pitchFamily="18" charset="0"/>
              <a:buAutoNum type="arabicPeriod"/>
              <a:defRPr/>
            </a:pP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Functional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decomposition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4941168"/>
            <a:ext cx="6512511" cy="128908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pl-PL" dirty="0" err="1" smtClean="0"/>
              <a:t>Next</a:t>
            </a:r>
            <a:r>
              <a:rPr lang="pl-PL" dirty="0" smtClean="0"/>
              <a:t> </a:t>
            </a:r>
            <a:r>
              <a:rPr lang="pl-PL" dirty="0" err="1" smtClean="0"/>
              <a:t>researches</a:t>
            </a:r>
            <a:endParaRPr lang="pl-PL" dirty="0"/>
          </a:p>
        </p:txBody>
      </p:sp>
      <p:sp>
        <p:nvSpPr>
          <p:cNvPr id="13315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116013" y="1628775"/>
            <a:ext cx="6400800" cy="3475038"/>
          </a:xfrm>
        </p:spPr>
        <p:txBody>
          <a:bodyPr/>
          <a:lstStyle/>
          <a:p>
            <a:pPr algn="just"/>
            <a:r>
              <a:rPr lang="pl-PL" smtClean="0"/>
              <a:t>Can synthesis consists of decomposition only be more efficient than synthesis consists </a:t>
            </a:r>
            <a:br>
              <a:rPr lang="pl-PL" smtClean="0"/>
            </a:br>
            <a:r>
              <a:rPr lang="pl-PL" smtClean="0"/>
              <a:t>of attribute reduction and decomposition?</a:t>
            </a:r>
          </a:p>
          <a:p>
            <a:endParaRPr lang="pl-PL" smtClean="0"/>
          </a:p>
          <a:p>
            <a:pPr algn="just"/>
            <a:r>
              <a:rPr lang="pl-PL" smtClean="0"/>
              <a:t>Finding sophisticated methods dedicated </a:t>
            </a:r>
            <a:br>
              <a:rPr lang="pl-PL" smtClean="0"/>
            </a:br>
            <a:r>
              <a:rPr lang="pl-PL" smtClean="0"/>
              <a:t>to specialized systems.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2399</TotalTime>
  <Words>458</Words>
  <Application>Microsoft Office PowerPoint</Application>
  <PresentationFormat>Pokaz na ekranie (4:3)</PresentationFormat>
  <Paragraphs>158</Paragraphs>
  <Slides>10</Slides>
  <Notes>10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7" baseType="lpstr">
      <vt:lpstr>Trebuchet MS</vt:lpstr>
      <vt:lpstr>Arial</vt:lpstr>
      <vt:lpstr>Georgia</vt:lpstr>
      <vt:lpstr>Calibri</vt:lpstr>
      <vt:lpstr>Times New Roman</vt:lpstr>
      <vt:lpstr>Aerodynamiczny</vt:lpstr>
      <vt:lpstr>Dokument</vt:lpstr>
      <vt:lpstr>GATE BASED SYNTHESIS   OF INDEX GENERATION FUNCTIONS          Warsaw, 18.09.2019</vt:lpstr>
      <vt:lpstr>SCHEDULE</vt:lpstr>
      <vt:lpstr>LOGIC SYNTHESIS</vt:lpstr>
      <vt:lpstr>INDEX GENERATION UNIT</vt:lpstr>
      <vt:lpstr>ATTRIBUTE REDUCTION</vt:lpstr>
      <vt:lpstr>DECOMPOSITION</vt:lpstr>
      <vt:lpstr>LINEAR VS. FUNCTIONAL DECOMPOSITION</vt:lpstr>
      <vt:lpstr>CONCLUSIONS</vt:lpstr>
      <vt:lpstr>Next researches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Project:Warsaw School of Computer Science- Walk Straight to Career Success</dc:title>
  <dc:creator>Jakubowska-Pietras Weronika</dc:creator>
  <cp:lastModifiedBy>WDA</cp:lastModifiedBy>
  <cp:revision>57</cp:revision>
  <dcterms:created xsi:type="dcterms:W3CDTF">2017-06-27T12:15:03Z</dcterms:created>
  <dcterms:modified xsi:type="dcterms:W3CDTF">2019-09-18T06:10:03Z</dcterms:modified>
</cp:coreProperties>
</file>