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21"/>
  </p:notesMasterIdLst>
  <p:sldIdLst>
    <p:sldId id="256" r:id="rId2"/>
    <p:sldId id="257" r:id="rId3"/>
    <p:sldId id="273" r:id="rId4"/>
    <p:sldId id="258" r:id="rId5"/>
    <p:sldId id="268" r:id="rId6"/>
    <p:sldId id="259" r:id="rId7"/>
    <p:sldId id="271" r:id="rId8"/>
    <p:sldId id="272" r:id="rId9"/>
    <p:sldId id="260" r:id="rId10"/>
    <p:sldId id="274" r:id="rId11"/>
    <p:sldId id="262" r:id="rId12"/>
    <p:sldId id="278" r:id="rId13"/>
    <p:sldId id="261" r:id="rId14"/>
    <p:sldId id="265" r:id="rId15"/>
    <p:sldId id="266" r:id="rId16"/>
    <p:sldId id="270" r:id="rId17"/>
    <p:sldId id="267" r:id="rId18"/>
    <p:sldId id="263" r:id="rId19"/>
    <p:sldId id="279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0805" autoAdjust="0"/>
  </p:normalViewPr>
  <p:slideViewPr>
    <p:cSldViewPr snapToGrid="0">
      <p:cViewPr varScale="1">
        <p:scale>
          <a:sx n="82" d="100"/>
          <a:sy n="82" d="100"/>
        </p:scale>
        <p:origin x="16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364BC4-258F-4E42-A04B-7E9E5D22B439}" type="datetimeFigureOut">
              <a:rPr lang="pl-PL" smtClean="0"/>
              <a:t>2019-08-15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4DD6FF-9924-401B-9ECB-54EC72CADB9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0553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l.wikipedia.org/wiki/Wektory_i_warto%C5%9Bci_w%C5%82asne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DD6FF-9924-401B-9ECB-54EC72CADB9A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79658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Algorytm metody AHP składa się z czterech faz:</a:t>
            </a:r>
          </a:p>
          <a:p>
            <a:endParaRPr lang="pl-PL" dirty="0" smtClean="0"/>
          </a:p>
          <a:p>
            <a:r>
              <a:rPr lang="pl-PL" dirty="0" smtClean="0"/>
              <a:t>1. tworzenia hierarchicznej struktury procesu decyzyjnego,</a:t>
            </a:r>
          </a:p>
          <a:p>
            <a:r>
              <a:rPr lang="pl-PL" dirty="0" smtClean="0"/>
              <a:t>2. definicji preferencji decydenta oraz obliczania ocen ważności dla wszystkich elementów hierarchii,</a:t>
            </a:r>
          </a:p>
          <a:p>
            <a:r>
              <a:rPr lang="pl-PL" dirty="0" smtClean="0"/>
              <a:t>3. badania spójności macierzy preferencji,</a:t>
            </a:r>
          </a:p>
          <a:p>
            <a:r>
              <a:rPr lang="pl-PL" dirty="0" smtClean="0"/>
              <a:t>4. tworzenia rankingu końcowego.</a:t>
            </a:r>
          </a:p>
          <a:p>
            <a:endParaRPr lang="pl-PL" b="1" smtClean="0"/>
          </a:p>
          <a:p>
            <a:r>
              <a:rPr lang="pl-PL" b="1" dirty="0" smtClean="0"/>
              <a:t>Tworzenie hierarchicznej struktury procesu</a:t>
            </a:r>
          </a:p>
          <a:p>
            <a:endParaRPr lang="pl-PL" dirty="0" smtClean="0"/>
          </a:p>
          <a:p>
            <a:r>
              <a:rPr lang="pl-PL" dirty="0" smtClean="0"/>
              <a:t>Hierarchiczna struktura procesu decyzyjnego składa się z kilku poziomów: celu, kryteriów, </a:t>
            </a:r>
            <a:r>
              <a:rPr lang="pl-PL" dirty="0" err="1" smtClean="0"/>
              <a:t>podkryteriów</a:t>
            </a:r>
            <a:r>
              <a:rPr lang="pl-PL" dirty="0" smtClean="0"/>
              <a:t> i wariantów. </a:t>
            </a:r>
          </a:p>
          <a:p>
            <a:endParaRPr lang="pl-PL" dirty="0" smtClean="0"/>
          </a:p>
          <a:p>
            <a:r>
              <a:rPr lang="pl-PL" b="1" dirty="0" smtClean="0"/>
              <a:t>Definicja preferencji decydenta</a:t>
            </a:r>
          </a:p>
          <a:p>
            <a:endParaRPr lang="pl-PL" dirty="0" smtClean="0"/>
          </a:p>
          <a:p>
            <a:r>
              <a:rPr lang="pl-PL" dirty="0" smtClean="0"/>
              <a:t>W metodzie AHP preferencje decydenta określane są przy pomocy względnych ocen ważności (pod)kryteriów i wariantów. </a:t>
            </a:r>
          </a:p>
          <a:p>
            <a:r>
              <a:rPr lang="pl-PL" dirty="0" smtClean="0"/>
              <a:t>Oceny te powstają poprzez porównywanie parami wszystkich obiektów znajdujących się na danym poziomie hierarchii. </a:t>
            </a:r>
          </a:p>
          <a:p>
            <a:r>
              <a:rPr lang="pl-PL" dirty="0" smtClean="0"/>
              <a:t>Preferencje określane są dla wszystkich poziomów hierarchii. </a:t>
            </a:r>
          </a:p>
          <a:p>
            <a:r>
              <a:rPr lang="pl-PL" dirty="0" smtClean="0"/>
              <a:t>Oceny wyrażane są przy pomocy wartości liczbowych. Zaproponowana przez </a:t>
            </a:r>
            <a:r>
              <a:rPr lang="pl-PL" dirty="0" err="1" smtClean="0"/>
              <a:t>Saatiego</a:t>
            </a:r>
            <a:r>
              <a:rPr lang="pl-PL" dirty="0" smtClean="0"/>
              <a:t> skala zakłada wartości od 1 do 9 (czasem do 7): </a:t>
            </a:r>
          </a:p>
          <a:p>
            <a:endParaRPr lang="pl-PL" dirty="0" smtClean="0"/>
          </a:p>
          <a:p>
            <a:r>
              <a:rPr lang="pl-PL" dirty="0" smtClean="0"/>
              <a:t>9 A jest ekstremalnie preferowane </a:t>
            </a:r>
          </a:p>
          <a:p>
            <a:r>
              <a:rPr lang="pl-PL" dirty="0" smtClean="0"/>
              <a:t>7 A jest bardzo silnie preferowane </a:t>
            </a:r>
          </a:p>
          <a:p>
            <a:r>
              <a:rPr lang="pl-PL" dirty="0" smtClean="0"/>
              <a:t>5 A jest silnie preferowane </a:t>
            </a:r>
          </a:p>
          <a:p>
            <a:r>
              <a:rPr lang="pl-PL" dirty="0" smtClean="0"/>
              <a:t>3 A jest słabo preferowane </a:t>
            </a:r>
          </a:p>
          <a:p>
            <a:r>
              <a:rPr lang="pl-PL" dirty="0" smtClean="0"/>
              <a:t>1 A jest równoważne z B </a:t>
            </a:r>
          </a:p>
          <a:p>
            <a:endParaRPr lang="pl-PL" dirty="0" smtClean="0"/>
          </a:p>
          <a:p>
            <a:r>
              <a:rPr lang="pl-PL" b="1" dirty="0" smtClean="0"/>
              <a:t>Badanie spójności macierzy</a:t>
            </a:r>
          </a:p>
          <a:p>
            <a:r>
              <a:rPr lang="pl-PL" dirty="0" smtClean="0"/>
              <a:t>W celu zbadania spójności macierzy preferencji </a:t>
            </a:r>
            <a:r>
              <a:rPr lang="pl-PL" dirty="0" err="1" smtClean="0"/>
              <a:t>Saaty</a:t>
            </a:r>
            <a:r>
              <a:rPr lang="pl-PL" dirty="0" smtClean="0"/>
              <a:t> zaproponował obliczenie dwóch współczynników spójności: CI (</a:t>
            </a:r>
            <a:r>
              <a:rPr lang="pl-PL" i="1" dirty="0" err="1" smtClean="0"/>
              <a:t>Consistency</a:t>
            </a:r>
            <a:r>
              <a:rPr lang="pl-PL" i="1" dirty="0" smtClean="0"/>
              <a:t> Index</a:t>
            </a:r>
            <a:r>
              <a:rPr lang="pl-PL" dirty="0" smtClean="0"/>
              <a:t>) oraz CR (</a:t>
            </a:r>
            <a:r>
              <a:rPr lang="pl-PL" i="1" dirty="0" err="1" smtClean="0"/>
              <a:t>Consistency</a:t>
            </a:r>
            <a:r>
              <a:rPr lang="pl-PL" i="1" dirty="0" smtClean="0"/>
              <a:t> Ratio</a:t>
            </a:r>
            <a:r>
              <a:rPr lang="pl-PL" dirty="0" smtClean="0"/>
              <a:t>). </a:t>
            </a:r>
          </a:p>
          <a:p>
            <a:r>
              <a:rPr lang="pl-PL" dirty="0" smtClean="0"/>
              <a:t>Dana macierz jest uważana za wystarczająco spójną w sytuacji, gdy wartość współczynnika CR jest mniejsza od 0,1. </a:t>
            </a:r>
          </a:p>
          <a:p>
            <a:r>
              <a:rPr lang="pl-PL" dirty="0" smtClean="0"/>
              <a:t>Jednakże w pewnych sytuacjach dopuszczalna jest większa niespójność danej macierzy (nawet na poziomie 0,15). </a:t>
            </a:r>
          </a:p>
          <a:p>
            <a:r>
              <a:rPr lang="pl-PL" dirty="0" smtClean="0"/>
              <a:t>W przypadku większych niespójności decydent powinien przedefiniować swoje preferencje. </a:t>
            </a:r>
          </a:p>
          <a:p>
            <a:endParaRPr lang="pl-PL" dirty="0" smtClean="0"/>
          </a:p>
          <a:p>
            <a:r>
              <a:rPr lang="pl-PL" b="1" dirty="0" smtClean="0"/>
              <a:t>Tworzenie rankingu końcowego</a:t>
            </a:r>
          </a:p>
          <a:p>
            <a:r>
              <a:rPr lang="pl-PL" dirty="0" smtClean="0"/>
              <a:t>Ranking końcowy tworzony jest poprzez obliczanie dla każdego wariantu wartości agregującej funkcji użyteczności. </a:t>
            </a:r>
          </a:p>
          <a:p>
            <a:r>
              <a:rPr lang="pl-PL" dirty="0" smtClean="0"/>
              <a:t>Wartość ta jest sumą iloczynów bezwzględnych wag wariantu na drodze od wariantu poprzez kryteria do celu. </a:t>
            </a:r>
          </a:p>
          <a:p>
            <a:r>
              <a:rPr lang="pl-PL" dirty="0" smtClean="0"/>
              <a:t>Bezwzględne wagi każdej macierzy oblicza się poprzez wyznaczenie jej </a:t>
            </a:r>
            <a:r>
              <a:rPr lang="pl-PL" dirty="0" smtClean="0">
                <a:hlinkClick r:id="rId3"/>
              </a:rPr>
              <a:t>wektora własnego</a:t>
            </a:r>
            <a:r>
              <a:rPr lang="pl-PL" dirty="0" smtClean="0"/>
              <a:t>. </a:t>
            </a:r>
          </a:p>
          <a:p>
            <a:r>
              <a:rPr lang="pl-PL" dirty="0" smtClean="0"/>
              <a:t>W celu wyznaczenia współczynników CI i CR danej macierzy konieczne jest znalezienie jej największej </a:t>
            </a:r>
            <a:r>
              <a:rPr lang="pl-PL" dirty="0" smtClean="0">
                <a:hlinkClick r:id="rId3" tooltip="Wektory i wartości własne"/>
              </a:rPr>
              <a:t>wartości własnej</a:t>
            </a:r>
            <a:r>
              <a:rPr lang="pl-PL" dirty="0" smtClean="0"/>
              <a:t>.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DD6FF-9924-401B-9ECB-54EC72CADB9A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14054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Business </a:t>
            </a:r>
            <a:r>
              <a:rPr lang="pl-PL" dirty="0" err="1" smtClean="0"/>
              <a:t>Intelligence</a:t>
            </a:r>
            <a:r>
              <a:rPr lang="pl-PL" dirty="0" smtClean="0"/>
              <a:t> (BI), (również analityka biznesowa) – </a:t>
            </a:r>
          </a:p>
          <a:p>
            <a:r>
              <a:rPr lang="pl-PL" dirty="0" smtClean="0"/>
              <a:t>proces przekształcania danych w informacje, a informacji w wiedzę, która może być wykorzystana do zwiększenia konkurencyjności przedsiębiorstwa. </a:t>
            </a:r>
          </a:p>
          <a:p>
            <a:r>
              <a:rPr lang="pl-PL" dirty="0" smtClean="0"/>
              <a:t>W rozumieniu czysto biznesowym BI można także definiować jako kombinację architektury systemu, aplikacji oraz baz danych, </a:t>
            </a:r>
          </a:p>
          <a:p>
            <a:r>
              <a:rPr lang="pl-PL" dirty="0" smtClean="0"/>
              <a:t>które razem umożliwiają prowadzone w czasie rzeczywistym analizy i przekształcenia, dostarczające potrzebną informację i wiedzę biznesowi.</a:t>
            </a:r>
          </a:p>
          <a:p>
            <a:endParaRPr lang="pl-PL" dirty="0" smtClean="0"/>
          </a:p>
          <a:p>
            <a:r>
              <a:rPr lang="pl-PL" dirty="0" smtClean="0"/>
              <a:t>Efektywne eksploatowanie narzędzi BI jest mocno uzależnione od utworzenia hurtowni danych, która pozwala na ujednolicenie </a:t>
            </a:r>
          </a:p>
          <a:p>
            <a:r>
              <a:rPr lang="pl-PL" dirty="0" smtClean="0"/>
              <a:t>i powiązanie danych zgromadzonych z różnorodnych systemów informatycznych przedsiębiorstwa. </a:t>
            </a:r>
          </a:p>
          <a:p>
            <a:r>
              <a:rPr lang="pl-PL" dirty="0" smtClean="0"/>
              <a:t>Utworzenie hurtowni danych zwalnia systemy transakcyjne od tworzenia raportów i umożliwia równoczesne korzystanie z różnych systemów BI.</a:t>
            </a:r>
          </a:p>
          <a:p>
            <a:endParaRPr lang="pl-PL" dirty="0" smtClean="0"/>
          </a:p>
          <a:p>
            <a:r>
              <a:rPr lang="pl-PL" dirty="0" smtClean="0"/>
              <a:t>Koncepcja jest następująca: system BI generuje standardowe raporty lub wylicza kluczowe wskaźniki efektywności działania przedsiębiorstwa </a:t>
            </a:r>
          </a:p>
          <a:p>
            <a:r>
              <a:rPr lang="pl-PL" dirty="0" smtClean="0"/>
              <a:t>(</a:t>
            </a:r>
            <a:r>
              <a:rPr lang="pl-PL" dirty="0" err="1" smtClean="0"/>
              <a:t>key</a:t>
            </a:r>
            <a:r>
              <a:rPr lang="pl-PL" dirty="0" smtClean="0"/>
              <a:t> performance </a:t>
            </a:r>
            <a:r>
              <a:rPr lang="pl-PL" dirty="0" err="1" smtClean="0"/>
              <a:t>indicators</a:t>
            </a:r>
            <a:r>
              <a:rPr lang="pl-PL" dirty="0" smtClean="0"/>
              <a:t>), na podstawie których stawia się hipotezy, po czym weryfikuje się je poprzez wykonywanie szczegółowych „przekrojów” danych. </a:t>
            </a:r>
          </a:p>
          <a:p>
            <a:r>
              <a:rPr lang="pl-PL" dirty="0" smtClean="0"/>
              <a:t>Do tego służą różnego rodzaju narzędzia analityczne (np. OLAP, eksploracja danych).</a:t>
            </a:r>
          </a:p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DD6FF-9924-401B-9ECB-54EC72CADB9A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16695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DD6FF-9924-401B-9ECB-54EC72CADB9A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36633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DD6FF-9924-401B-9ECB-54EC72CADB9A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26353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DD6FF-9924-401B-9ECB-54EC72CADB9A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5263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DD6FF-9924-401B-9ECB-54EC72CADB9A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18898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DD6FF-9924-401B-9ECB-54EC72CADB9A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95865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DD6FF-9924-401B-9ECB-54EC72CADB9A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5288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DD6FF-9924-401B-9ECB-54EC72CADB9A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39784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DD6FF-9924-401B-9ECB-54EC72CADB9A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7186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b="1" dirty="0" smtClean="0"/>
              <a:t>AHP </a:t>
            </a:r>
            <a:r>
              <a:rPr lang="pl-PL" sz="1200" b="0" dirty="0" smtClean="0"/>
              <a:t>- wielokryterialna metoda hierarchicznej analizy problemów decyzyjnych. Umożliwia ona dekompozycję złożonego problemu decyzyjnego oraz utworzenie rankingu finalnego dla skończonego zbioru wariantów.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b="0" dirty="0" smtClean="0"/>
              <a:t>Metoda została opracowana w 1970 roku przez Thomasa L. </a:t>
            </a:r>
            <a:r>
              <a:rPr lang="pl-PL" sz="1200" b="0" dirty="0" err="1" smtClean="0"/>
              <a:t>Saatiego</a:t>
            </a:r>
            <a:r>
              <a:rPr lang="pl-PL" sz="1200" b="0" dirty="0" smtClean="0"/>
              <a:t> i jest wykorzystywana w wielu dziedzinach takich jak: zarządzanie, politologia, socjologia, wytwarzanie czy transport.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b="0" dirty="0" smtClean="0"/>
              <a:t>Metoda jest zaliczana do amerykańskiej szkoły wielokryterialnego podejmowania decyzji (MCDM).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b="1" dirty="0" smtClean="0"/>
          </a:p>
          <a:p>
            <a:pPr rtl="0"/>
            <a:r>
              <a:rPr lang="pl-PL" sz="1200" b="1" dirty="0" smtClean="0"/>
              <a:t>CASE </a:t>
            </a:r>
            <a:r>
              <a:rPr lang="pl-PL" sz="1200" b="0" dirty="0" smtClean="0"/>
              <a:t>– (</a:t>
            </a:r>
            <a:r>
              <a:rPr lang="pl-PL" dirty="0" smtClean="0"/>
              <a:t>oprogramowanie używane do komputerowego wspomagania projektowania) </a:t>
            </a:r>
            <a:r>
              <a:rPr lang="pl-PL" sz="1200" b="0" dirty="0" smtClean="0"/>
              <a:t>omówiony</a:t>
            </a:r>
            <a:r>
              <a:rPr lang="pl-PL" sz="1200" b="0" baseline="0" dirty="0" smtClean="0"/>
              <a:t> został podział narzędzi typu CASE na </a:t>
            </a:r>
            <a:r>
              <a:rPr lang="pl-PL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Upper-CASE, Lower-CASE,</a:t>
            </a:r>
            <a:r>
              <a:rPr lang="pl-P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pl-PL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Middle-CASE,</a:t>
            </a:r>
            <a:r>
              <a:rPr lang="pl-P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pl-PL" sz="1200" b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Integrated</a:t>
            </a:r>
            <a:r>
              <a:rPr lang="pl-PL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-CASE </a:t>
            </a:r>
          </a:p>
          <a:p>
            <a:pPr rtl="0"/>
            <a:r>
              <a:rPr lang="pl-PL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Przedstawione zostały</a:t>
            </a:r>
            <a:r>
              <a:rPr lang="pl-P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główne funkcje narzędzi CASE: </a:t>
            </a:r>
            <a:r>
              <a:rPr lang="pl-PL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Repozytoria, Edytor notacji graficznych,</a:t>
            </a:r>
            <a:r>
              <a:rPr lang="pl-P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pl-PL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Moduł poprawności kontroli,</a:t>
            </a:r>
            <a:r>
              <a:rPr lang="pl-P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pl-PL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Moduł kontroli jakości,</a:t>
            </a:r>
            <a:r>
              <a:rPr lang="pl-P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pl-PL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Generator raportów,</a:t>
            </a:r>
            <a:r>
              <a:rPr lang="pl-P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pl-PL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Generator kodu,</a:t>
            </a:r>
            <a:r>
              <a:rPr lang="pl-P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pl-PL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Generator dokumentacji technicznej,</a:t>
            </a:r>
            <a:r>
              <a:rPr lang="pl-P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pl-PL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Moduł inżynierii odwrotnej,</a:t>
            </a:r>
            <a:r>
              <a:rPr lang="pl-P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pl-PL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Zarządzanie pracą grupową,</a:t>
            </a:r>
            <a:r>
              <a:rPr lang="pl-P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pl-PL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Projektowanie interfejsu Użytkownika GUI, Interfejsy narzędzi RAD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b="1" dirty="0" smtClean="0"/>
              <a:t>Metodyki zarządcze i wytwórcze – </a:t>
            </a:r>
            <a:r>
              <a:rPr lang="pl-PL" sz="1200" b="0" dirty="0" smtClean="0"/>
              <a:t>zarządcze PMI/</a:t>
            </a:r>
            <a:r>
              <a:rPr lang="pl-PL" sz="1200" b="0" dirty="0" err="1" smtClean="0"/>
              <a:t>PmBook</a:t>
            </a:r>
            <a:r>
              <a:rPr lang="pl-PL" sz="1200" b="0" dirty="0" smtClean="0"/>
              <a:t> , Prince2 - </a:t>
            </a:r>
            <a:r>
              <a:rPr lang="pl-PL" sz="1200" b="1" dirty="0" smtClean="0"/>
              <a:t> </a:t>
            </a:r>
            <a:r>
              <a:rPr lang="pl-PL" sz="1200" b="0" dirty="0" smtClean="0"/>
              <a:t>wytwórcze</a:t>
            </a:r>
            <a:r>
              <a:rPr lang="pl-PL" sz="1200" b="1" dirty="0" smtClean="0"/>
              <a:t> </a:t>
            </a:r>
            <a:r>
              <a:rPr lang="pl-PL" sz="1200" b="0" dirty="0" smtClean="0"/>
              <a:t>RUP / XP / SCRUM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200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b="1" dirty="0" smtClean="0"/>
              <a:t>Metody i techniki modelowania / projektowania  </a:t>
            </a:r>
            <a:r>
              <a:rPr lang="pl-PL" sz="1200" dirty="0" smtClean="0"/>
              <a:t>– omówione</a:t>
            </a:r>
            <a:r>
              <a:rPr lang="pl-PL" sz="1200" baseline="0" dirty="0" smtClean="0"/>
              <a:t> zostały metody i techniki modelowania, przedstawione zostały wady i zalety podejścia strukturalnego i obiektowego</a:t>
            </a:r>
            <a:endParaRPr lang="pl-PL" sz="1200" dirty="0" smtClean="0"/>
          </a:p>
          <a:p>
            <a:pPr rtl="0"/>
            <a:r>
              <a:rPr lang="pl-PL" dirty="0" smtClean="0"/>
              <a:t>Omówione zostały główne techniki dla podejścia strukturalnego takie jak:</a:t>
            </a:r>
            <a:r>
              <a:rPr lang="pl-PL" baseline="0" dirty="0" smtClean="0"/>
              <a:t> </a:t>
            </a:r>
            <a:r>
              <a:rPr lang="pl-PL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Diagram Hierarchii Funkcji, Diagram Związków Encji,</a:t>
            </a:r>
            <a:r>
              <a:rPr lang="pl-P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pl-PL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Diagram Przepływu Danych </a:t>
            </a:r>
          </a:p>
          <a:p>
            <a:pPr rtl="0"/>
            <a:r>
              <a:rPr lang="pl-PL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Dla podejścia obiektowego został</a:t>
            </a:r>
            <a:r>
              <a:rPr lang="pl-P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przedstawiony język UML, zostały omówione najważniejsze z nich </a:t>
            </a:r>
            <a:r>
              <a:rPr lang="pl-PL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Diagram Przypadków Użycia, Diagram Sekwencji,</a:t>
            </a:r>
            <a:r>
              <a:rPr lang="pl-P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pl-PL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Diagram Klas,</a:t>
            </a:r>
            <a:r>
              <a:rPr lang="pl-P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pl-PL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Diagram Czynności (Aktywności)</a:t>
            </a:r>
          </a:p>
          <a:p>
            <a:pPr rtl="0"/>
            <a:r>
              <a:rPr lang="pl-PL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Przedstawiona </a:t>
            </a:r>
            <a:r>
              <a:rPr lang="pl-PL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została też notacja BPMN</a:t>
            </a:r>
          </a:p>
          <a:p>
            <a:pPr rtl="0"/>
            <a:endParaRPr lang="pl-PL" sz="1200" b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/>
            <a:endParaRPr lang="pl-PL" sz="1200" b="0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DD6FF-9924-401B-9ECB-54EC72CADB9A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70247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DD6FF-9924-401B-9ECB-54EC72CADB9A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0942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Funkcjonalność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Jest to zbiór atrybutów określających nam w jakie funkcje i ich właściwości zostały zdefiniowane </a:t>
            </a:r>
            <a:b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 oprogramowaniu . Definicja ta została wyposażona w pewien zbiór atrybutów , którymi są : 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Odpowiedniość (ang. </a:t>
            </a:r>
            <a:r>
              <a:rPr lang="pl-PL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Suitability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Dokładność (ang. </a:t>
            </a:r>
            <a:r>
              <a:rPr lang="pl-PL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Accuracy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Interoperacyjność (ang. </a:t>
            </a:r>
            <a:r>
              <a:rPr lang="pl-PL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Interoperability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Zgodność (ang. </a:t>
            </a:r>
            <a:r>
              <a:rPr lang="pl-PL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Compliance</a:t>
            </a: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Bezpieczeństwo (ang. Security)</a:t>
            </a:r>
          </a:p>
          <a:p>
            <a:endParaRPr lang="pl-P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Atrybut odpowiedniość mówi nam o tym , iż oprogramowanie zawiera odpowiednie funkcje lub zestaw funkcji umożliwiających użytkownikowi na wykonywanie wymaganych czynności . 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Atrybut ten zawiera w sobie funkcje , które są oczywiste w danym typie oprogramowania. W przypadku narzędzi CASE 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możemy temu atrybutowi przypisać takie funkcje jak obsługa wybranego języka modelowania lub możliwość wygenerowania dokumentacji technicznej .</a:t>
            </a:r>
          </a:p>
          <a:p>
            <a:endParaRPr lang="pl-P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Przy pomocy atrybutu dokładność możemy stwierdzić czy dane oprogramowanie ,w tym przypadku narzędzia, dostarcza poprawnych i co za tym idzie akceptowalnych wyników pracy . 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 możemy mówić o dokładnym odwzorowaniu modeli zgromadzonych w bazie wiedzy narzędzi i zastosowania ich do dalszej pracy nad prowadzonym projektem .</a:t>
            </a:r>
          </a:p>
          <a:p>
            <a:endParaRPr lang="pl-P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Interoperacyjność określa nam możliwość współpracy narzędzi ze zdefiniowanymi systemami zewnętrznymi . Jeżeli mówimy to w kontekście narzędzia może </a:t>
            </a:r>
            <a:b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oznaczać możliwość wykonania transformacji  modelu przygotowanego w pewnej notacji na inną . Może to też oznaczać możliwość pracy z różnymi formatami danych wejściowych </a:t>
            </a:r>
            <a:b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lub wynikowych .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Zgodność jest atrybutem potwierdzającym nam to , iż oprogramowanie jest zgodne z przyjętymi standardami budowania oprogramowania . 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Zgodność ta znajduje się na poziomie elementów z którymi ma kontakt osoba będąca użytkownikiem tego oprogramowania , </a:t>
            </a:r>
            <a:b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nie sposobu w jaki to oprogramowanie zostało zbudowane. W tym kontekście możemy rozpatrywać czy oprogramowanie zawiera pewne standardy interfejsu użytkownika </a:t>
            </a:r>
            <a:b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 układ menu , skróty klawiaturowe ). W tym atrybucie znajduje się też informacja czy oprogramowanie jest zgodne z ustaleniami i regulacjami prawnymi. 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Jeżeli rozpatrujemy ten atrybut w odniesieniu do narzędzi CASE  [1,25,42] to definiuje ona nam pewne standardy , do których jest przyzwyczajona osoba obsługująca takie oprogramowanie 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lub oprogramowania spełniające podobne funkcje edycyjne .</a:t>
            </a:r>
          </a:p>
          <a:p>
            <a:endParaRPr lang="pl-P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Bezpieczeństwo zawiera on w sobie informację czy dane oprogramowanie potrafi zabezpieczyć gromadzone w nim  dane i samą aplikację przed nieautoryzowanym dostępem . 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Możemy tu mówić o zabezpieczeniach najprostszych , złożonych z pytania o użytkownika i hasło  przed uruchomieniem oprogramowania , 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 bardzo skomplikowane zabezpieczenia składające się bardzo często z dodatkowego urządzenia </a:t>
            </a:r>
            <a:b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skomplikowanego algorytmu kryptograficznego , służącego do ochrony danych gromadzonych przez to oprogramowanie .  </a:t>
            </a:r>
          </a:p>
          <a:p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Atrybut  bezpieczeństwo przy narzędziach CASE może być postrzegany jako możliwość zaszyfrowania opracowywanego modelu </a:t>
            </a:r>
            <a:b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pl-P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lub przyznanie odpowiednich praw do poszczególnych elementów modelu , dla wybranych grup lub grupy użytkowników . </a:t>
            </a:r>
          </a:p>
          <a:p>
            <a:endParaRPr lang="pl-P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DD6FF-9924-401B-9ECB-54EC72CADB9A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6899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DD6FF-9924-401B-9ECB-54EC72CADB9A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99817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b="1" dirty="0" smtClean="0"/>
              <a:t>Istota modelowania / model  </a:t>
            </a:r>
            <a:r>
              <a:rPr lang="pl-PL" sz="1200" dirty="0" smtClean="0"/>
              <a:t>– to układ założeń przyjmowanych w danej nauce w celu ułatwienia rozwiązania danego problemu badawczego.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dirty="0" smtClean="0"/>
              <a:t>Jest to hipotetyczna konstrukcja myślowa, będąca uproszczonym obrazem badanego fragmentu rzeczywistości, w którym pomija się elementy nieistotne dla danego celu.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dirty="0" smtClean="0"/>
              <a:t>Modele wprowadza się do nauki ze względu na ich przydatność w trakcie budowania teorii naukowej.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dirty="0" smtClean="0"/>
              <a:t>Modele służą do zmniejszania złożoności rozpatrywanych zjawisk w stopniu umożliwiającym ich poznanie.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DD6FF-9924-401B-9ECB-54EC72CADB9A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15794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DD6FF-9924-401B-9ECB-54EC72CADB9A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108010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DD6FF-9924-401B-9ECB-54EC72CADB9A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88165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DD6FF-9924-401B-9ECB-54EC72CADB9A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1293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8/15/2019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54971" y="2249614"/>
            <a:ext cx="7315200" cy="1980211"/>
          </a:xfrm>
        </p:spPr>
        <p:txBody>
          <a:bodyPr anchor="ctr">
            <a:normAutofit/>
          </a:bodyPr>
          <a:lstStyle/>
          <a:p>
            <a:pPr algn="ctr"/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Analiza </a:t>
            </a:r>
            <a:r>
              <a:rPr lang="pl-PL" sz="3200" dirty="0"/>
              <a:t>i wielokryterialna ocena funkcji narzędzi wspomagania projektowania systemów informatycznych</a:t>
            </a:r>
            <a:endParaRPr lang="en-US" sz="3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smtClean="0"/>
              <a:t>Promotor  : dr inż. Szymon Supernak       Wykonał : Arkadiusz Sawicki</a:t>
            </a:r>
          </a:p>
          <a:p>
            <a:pPr algn="r"/>
            <a:r>
              <a:rPr lang="pl-PL" dirty="0" smtClean="0"/>
              <a:t>Nr albumu : 8494</a:t>
            </a:r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1054971" y="641671"/>
            <a:ext cx="7315200" cy="1167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Warszawska Wyższa Szkoła Informatyki</a:t>
            </a:r>
            <a:endParaRPr lang="en-US" sz="3200" dirty="0"/>
          </a:p>
        </p:txBody>
      </p:sp>
      <p:sp>
        <p:nvSpPr>
          <p:cNvPr id="6" name="Tytuł 1"/>
          <p:cNvSpPr txBox="1">
            <a:spLocks/>
          </p:cNvSpPr>
          <p:nvPr/>
        </p:nvSpPr>
        <p:spPr>
          <a:xfrm>
            <a:off x="1100015" y="1445642"/>
            <a:ext cx="7315200" cy="11675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 spc="-10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Praca dyplomowa magisterska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1246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5826" y="1123836"/>
            <a:ext cx="3231687" cy="4601183"/>
          </a:xfrm>
        </p:spPr>
        <p:txBody>
          <a:bodyPr/>
          <a:lstStyle/>
          <a:p>
            <a:pPr algn="ctr"/>
            <a:r>
              <a:rPr lang="pl-PL" dirty="0" smtClean="0"/>
              <a:t>Omówienie</a:t>
            </a:r>
            <a:r>
              <a:rPr lang="en-US" dirty="0" smtClean="0"/>
              <a:t> 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>wielokryterialnej</a:t>
            </a:r>
            <a:br>
              <a:rPr lang="pl-PL" dirty="0"/>
            </a:br>
            <a:r>
              <a:rPr lang="pl-PL" dirty="0" smtClean="0"/>
              <a:t>oceny AHP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(2)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Umożliwia </a:t>
            </a:r>
            <a:r>
              <a:rPr lang="pl-PL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dekompozycję złożonego problemu decyzyjnego na mniejsze 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składowe. </a:t>
            </a:r>
          </a:p>
          <a:p>
            <a:pPr marL="0" indent="0" algn="ctr">
              <a:buNone/>
            </a:pP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 </a:t>
            </a:r>
            <a:r>
              <a:rPr lang="pl-PL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przygotowany model daje możliwość zbudowania finalnego rankingu elementów wchodzących  w skład 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problemu. </a:t>
            </a:r>
          </a:p>
          <a:p>
            <a:pPr marL="0" indent="0" algn="ctr">
              <a:buNone/>
            </a:pP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Elementy </a:t>
            </a:r>
            <a:r>
              <a:rPr lang="pl-PL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rankingu dają nam skończony zbiór opracowanych wariantów 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problemu. 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58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Analiza modelu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wykonania analiz wymaganych w pracy wykorzystano środowisko Power BI firmy Microsoft. Środowisko to umożliwia wykonanie kompleksowej analizy  </a:t>
            </a:r>
            <a:b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podstawie informacji  zgromadzonych </a:t>
            </a:r>
            <a:b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różnych źródłach danych i przedstawienie </a:t>
            </a:r>
            <a:b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jej w sposób graficzny. </a:t>
            </a:r>
          </a:p>
          <a:p>
            <a:pPr marL="0" indent="0" algn="ctr">
              <a:buNone/>
            </a:pP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przypadku tej pracy dane otrzymane podczas analizy modelu zostały przeniesione </a:t>
            </a:r>
            <a:b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formatu Excel ( zostały uporządkowane oraz oczyszczone ) i w efekcie końcowym zostały poddane analizie w środowisku Power BI.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49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Wnioski - Wariant </a:t>
            </a:r>
            <a:r>
              <a:rPr lang="pl-PL" dirty="0" smtClean="0"/>
              <a:t>oceny</a:t>
            </a:r>
            <a:br>
              <a:rPr lang="pl-PL" dirty="0" smtClean="0"/>
            </a:br>
            <a:r>
              <a:rPr lang="pl-PL" dirty="0" smtClean="0"/>
              <a:t>wartość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691838" y="1123837"/>
            <a:ext cx="7315200" cy="5663472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pl-PL" sz="1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podstawie wykonanej analizy modelu otrzymano wartości </a:t>
            </a:r>
            <a:r>
              <a:rPr lang="pl-PL" sz="1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pl-PL" sz="1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tóre posłużyły </a:t>
            </a:r>
            <a:br>
              <a:rPr lang="pl-PL" sz="1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przygotowania oceny narzędzi CASE </a:t>
            </a:r>
            <a:r>
              <a:rPr lang="pl-PL" sz="1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pl-PL" sz="1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pl-PL" sz="1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1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według cech </a:t>
            </a:r>
            <a:r>
              <a:rPr lang="pl-PL" sz="1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funkcjonalnych </a:t>
            </a:r>
            <a:br>
              <a:rPr lang="pl-PL" sz="1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wartości z przedziału od 1,7 do 5,4 otrzymane z analizy.</a:t>
            </a:r>
          </a:p>
          <a:p>
            <a:pPr marL="0" indent="0" algn="ctr">
              <a:buNone/>
            </a:pPr>
            <a:endParaRPr lang="pl-PL" sz="1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1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według wskaźnika </a:t>
            </a:r>
            <a:r>
              <a:rPr lang="pl-PL" sz="1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wsparcia </a:t>
            </a:r>
            <a:br>
              <a:rPr lang="pl-PL" sz="1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wartości z przedziału 1,1 do 1,5 </a:t>
            </a:r>
            <a:br>
              <a:rPr lang="pl-PL" sz="1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otrzymane z analizy.</a:t>
            </a:r>
          </a:p>
          <a:p>
            <a:pPr marL="0" indent="0" algn="ctr">
              <a:buNone/>
            </a:pPr>
            <a:endParaRPr lang="pl-PL" sz="1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1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według </a:t>
            </a:r>
            <a:r>
              <a:rPr lang="pl-PL" sz="1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wskaźnika </a:t>
            </a:r>
            <a:r>
              <a:rPr lang="pl-PL" sz="1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kosztów </a:t>
            </a:r>
            <a:br>
              <a:rPr lang="pl-PL" sz="1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wartości z przedziału 0,6 do 3,1 </a:t>
            </a:r>
            <a:br>
              <a:rPr lang="pl-PL" sz="1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otrzymane z analizy.</a:t>
            </a:r>
            <a:endParaRPr lang="pl-PL" sz="1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l-PL" sz="9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sz="2800" dirty="0" smtClean="0"/>
          </a:p>
          <a:p>
            <a:pPr marL="0" indent="0">
              <a:buNone/>
            </a:pPr>
            <a:r>
              <a:rPr lang="pl-PL" dirty="0" smtClean="0"/>
              <a:t>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7114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Wnioski - </a:t>
            </a:r>
            <a:r>
              <a:rPr lang="pl-PL" dirty="0"/>
              <a:t>Wariant oceny według cech funkcjonalnych</a:t>
            </a:r>
            <a:endParaRPr lang="en-US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2101174"/>
              </p:ext>
            </p:extLst>
          </p:nvPr>
        </p:nvGraphicFramePr>
        <p:xfrm>
          <a:off x="3542273" y="357717"/>
          <a:ext cx="8180171" cy="6429945"/>
        </p:xfrm>
        <a:graphic>
          <a:graphicData uri="http://schemas.openxmlformats.org/drawingml/2006/table">
            <a:tbl>
              <a:tblPr firstRow="1" firstCol="1" bandRow="1"/>
              <a:tblGrid>
                <a:gridCol w="799069">
                  <a:extLst>
                    <a:ext uri="{9D8B030D-6E8A-4147-A177-3AD203B41FA5}">
                      <a16:colId xmlns:a16="http://schemas.microsoft.com/office/drawing/2014/main" val="4113937799"/>
                    </a:ext>
                  </a:extLst>
                </a:gridCol>
                <a:gridCol w="3395889">
                  <a:extLst>
                    <a:ext uri="{9D8B030D-6E8A-4147-A177-3AD203B41FA5}">
                      <a16:colId xmlns:a16="http://schemas.microsoft.com/office/drawing/2014/main" val="1968513909"/>
                    </a:ext>
                  </a:extLst>
                </a:gridCol>
                <a:gridCol w="1307774">
                  <a:extLst>
                    <a:ext uri="{9D8B030D-6E8A-4147-A177-3AD203B41FA5}">
                      <a16:colId xmlns:a16="http://schemas.microsoft.com/office/drawing/2014/main" val="1076729484"/>
                    </a:ext>
                  </a:extLst>
                </a:gridCol>
                <a:gridCol w="1341130">
                  <a:extLst>
                    <a:ext uri="{9D8B030D-6E8A-4147-A177-3AD203B41FA5}">
                      <a16:colId xmlns:a16="http://schemas.microsoft.com/office/drawing/2014/main" val="3774972783"/>
                    </a:ext>
                  </a:extLst>
                </a:gridCol>
                <a:gridCol w="1336309">
                  <a:extLst>
                    <a:ext uri="{9D8B030D-6E8A-4147-A177-3AD203B41FA5}">
                      <a16:colId xmlns:a16="http://schemas.microsoft.com/office/drawing/2014/main" val="1357010378"/>
                    </a:ext>
                  </a:extLst>
                </a:gridCol>
              </a:tblGrid>
              <a:tr h="416373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lp.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Nazwa systemu CASE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Wskaźniki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540196"/>
                  </a:ext>
                </a:extLst>
              </a:tr>
              <a:tr h="8327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funkcjonalnym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wsparcia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kosztów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7912528"/>
                  </a:ext>
                </a:extLst>
              </a:tr>
              <a:tr h="4163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Visual </a:t>
                      </a:r>
                      <a:r>
                        <a:rPr lang="pl-PL" sz="20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Paradigm</a:t>
                      </a: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Enterprise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5,4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0,6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7052059"/>
                  </a:ext>
                </a:extLst>
              </a:tr>
              <a:tr h="4163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Sparx</a:t>
                      </a: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Enterprise Architect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2,8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0,9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3447320"/>
                  </a:ext>
                </a:extLst>
              </a:tr>
              <a:tr h="4163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spc="10" dirty="0" err="1">
                          <a:solidFill>
                            <a:srgbClr val="202124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Astah</a:t>
                      </a:r>
                      <a:r>
                        <a:rPr lang="pl-PL" sz="2000" spc="10" dirty="0">
                          <a:solidFill>
                            <a:srgbClr val="202124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Professional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2,4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0,9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6014597"/>
                  </a:ext>
                </a:extLst>
              </a:tr>
              <a:tr h="83274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IBM </a:t>
                      </a:r>
                      <a:r>
                        <a:rPr lang="pl-PL" sz="20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Rational</a:t>
                      </a: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Software Architect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2,4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0936222"/>
                  </a:ext>
                </a:extLst>
              </a:tr>
              <a:tr h="4163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spc="10" dirty="0">
                          <a:solidFill>
                            <a:srgbClr val="202124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Software </a:t>
                      </a:r>
                      <a:r>
                        <a:rPr lang="pl-PL" sz="2000" spc="10" dirty="0" err="1">
                          <a:solidFill>
                            <a:srgbClr val="202124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Ideas</a:t>
                      </a:r>
                      <a:r>
                        <a:rPr lang="pl-PL" sz="2000" spc="10" dirty="0">
                          <a:solidFill>
                            <a:srgbClr val="202124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Modeler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2,2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0,8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5125631"/>
                  </a:ext>
                </a:extLst>
              </a:tr>
              <a:tr h="4163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Power Designer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2,1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1,5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3,1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2217704"/>
                  </a:ext>
                </a:extLst>
              </a:tr>
              <a:tr h="4163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spc="10" dirty="0" err="1">
                          <a:solidFill>
                            <a:srgbClr val="202124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IntelliJ</a:t>
                      </a:r>
                      <a:r>
                        <a:rPr lang="pl-PL" sz="2000" spc="10" dirty="0">
                          <a:solidFill>
                            <a:srgbClr val="202124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IDEA Software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0,8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3391687"/>
                  </a:ext>
                </a:extLst>
              </a:tr>
              <a:tr h="4163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Oracle </a:t>
                      </a:r>
                      <a:r>
                        <a:rPr lang="pl-PL" sz="200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JDeveloper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0,6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5298318"/>
                  </a:ext>
                </a:extLst>
              </a:tr>
              <a:tr h="48634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Visual Studio Enterprise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1,9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1,4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3750311"/>
                  </a:ext>
                </a:extLst>
              </a:tr>
              <a:tr h="4163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spc="10" dirty="0" err="1">
                          <a:solidFill>
                            <a:srgbClr val="202124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Modelio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1,7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0,7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86875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41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Wnioski - </a:t>
            </a:r>
            <a:r>
              <a:rPr lang="pl-PL" dirty="0"/>
              <a:t>Wariant oceny według wskaźnika wsparcia</a:t>
            </a:r>
            <a:endParaRPr lang="en-US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3564746"/>
              </p:ext>
            </p:extLst>
          </p:nvPr>
        </p:nvGraphicFramePr>
        <p:xfrm>
          <a:off x="3528422" y="435407"/>
          <a:ext cx="8163698" cy="6337289"/>
        </p:xfrm>
        <a:graphic>
          <a:graphicData uri="http://schemas.openxmlformats.org/drawingml/2006/table">
            <a:tbl>
              <a:tblPr firstRow="1" firstCol="1" bandRow="1"/>
              <a:tblGrid>
                <a:gridCol w="854700">
                  <a:extLst>
                    <a:ext uri="{9D8B030D-6E8A-4147-A177-3AD203B41FA5}">
                      <a16:colId xmlns:a16="http://schemas.microsoft.com/office/drawing/2014/main" val="2971462538"/>
                    </a:ext>
                  </a:extLst>
                </a:gridCol>
                <a:gridCol w="3239095">
                  <a:extLst>
                    <a:ext uri="{9D8B030D-6E8A-4147-A177-3AD203B41FA5}">
                      <a16:colId xmlns:a16="http://schemas.microsoft.com/office/drawing/2014/main" val="186468691"/>
                    </a:ext>
                  </a:extLst>
                </a:gridCol>
                <a:gridCol w="1243914">
                  <a:extLst>
                    <a:ext uri="{9D8B030D-6E8A-4147-A177-3AD203B41FA5}">
                      <a16:colId xmlns:a16="http://schemas.microsoft.com/office/drawing/2014/main" val="1313577695"/>
                    </a:ext>
                  </a:extLst>
                </a:gridCol>
                <a:gridCol w="1488361">
                  <a:extLst>
                    <a:ext uri="{9D8B030D-6E8A-4147-A177-3AD203B41FA5}">
                      <a16:colId xmlns:a16="http://schemas.microsoft.com/office/drawing/2014/main" val="579196527"/>
                    </a:ext>
                  </a:extLst>
                </a:gridCol>
                <a:gridCol w="1337628">
                  <a:extLst>
                    <a:ext uri="{9D8B030D-6E8A-4147-A177-3AD203B41FA5}">
                      <a16:colId xmlns:a16="http://schemas.microsoft.com/office/drawing/2014/main" val="2645879128"/>
                    </a:ext>
                  </a:extLst>
                </a:gridCol>
              </a:tblGrid>
              <a:tr h="337436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lp.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Nazwa systemu CASE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Wskaźniki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496517"/>
                  </a:ext>
                </a:extLst>
              </a:tr>
              <a:tr h="3374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funkcjonalnym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wsparcia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kosztów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8071761"/>
                  </a:ext>
                </a:extLst>
              </a:tr>
              <a:tr h="33743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Power Designer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2,1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1,5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3,1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3219858"/>
                  </a:ext>
                </a:extLst>
              </a:tr>
              <a:tr h="33743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Oracle </a:t>
                      </a:r>
                      <a:r>
                        <a:rPr lang="pl-PL" sz="20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JDeveloper</a:t>
                      </a: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0,6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1669815"/>
                  </a:ext>
                </a:extLst>
              </a:tr>
              <a:tr h="45720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Visual </a:t>
                      </a:r>
                      <a:r>
                        <a:rPr lang="pl-PL" sz="20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Paradigm</a:t>
                      </a: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Enterprise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5,4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588576"/>
                  </a:ext>
                </a:extLst>
              </a:tr>
              <a:tr h="53084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Sparx</a:t>
                      </a: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Enterprise Architect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2,8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0,9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1078181"/>
                  </a:ext>
                </a:extLst>
              </a:tr>
              <a:tr h="33743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spc="10" dirty="0" err="1">
                          <a:solidFill>
                            <a:srgbClr val="202124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Astah</a:t>
                      </a:r>
                      <a:r>
                        <a:rPr lang="pl-PL" sz="2000" spc="10" dirty="0">
                          <a:solidFill>
                            <a:srgbClr val="202124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Professional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2,4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0,9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1569044"/>
                  </a:ext>
                </a:extLst>
              </a:tr>
              <a:tr h="72240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IBM </a:t>
                      </a:r>
                      <a:r>
                        <a:rPr lang="pl-PL" sz="20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Rational</a:t>
                      </a: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Software Architect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2,4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7681189"/>
                  </a:ext>
                </a:extLst>
              </a:tr>
              <a:tr h="4403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spc="10" dirty="0">
                          <a:solidFill>
                            <a:srgbClr val="202124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Software </a:t>
                      </a:r>
                      <a:r>
                        <a:rPr lang="pl-PL" sz="2000" spc="10" dirty="0" err="1">
                          <a:solidFill>
                            <a:srgbClr val="202124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Ideas</a:t>
                      </a:r>
                      <a:r>
                        <a:rPr lang="pl-PL" sz="2000" spc="10" dirty="0">
                          <a:solidFill>
                            <a:srgbClr val="202124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Modeler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2,2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0,8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6917584"/>
                  </a:ext>
                </a:extLst>
              </a:tr>
              <a:tr h="33743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spc="10" dirty="0" err="1">
                          <a:solidFill>
                            <a:srgbClr val="202124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IntelliJ</a:t>
                      </a:r>
                      <a:r>
                        <a:rPr lang="pl-PL" sz="2000" spc="10" dirty="0">
                          <a:solidFill>
                            <a:srgbClr val="202124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IDEA Software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0,8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1539110"/>
                  </a:ext>
                </a:extLst>
              </a:tr>
              <a:tr h="45349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Visual Studio Enterprise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1,9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1,4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89345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spc="10" dirty="0" err="1">
                          <a:solidFill>
                            <a:srgbClr val="202124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Modelio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1,7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0,7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350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273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77632" y="1123837"/>
            <a:ext cx="2947482" cy="4601183"/>
          </a:xfrm>
        </p:spPr>
        <p:txBody>
          <a:bodyPr/>
          <a:lstStyle/>
          <a:p>
            <a:pPr algn="ctr"/>
            <a:r>
              <a:rPr lang="pl-PL" dirty="0" smtClean="0"/>
              <a:t>Wnioski - </a:t>
            </a:r>
            <a:r>
              <a:rPr lang="pl-PL" dirty="0"/>
              <a:t>Wariant oceny według wskaźnika kosztów</a:t>
            </a:r>
            <a:endParaRPr lang="en-US" dirty="0"/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6327144"/>
              </p:ext>
            </p:extLst>
          </p:nvPr>
        </p:nvGraphicFramePr>
        <p:xfrm>
          <a:off x="3528069" y="308979"/>
          <a:ext cx="8260277" cy="6244219"/>
        </p:xfrm>
        <a:graphic>
          <a:graphicData uri="http://schemas.openxmlformats.org/drawingml/2006/table">
            <a:tbl>
              <a:tblPr firstRow="1" firstCol="1" bandRow="1"/>
              <a:tblGrid>
                <a:gridCol w="870936">
                  <a:extLst>
                    <a:ext uri="{9D8B030D-6E8A-4147-A177-3AD203B41FA5}">
                      <a16:colId xmlns:a16="http://schemas.microsoft.com/office/drawing/2014/main" val="2017899710"/>
                    </a:ext>
                  </a:extLst>
                </a:gridCol>
                <a:gridCol w="3053355">
                  <a:extLst>
                    <a:ext uri="{9D8B030D-6E8A-4147-A177-3AD203B41FA5}">
                      <a16:colId xmlns:a16="http://schemas.microsoft.com/office/drawing/2014/main" val="806403097"/>
                    </a:ext>
                  </a:extLst>
                </a:gridCol>
                <a:gridCol w="1629082">
                  <a:extLst>
                    <a:ext uri="{9D8B030D-6E8A-4147-A177-3AD203B41FA5}">
                      <a16:colId xmlns:a16="http://schemas.microsoft.com/office/drawing/2014/main" val="505039892"/>
                    </a:ext>
                  </a:extLst>
                </a:gridCol>
                <a:gridCol w="1353452">
                  <a:extLst>
                    <a:ext uri="{9D8B030D-6E8A-4147-A177-3AD203B41FA5}">
                      <a16:colId xmlns:a16="http://schemas.microsoft.com/office/drawing/2014/main" val="3524103603"/>
                    </a:ext>
                  </a:extLst>
                </a:gridCol>
                <a:gridCol w="1353452">
                  <a:extLst>
                    <a:ext uri="{9D8B030D-6E8A-4147-A177-3AD203B41FA5}">
                      <a16:colId xmlns:a16="http://schemas.microsoft.com/office/drawing/2014/main" val="4128198315"/>
                    </a:ext>
                  </a:extLst>
                </a:gridCol>
              </a:tblGrid>
              <a:tr h="449215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lp.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Nazwa systemu CASE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Wskaźniki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7935047"/>
                  </a:ext>
                </a:extLst>
              </a:tr>
              <a:tr h="8984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funkcjonalnym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wsparcia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kosztów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5704631"/>
                  </a:ext>
                </a:extLst>
              </a:tr>
              <a:tr h="44921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Power Designer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2,1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1,5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3,1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748126"/>
                  </a:ext>
                </a:extLst>
              </a:tr>
              <a:tr h="44921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Visual Studio Enterprise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1,9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1,4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4095726"/>
                  </a:ext>
                </a:extLst>
              </a:tr>
              <a:tr h="85363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IBM </a:t>
                      </a:r>
                      <a:r>
                        <a:rPr lang="pl-PL" sz="18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Rational</a:t>
                      </a: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Software Architect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2,4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7501847"/>
                  </a:ext>
                </a:extLst>
              </a:tr>
              <a:tr h="44921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Visual </a:t>
                      </a:r>
                      <a:r>
                        <a:rPr lang="pl-PL" sz="18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Paradigm</a:t>
                      </a: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Enterprise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5,4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6685121"/>
                  </a:ext>
                </a:extLst>
              </a:tr>
              <a:tr h="44921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Sparx</a:t>
                      </a: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Enterprise Architect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2,8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0,9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0801038"/>
                  </a:ext>
                </a:extLst>
              </a:tr>
              <a:tr h="44921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spc="10">
                          <a:solidFill>
                            <a:srgbClr val="202124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Astah Professional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2,4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0,9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567619"/>
                  </a:ext>
                </a:extLst>
              </a:tr>
              <a:tr h="44921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spc="10">
                          <a:solidFill>
                            <a:srgbClr val="202124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Software Ideas Modeler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2,2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0,8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3896703"/>
                  </a:ext>
                </a:extLst>
              </a:tr>
              <a:tr h="44921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spc="10">
                          <a:solidFill>
                            <a:srgbClr val="202124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IntelliJ IDEA Software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0,8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9090457"/>
                  </a:ext>
                </a:extLst>
              </a:tr>
              <a:tr h="44921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spc="10">
                          <a:solidFill>
                            <a:srgbClr val="202124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Modelio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1,7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1,1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0,7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1679659"/>
                  </a:ext>
                </a:extLst>
              </a:tr>
              <a:tr h="44921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Oracle </a:t>
                      </a:r>
                      <a:r>
                        <a:rPr lang="pl-PL" sz="1800" dirty="0" err="1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JDeveloper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0,6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10023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770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Weryfikacja hipotezy roboczej</a:t>
            </a:r>
            <a:endParaRPr lang="en-US" dirty="0"/>
          </a:p>
        </p:txBody>
      </p:sp>
      <p:sp>
        <p:nvSpPr>
          <p:cNvPr id="8" name="Symbol zastępczy tekstu 7"/>
          <p:cNvSpPr>
            <a:spLocks noGrp="1"/>
          </p:cNvSpPr>
          <p:nvPr>
            <p:ph type="body" idx="1"/>
          </p:nvPr>
        </p:nvSpPr>
        <p:spPr>
          <a:xfrm>
            <a:off x="3558747" y="719977"/>
            <a:ext cx="8122506" cy="807720"/>
          </a:xfrm>
        </p:spPr>
        <p:txBody>
          <a:bodyPr anchor="ctr">
            <a:normAutofit/>
          </a:bodyPr>
          <a:lstStyle/>
          <a:p>
            <a:pPr algn="ctr"/>
            <a:r>
              <a:rPr lang="pl-PL" sz="2800" dirty="0"/>
              <a:t>Weryfikacja hipotezy </a:t>
            </a:r>
            <a:r>
              <a:rPr lang="pl-PL" sz="2800" dirty="0" smtClean="0"/>
              <a:t>roboczej w Power BI</a:t>
            </a:r>
            <a:endParaRPr lang="en-US" sz="2800" dirty="0"/>
          </a:p>
        </p:txBody>
      </p:sp>
      <p:pic>
        <p:nvPicPr>
          <p:cNvPr id="14" name="Symbol zastępczy zawartości 13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9175" y="1400431"/>
            <a:ext cx="8121650" cy="5033319"/>
          </a:xfrm>
        </p:spPr>
      </p:pic>
    </p:spTree>
    <p:extLst>
      <p:ext uri="{BB962C8B-B14F-4D97-AF65-F5344CB8AC3E}">
        <p14:creationId xmlns:p14="http://schemas.microsoft.com/office/powerpoint/2010/main" val="387798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Kompendium </a:t>
            </a:r>
            <a:r>
              <a:rPr lang="pl-PL" dirty="0"/>
              <a:t>wiedzy 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o systemach </a:t>
            </a:r>
            <a:r>
              <a:rPr lang="pl-PL" dirty="0"/>
              <a:t>CASE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44555" y="781730"/>
            <a:ext cx="7315200" cy="51206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Przygotowana praca magisterska zainicjowała na uczelni powstanie bazy danych służącą do analizy funkcji systemów CASE. </a:t>
            </a:r>
          </a:p>
          <a:p>
            <a:pPr marL="0" indent="0" algn="ctr">
              <a:buNone/>
            </a:pP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Przygotowana baza zawiera dane dotyczące cech funkcjonalnych </a:t>
            </a:r>
            <a:r>
              <a:rPr lang="pl-PL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przedstawionych wcześniej systemów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23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4064" y="1123836"/>
            <a:ext cx="3198735" cy="4601183"/>
          </a:xfrm>
        </p:spPr>
        <p:txBody>
          <a:bodyPr/>
          <a:lstStyle/>
          <a:p>
            <a:r>
              <a:rPr lang="pl-PL" dirty="0" smtClean="0"/>
              <a:t>Podsumowanie </a:t>
            </a:r>
            <a:br>
              <a:rPr lang="pl-PL" dirty="0" smtClean="0"/>
            </a:b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Wykonana praca pozwoliła </a:t>
            </a:r>
            <a:b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przeprowadzenie badania dotyczącego możliwości wykorzystania metody AHP </a:t>
            </a:r>
            <a:b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jako kodu programu komputerowego </a:t>
            </a:r>
            <a:b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wspomagania </a:t>
            </a:r>
            <a:r>
              <a:rPr lang="pl-PL" sz="28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procesu </a:t>
            </a:r>
            <a:r>
              <a:rPr lang="pl-PL" sz="28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28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wyboru 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systemu 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buNone/>
            </a:pPr>
            <a:endParaRPr lang="pl-PL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Efektem pracy jest zainicjowana baza danych z informacjami </a:t>
            </a:r>
            <a:b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temat systemów 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 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obecnych </a:t>
            </a:r>
            <a:b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rynku informatycznym </a:t>
            </a:r>
            <a:b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oraz ich szczegółowa analiza </a:t>
            </a:r>
            <a:b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uwzględnieniem cech funkcjonalnych.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8095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1001486" y="864108"/>
            <a:ext cx="10182982" cy="51206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5400" dirty="0">
                <a:latin typeface="Arial" panose="020B0604020202020204" pitchFamily="34" charset="0"/>
                <a:cs typeface="Arial" panose="020B0604020202020204" pitchFamily="34" charset="0"/>
              </a:rPr>
              <a:t>Dziękuję</a:t>
            </a:r>
            <a:br>
              <a:rPr lang="pl-PL" sz="5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5400" dirty="0">
                <a:latin typeface="Arial" panose="020B0604020202020204" pitchFamily="34" charset="0"/>
                <a:cs typeface="Arial" panose="020B0604020202020204" pitchFamily="34" charset="0"/>
              </a:rPr>
              <a:t> za uwagę</a:t>
            </a:r>
          </a:p>
        </p:txBody>
      </p:sp>
    </p:spTree>
    <p:extLst>
      <p:ext uri="{BB962C8B-B14F-4D97-AF65-F5344CB8AC3E}">
        <p14:creationId xmlns:p14="http://schemas.microsoft.com/office/powerpoint/2010/main" val="190249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41243" y="1115600"/>
            <a:ext cx="2300811" cy="4601183"/>
          </a:xfrm>
        </p:spPr>
        <p:txBody>
          <a:bodyPr anchor="ctr"/>
          <a:lstStyle/>
          <a:p>
            <a:pPr algn="ctr"/>
            <a:r>
              <a:rPr lang="pl-PL" dirty="0" smtClean="0"/>
              <a:t>Cel</a:t>
            </a:r>
            <a:r>
              <a:rPr lang="en-US" dirty="0" smtClean="0"/>
              <a:t> </a:t>
            </a:r>
            <a:r>
              <a:rPr lang="pl-PL" dirty="0" smtClean="0"/>
              <a:t>i</a:t>
            </a:r>
            <a:r>
              <a:rPr lang="en-US" dirty="0" smtClean="0"/>
              <a:t> </a:t>
            </a:r>
            <a:r>
              <a:rPr lang="pl-PL" dirty="0" smtClean="0"/>
              <a:t>zakres</a:t>
            </a:r>
            <a:r>
              <a:rPr lang="en-US" dirty="0" smtClean="0"/>
              <a:t> </a:t>
            </a:r>
            <a:r>
              <a:rPr lang="pl-PL" dirty="0" smtClean="0"/>
              <a:t>pracy</a:t>
            </a:r>
            <a:br>
              <a:rPr lang="pl-PL" dirty="0" smtClean="0"/>
            </a:br>
            <a:r>
              <a:rPr lang="pl-PL" dirty="0" smtClean="0"/>
              <a:t>(1)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566982" y="692950"/>
            <a:ext cx="8163699" cy="5847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algn="ctr">
              <a:lnSpc>
                <a:spcPct val="100000"/>
              </a:lnSpc>
              <a:buClrTx/>
              <a:buNone/>
            </a:pPr>
            <a:r>
              <a:rPr kumimoji="0" lang="pl-PL" altLang="en-US" sz="28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Celem pracy było przedstawienie procesu wyboru pakietu oprogramowania CASE wspartego m</a:t>
            </a:r>
            <a:r>
              <a:rPr lang="pl-PL" altLang="zh-CN" sz="2800" dirty="0" smtClean="0">
                <a:ea typeface="Times New Roman" panose="02020603050405020304" pitchFamily="18" charset="0"/>
              </a:rPr>
              <a:t>etodą Wielokryterialnej Hierarchicznej </a:t>
            </a:r>
            <a:r>
              <a:rPr lang="pl-PL" altLang="zh-CN" sz="2800" dirty="0">
                <a:ea typeface="Times New Roman" panose="02020603050405020304" pitchFamily="18" charset="0"/>
              </a:rPr>
              <a:t>Analizy </a:t>
            </a:r>
            <a:r>
              <a:rPr kumimoji="0" lang="pl-PL" altLang="zh-CN" sz="28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Problemów Decyzyjnych (AHP).</a:t>
            </a: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zh-CN" sz="28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lvl="0" algn="ctr">
              <a:lnSpc>
                <a:spcPct val="100000"/>
              </a:lnSpc>
              <a:buClrTx/>
              <a:buNone/>
            </a:pPr>
            <a:r>
              <a:rPr lang="pl-PL" altLang="zh-CN" sz="2800" dirty="0" smtClean="0">
                <a:ea typeface="Times New Roman" panose="02020603050405020304" pitchFamily="18" charset="0"/>
              </a:rPr>
              <a:t>Przedmiotem </a:t>
            </a:r>
            <a:r>
              <a:rPr lang="pl-PL" altLang="zh-CN" sz="2800" dirty="0">
                <a:ea typeface="Times New Roman" panose="02020603050405020304" pitchFamily="18" charset="0"/>
              </a:rPr>
              <a:t>pracy są pakiety oprogramowania CASE </a:t>
            </a:r>
            <a:r>
              <a:rPr lang="pl-PL" altLang="zh-CN" sz="2800" dirty="0" smtClean="0">
                <a:ea typeface="Times New Roman" panose="02020603050405020304" pitchFamily="18" charset="0"/>
              </a:rPr>
              <a:t>wspomagające </a:t>
            </a:r>
            <a:r>
              <a:rPr lang="pl-PL" altLang="zh-CN" sz="2800" dirty="0">
                <a:ea typeface="Times New Roman" panose="02020603050405020304" pitchFamily="18" charset="0"/>
              </a:rPr>
              <a:t>projektowanie </a:t>
            </a:r>
            <a:r>
              <a:rPr lang="pl-PL" altLang="zh-CN" sz="2800" dirty="0" smtClean="0">
                <a:ea typeface="Times New Roman" panose="02020603050405020304" pitchFamily="18" charset="0"/>
              </a:rPr>
              <a:t>i </a:t>
            </a:r>
            <a:r>
              <a:rPr lang="pl-PL" altLang="zh-CN" sz="2800" dirty="0">
                <a:ea typeface="Times New Roman" panose="02020603050405020304" pitchFamily="18" charset="0"/>
              </a:rPr>
              <a:t>zarzadzanie procesem wytwarzania </a:t>
            </a:r>
            <a:r>
              <a:rPr lang="pl-PL" altLang="zh-CN" sz="2800" dirty="0" smtClean="0">
                <a:ea typeface="Times New Roman" panose="02020603050405020304" pitchFamily="18" charset="0"/>
              </a:rPr>
              <a:t>oprogramowania.</a:t>
            </a:r>
          </a:p>
          <a:p>
            <a:pPr marL="0" lvl="0" algn="ctr">
              <a:lnSpc>
                <a:spcPct val="100000"/>
              </a:lnSpc>
              <a:buClrTx/>
              <a:buNone/>
            </a:pPr>
            <a:endParaRPr lang="pl-PL" altLang="zh-CN" sz="2800" dirty="0" smtClean="0">
              <a:ea typeface="Times New Roman" panose="02020603050405020304" pitchFamily="18" charset="0"/>
            </a:endParaRPr>
          </a:p>
          <a:p>
            <a:pPr marL="0" lvl="0" algn="ctr">
              <a:lnSpc>
                <a:spcPct val="100000"/>
              </a:lnSpc>
              <a:buClrTx/>
              <a:buNone/>
            </a:pPr>
            <a:r>
              <a:rPr lang="pl-PL" altLang="zh-CN" sz="2800" dirty="0" smtClean="0">
                <a:ea typeface="Times New Roman" panose="02020603050405020304" pitchFamily="18" charset="0"/>
              </a:rPr>
              <a:t>Podmiotem  </a:t>
            </a:r>
            <a:r>
              <a:rPr lang="pl-PL" altLang="zh-CN" sz="2800" dirty="0">
                <a:ea typeface="Times New Roman" panose="02020603050405020304" pitchFamily="18" charset="0"/>
              </a:rPr>
              <a:t>pracy jest analiza </a:t>
            </a:r>
            <a:r>
              <a:rPr lang="pl-PL" altLang="zh-CN" sz="2800" dirty="0" smtClean="0">
                <a:ea typeface="Times New Roman" panose="02020603050405020304" pitchFamily="18" charset="0"/>
              </a:rPr>
              <a:t>i </a:t>
            </a:r>
            <a:r>
              <a:rPr lang="pl-PL" sz="2800" dirty="0"/>
              <a:t>wielokryterialna </a:t>
            </a:r>
            <a:r>
              <a:rPr lang="pl-PL" altLang="zh-CN" sz="2800" dirty="0" smtClean="0">
                <a:ea typeface="Times New Roman" panose="02020603050405020304" pitchFamily="18" charset="0"/>
              </a:rPr>
              <a:t>ocena cech </a:t>
            </a:r>
            <a:r>
              <a:rPr lang="pl-PL" altLang="zh-CN" sz="2800" dirty="0">
                <a:ea typeface="Times New Roman" panose="02020603050405020304" pitchFamily="18" charset="0"/>
              </a:rPr>
              <a:t>funkcjonalnych tych </a:t>
            </a:r>
            <a:r>
              <a:rPr lang="pl-PL" altLang="zh-CN" sz="2800" dirty="0" smtClean="0">
                <a:ea typeface="Times New Roman" panose="02020603050405020304" pitchFamily="18" charset="0"/>
              </a:rPr>
              <a:t>systemów. </a:t>
            </a:r>
            <a:endParaRPr lang="pl-PL" altLang="zh-CN" sz="2800" dirty="0">
              <a:ea typeface="Times New Roman" panose="02020603050405020304" pitchFamily="18" charset="0"/>
            </a:endParaRPr>
          </a:p>
          <a:p>
            <a:pPr marL="0" marR="0" lvl="0" indent="45085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zh-CN" sz="1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zh-CN" sz="1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zh-CN" sz="1200" b="1" i="1" dirty="0">
              <a:ea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l-PL" altLang="zh-CN" sz="1200" b="1" i="1" dirty="0" smtClean="0">
                <a:ea typeface="Times New Roman" panose="02020603050405020304" pitchFamily="18" charset="0"/>
              </a:rPr>
              <a:t> </a:t>
            </a:r>
            <a:endParaRPr kumimoji="0" lang="pl-PL" altLang="zh-CN" sz="1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00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49481" y="1120168"/>
            <a:ext cx="2300811" cy="4601183"/>
          </a:xfrm>
        </p:spPr>
        <p:txBody>
          <a:bodyPr anchor="ctr"/>
          <a:lstStyle/>
          <a:p>
            <a:pPr algn="ctr"/>
            <a:r>
              <a:rPr lang="pl-PL" dirty="0" smtClean="0"/>
              <a:t>Cel</a:t>
            </a:r>
            <a:r>
              <a:rPr lang="en-US" dirty="0" smtClean="0"/>
              <a:t> </a:t>
            </a:r>
            <a:r>
              <a:rPr lang="pl-PL" dirty="0" smtClean="0"/>
              <a:t>i zakres pracy</a:t>
            </a:r>
            <a:br>
              <a:rPr lang="pl-PL" dirty="0" smtClean="0"/>
            </a:br>
            <a:r>
              <a:rPr lang="pl-PL" dirty="0" smtClean="0"/>
              <a:t>(2)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583457" y="2005457"/>
            <a:ext cx="8163699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zh-CN" sz="1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zh-CN" sz="1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l-PL" altLang="zh-CN" sz="1200" b="1" i="1" dirty="0">
              <a:ea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l-PL" altLang="zh-CN" sz="1200" b="1" i="1" dirty="0" smtClean="0">
                <a:ea typeface="Times New Roman" panose="02020603050405020304" pitchFamily="18" charset="0"/>
              </a:rPr>
              <a:t> </a:t>
            </a:r>
            <a:endParaRPr kumimoji="0" lang="pl-PL" altLang="zh-CN" sz="1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130029"/>
              </p:ext>
            </p:extLst>
          </p:nvPr>
        </p:nvGraphicFramePr>
        <p:xfrm>
          <a:off x="3517557" y="786710"/>
          <a:ext cx="8106032" cy="5268100"/>
        </p:xfrm>
        <a:graphic>
          <a:graphicData uri="http://schemas.openxmlformats.org/drawingml/2006/table">
            <a:tbl>
              <a:tblPr firstRow="1" firstCol="1" bandRow="1"/>
              <a:tblGrid>
                <a:gridCol w="4052569">
                  <a:extLst>
                    <a:ext uri="{9D8B030D-6E8A-4147-A177-3AD203B41FA5}">
                      <a16:colId xmlns:a16="http://schemas.microsoft.com/office/drawing/2014/main" val="3458225680"/>
                    </a:ext>
                  </a:extLst>
                </a:gridCol>
                <a:gridCol w="4053463">
                  <a:extLst>
                    <a:ext uri="{9D8B030D-6E8A-4147-A177-3AD203B41FA5}">
                      <a16:colId xmlns:a16="http://schemas.microsoft.com/office/drawing/2014/main" val="2877369257"/>
                    </a:ext>
                  </a:extLst>
                </a:gridCol>
              </a:tblGrid>
              <a:tr h="5268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Oracle </a:t>
                      </a:r>
                      <a:r>
                        <a:rPr lang="pl-PL" sz="20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JDeveloper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Oracle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915589"/>
                  </a:ext>
                </a:extLst>
              </a:tr>
              <a:tr h="5268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Sparx</a:t>
                      </a: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Enterprise Architect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Sparx</a:t>
                      </a: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Systems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8622722"/>
                  </a:ext>
                </a:extLst>
              </a:tr>
              <a:tr h="5268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Power Designer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SAP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116980"/>
                  </a:ext>
                </a:extLst>
              </a:tr>
              <a:tr h="5268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Visual Paradigm Enterprise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Visual </a:t>
                      </a:r>
                      <a:r>
                        <a:rPr lang="pl-PL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Paradigm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0046334"/>
                  </a:ext>
                </a:extLst>
              </a:tr>
              <a:tr h="5268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Visual Studio Enterprise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Microsoft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0553297"/>
                  </a:ext>
                </a:extLst>
              </a:tr>
              <a:tr h="5268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IBM Rational Software Architect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IBM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9481234"/>
                  </a:ext>
                </a:extLst>
              </a:tr>
              <a:tr h="5268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spc="10">
                          <a:solidFill>
                            <a:srgbClr val="2021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IntelliJ IDEA Software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JetBrains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7088486"/>
                  </a:ext>
                </a:extLst>
              </a:tr>
              <a:tr h="5268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spc="10">
                          <a:solidFill>
                            <a:srgbClr val="2021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Software Ideas Modeler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Softwareideas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3618495"/>
                  </a:ext>
                </a:extLst>
              </a:tr>
              <a:tr h="5268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spc="10">
                          <a:solidFill>
                            <a:srgbClr val="2021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Astah Professional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ChangeVision</a:t>
                      </a:r>
                      <a:r>
                        <a:rPr lang="pl-PL" sz="2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pl-PL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Inc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4207997"/>
                  </a:ext>
                </a:extLst>
              </a:tr>
              <a:tr h="5268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spc="10">
                          <a:solidFill>
                            <a:srgbClr val="20212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Modelio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20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Modeliosoft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3870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307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Robocza</a:t>
            </a:r>
            <a:r>
              <a:rPr lang="en-US" dirty="0" smtClean="0"/>
              <a:t> </a:t>
            </a:r>
            <a:r>
              <a:rPr lang="pl-PL" dirty="0" smtClean="0"/>
              <a:t>hipoteza</a:t>
            </a:r>
            <a:r>
              <a:rPr lang="en-US" dirty="0" smtClean="0"/>
              <a:t> </a:t>
            </a:r>
            <a:r>
              <a:rPr lang="pl-PL" dirty="0" smtClean="0"/>
              <a:t>badawcza</a:t>
            </a:r>
            <a:br>
              <a:rPr lang="pl-PL" dirty="0" smtClean="0"/>
            </a:br>
            <a:r>
              <a:rPr lang="pl-PL" dirty="0" smtClean="0"/>
              <a:t>(1)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Wskazanie </a:t>
            </a:r>
            <a:r>
              <a:rPr lang="pl-PL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który system jest najbardziej uniwersalny 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l-PL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realizacji projektu informatycznego 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 </a:t>
            </a:r>
            <a:r>
              <a:rPr lang="pl-PL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względem  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funkcjonalnym </a:t>
            </a:r>
            <a:r>
              <a:rPr lang="pl-PL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wsparcia </a:t>
            </a:r>
            <a:r>
              <a:rPr lang="pl-PL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technicznego 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l-PL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kosztów w zakresie  modelowania 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l-PL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zarządzania 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projektem. 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59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5827" y="1123645"/>
            <a:ext cx="3248162" cy="4601183"/>
          </a:xfrm>
        </p:spPr>
        <p:txBody>
          <a:bodyPr/>
          <a:lstStyle/>
          <a:p>
            <a:pPr algn="ctr"/>
            <a:r>
              <a:rPr lang="pl-PL" dirty="0"/>
              <a:t>Robocza</a:t>
            </a:r>
            <a:r>
              <a:rPr lang="en-US" dirty="0"/>
              <a:t> </a:t>
            </a:r>
            <a:r>
              <a:rPr lang="pl-PL" dirty="0"/>
              <a:t>hipoteza</a:t>
            </a:r>
            <a:r>
              <a:rPr lang="en-US" dirty="0"/>
              <a:t> </a:t>
            </a:r>
            <a:r>
              <a:rPr lang="pl-PL" dirty="0" smtClean="0"/>
              <a:t>badawcza</a:t>
            </a:r>
            <a:br>
              <a:rPr lang="pl-PL" dirty="0" smtClean="0"/>
            </a:br>
            <a:r>
              <a:rPr lang="pl-PL" dirty="0" smtClean="0"/>
              <a:t>(2)</a:t>
            </a:r>
            <a:endParaRPr lang="en-US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269" y="863600"/>
            <a:ext cx="7174137" cy="5121275"/>
          </a:xfrm>
        </p:spPr>
      </p:pic>
    </p:spTree>
    <p:extLst>
      <p:ext uri="{BB962C8B-B14F-4D97-AF65-F5344CB8AC3E}">
        <p14:creationId xmlns:p14="http://schemas.microsoft.com/office/powerpoint/2010/main" val="205618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4681" y="1115599"/>
            <a:ext cx="2947482" cy="4601183"/>
          </a:xfrm>
        </p:spPr>
        <p:txBody>
          <a:bodyPr/>
          <a:lstStyle/>
          <a:p>
            <a:pPr algn="ctr"/>
            <a:r>
              <a:rPr lang="en-US" dirty="0"/>
              <a:t>Model </a:t>
            </a:r>
            <a:r>
              <a:rPr lang="pl-PL" dirty="0" smtClean="0"/>
              <a:t>analizy</a:t>
            </a:r>
            <a:br>
              <a:rPr lang="pl-PL" dirty="0" smtClean="0"/>
            </a:br>
            <a:r>
              <a:rPr lang="pl-PL" dirty="0" smtClean="0"/>
              <a:t>(1)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69268" y="728616"/>
            <a:ext cx="7315200" cy="537514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 analizy polegał na przygotowaniu danych zebranych </a:t>
            </a:r>
            <a:b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dostępnych źródeł informacji o systemach CASE , a następnie przeniesieniu </a:t>
            </a:r>
            <a:b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do formatu modelu wymaganego </a:t>
            </a:r>
            <a:b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pl-PL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przeprowadzenia 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analizy wykorzystującej metodę AHP. </a:t>
            </a:r>
          </a:p>
          <a:p>
            <a:pPr marL="0" indent="0" algn="ctr">
              <a:buNone/>
            </a:pPr>
            <a:endParaRPr lang="pl-PL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Analiza ta została wykonana w środowisku </a:t>
            </a:r>
            <a:r>
              <a:rPr lang="pl-PL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RStudio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z wykorzystaniem biblioteki 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implementującej 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metodę AHP.</a:t>
            </a: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l-PL" dirty="0" smtClean="0"/>
          </a:p>
          <a:p>
            <a:pPr lvl="1"/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91808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Model </a:t>
            </a:r>
            <a:r>
              <a:rPr lang="pl-PL" dirty="0" smtClean="0"/>
              <a:t>analizy</a:t>
            </a:r>
            <a:br>
              <a:rPr lang="pl-PL" dirty="0" smtClean="0"/>
            </a:br>
            <a:r>
              <a:rPr lang="pl-PL" dirty="0" smtClean="0"/>
              <a:t>(2)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10458" y="1123837"/>
            <a:ext cx="7315200" cy="53751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Źródłami informacji do przeprowadzenia analizy i oceny były :</a:t>
            </a:r>
          </a:p>
          <a:p>
            <a:pPr marL="0" indent="0" algn="ctr">
              <a:buNone/>
            </a:pPr>
            <a:endParaRPr lang="pl-PL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/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Strony internetowe wskazanych producentów systemów CASE.</a:t>
            </a:r>
          </a:p>
          <a:p>
            <a:pPr marL="502920" lvl="1" indent="0" algn="ctr">
              <a:buNone/>
            </a:pPr>
            <a:endParaRPr lang="pl-PL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/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Dokumentacja 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udostępniona przez 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wskazanych producentów systemów CASE.</a:t>
            </a:r>
          </a:p>
          <a:p>
            <a:pPr marL="502920" lvl="1" indent="0" algn="ctr">
              <a:buNone/>
            </a:pPr>
            <a:endParaRPr lang="pl-PL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/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Wiedza ekspercka użytkowników wskazanych systemów CASE.</a:t>
            </a:r>
          </a:p>
          <a:p>
            <a:pPr lvl="1"/>
            <a:endParaRPr lang="pl-PL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2920" lvl="1" indent="0">
              <a:buNone/>
            </a:pPr>
            <a:endParaRPr lang="pl-PL" dirty="0" smtClean="0"/>
          </a:p>
          <a:p>
            <a:pPr lvl="1"/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90522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Model </a:t>
            </a:r>
            <a:r>
              <a:rPr lang="pl-PL" dirty="0" smtClean="0"/>
              <a:t>analizy</a:t>
            </a:r>
            <a:br>
              <a:rPr lang="pl-PL" dirty="0" smtClean="0"/>
            </a:br>
            <a:r>
              <a:rPr lang="pl-PL" dirty="0" smtClean="0"/>
              <a:t>(3)</a:t>
            </a:r>
            <a:endParaRPr lang="en-US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69268" y="609600"/>
            <a:ext cx="7315200" cy="5375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Biblioteka wykorzystana do analizy AHP </a:t>
            </a:r>
            <a:b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</a:t>
            </a:r>
            <a:r>
              <a:rPr lang="pl-PL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RStudio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marL="0" indent="0">
              <a:buNone/>
            </a:pPr>
            <a:endParaRPr lang="pl-PL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0000"/>
              </a:lnSpc>
            </a:pPr>
            <a:r>
              <a:rPr 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ahp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Analytic Hierarchy </a:t>
            </a:r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b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autor </a:t>
            </a:r>
            <a:r>
              <a:rPr lang="pl-PL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Christoph</a:t>
            </a:r>
            <a:r>
              <a:rPr lang="pl-PL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Glur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28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02920" lvl="1" indent="0">
              <a:buNone/>
            </a:pPr>
            <a:endParaRPr lang="pl-PL" dirty="0" smtClean="0"/>
          </a:p>
          <a:p>
            <a:pPr lvl="1"/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12155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637" y="1123836"/>
            <a:ext cx="3231687" cy="4601183"/>
          </a:xfrm>
        </p:spPr>
        <p:txBody>
          <a:bodyPr/>
          <a:lstStyle/>
          <a:p>
            <a:pPr algn="ctr"/>
            <a:r>
              <a:rPr lang="pl-PL" dirty="0" smtClean="0"/>
              <a:t>Omówienie</a:t>
            </a:r>
            <a:r>
              <a:rPr lang="en-US" dirty="0" smtClean="0"/>
              <a:t> </a:t>
            </a:r>
            <a:r>
              <a:rPr lang="pl-PL" dirty="0"/>
              <a:t/>
            </a:r>
            <a:br>
              <a:rPr lang="pl-PL" dirty="0"/>
            </a:br>
            <a:r>
              <a:rPr lang="pl-PL" dirty="0"/>
              <a:t>wielokryterialnej</a:t>
            </a:r>
            <a:br>
              <a:rPr lang="pl-PL" dirty="0"/>
            </a:br>
            <a:r>
              <a:rPr lang="pl-PL" dirty="0" smtClean="0"/>
              <a:t>oceny</a:t>
            </a:r>
            <a:r>
              <a:rPr lang="en-US" dirty="0" smtClean="0"/>
              <a:t> </a:t>
            </a:r>
            <a:r>
              <a:rPr lang="pl-PL" dirty="0" smtClean="0"/>
              <a:t>AHP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smtClean="0"/>
              <a:t>(1)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Metoda </a:t>
            </a:r>
            <a:r>
              <a:rPr lang="pl-PL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AHP została opracowana w roku 1970 przez Thomasa L. </a:t>
            </a:r>
            <a:r>
              <a:rPr lang="pl-PL" sz="2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Saatiego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ctr">
              <a:buNone/>
            </a:pP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Metoda AHP </a:t>
            </a:r>
            <a:r>
              <a:rPr lang="pl-PL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jest proponowana </a:t>
            </a:r>
            <a:br>
              <a:rPr lang="pl-PL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podejmowania trudnych  decyzji dotyczących złożonych , wielokryterialnych 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problemów. </a:t>
            </a:r>
          </a:p>
          <a:p>
            <a:pPr marL="0" indent="0" algn="ctr">
              <a:buNone/>
            </a:pP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Jest </a:t>
            </a:r>
            <a:r>
              <a:rPr lang="pl-PL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wykorzystywana w różnych dziedzinach , którymi są : zarządzanie , politologia , socjologia , wytwarzanie , </a:t>
            </a:r>
            <a:r>
              <a:rPr lang="pl-PL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transport. </a:t>
            </a:r>
          </a:p>
        </p:txBody>
      </p:sp>
    </p:spTree>
    <p:extLst>
      <p:ext uri="{BB962C8B-B14F-4D97-AF65-F5344CB8AC3E}">
        <p14:creationId xmlns:p14="http://schemas.microsoft.com/office/powerpoint/2010/main" val="326033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mka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TM03457475[[fn=Ramka]]</Template>
  <TotalTime>499</TotalTime>
  <Words>1344</Words>
  <Application>Microsoft Office PowerPoint</Application>
  <PresentationFormat>Panoramiczny</PresentationFormat>
  <Paragraphs>377</Paragraphs>
  <Slides>19</Slides>
  <Notes>19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6" baseType="lpstr">
      <vt:lpstr>Arial</vt:lpstr>
      <vt:lpstr>Calibri</vt:lpstr>
      <vt:lpstr>Corbel</vt:lpstr>
      <vt:lpstr>Times New Roman</vt:lpstr>
      <vt:lpstr>Wingdings 2</vt:lpstr>
      <vt:lpstr>幼圆</vt:lpstr>
      <vt:lpstr>Ramka</vt:lpstr>
      <vt:lpstr> Analiza i wielokryterialna ocena funkcji narzędzi wspomagania projektowania systemów informatycznych</vt:lpstr>
      <vt:lpstr>Cel i zakres pracy (1)</vt:lpstr>
      <vt:lpstr>Cel i zakres pracy (2)</vt:lpstr>
      <vt:lpstr>Robocza hipoteza badawcza (1)</vt:lpstr>
      <vt:lpstr>Robocza hipoteza badawcza (2)</vt:lpstr>
      <vt:lpstr>Model analizy (1)</vt:lpstr>
      <vt:lpstr>Model analizy (2)</vt:lpstr>
      <vt:lpstr>Model analizy (3)</vt:lpstr>
      <vt:lpstr>Omówienie  wielokryterialnej oceny AHP (1)</vt:lpstr>
      <vt:lpstr>Omówienie  wielokryterialnej oceny AHP (2)</vt:lpstr>
      <vt:lpstr>Analiza modelu</vt:lpstr>
      <vt:lpstr>Wnioski - Wariant oceny wartość </vt:lpstr>
      <vt:lpstr>Wnioski - Wariant oceny według cech funkcjonalnych</vt:lpstr>
      <vt:lpstr>Wnioski - Wariant oceny według wskaźnika wsparcia</vt:lpstr>
      <vt:lpstr>Wnioski - Wariant oceny według wskaźnika kosztów</vt:lpstr>
      <vt:lpstr>Weryfikacja hipotezy roboczej</vt:lpstr>
      <vt:lpstr>Kompendium wiedzy  o systemach CASE</vt:lpstr>
      <vt:lpstr>Podsumowanie  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i wielokryterialna ocena funkcji narzędzi wspomagania projektowania systemów informatycznych</dc:title>
  <dc:creator>Arek</dc:creator>
  <cp:lastModifiedBy>Arek</cp:lastModifiedBy>
  <cp:revision>121</cp:revision>
  <dcterms:created xsi:type="dcterms:W3CDTF">2019-06-29T16:11:52Z</dcterms:created>
  <dcterms:modified xsi:type="dcterms:W3CDTF">2019-08-15T10:51:07Z</dcterms:modified>
</cp:coreProperties>
</file>