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9" r:id="rId7"/>
    <p:sldId id="270" r:id="rId8"/>
    <p:sldId id="258" r:id="rId9"/>
    <p:sldId id="259" r:id="rId10"/>
    <p:sldId id="271" r:id="rId11"/>
    <p:sldId id="260" r:id="rId12"/>
    <p:sldId id="261" r:id="rId13"/>
    <p:sldId id="265" r:id="rId14"/>
    <p:sldId id="266" r:id="rId15"/>
    <p:sldId id="267" r:id="rId16"/>
    <p:sldId id="268" r:id="rId17"/>
    <p:sldId id="262" r:id="rId18"/>
    <p:sldId id="264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14.11.2019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14.11.2019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14.11.2019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14.11.2019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14.11.2019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14.11.2019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14.11.2019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14.11.2019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14.11.2019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14.11.2019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14.11.2019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14.11.2019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907"/>
            <a:ext cx="9144000" cy="28517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5834" y="376406"/>
            <a:ext cx="2232248" cy="582610"/>
          </a:xfrm>
          <a:prstGeom prst="rect">
            <a:avLst/>
          </a:prstGeom>
        </p:spPr>
      </p:pic>
      <p:cxnSp>
        <p:nvCxnSpPr>
          <p:cNvPr id="6" name="Łącznik prosty 5"/>
          <p:cNvCxnSpPr/>
          <p:nvPr/>
        </p:nvCxnSpPr>
        <p:spPr>
          <a:xfrm>
            <a:off x="2771800" y="908720"/>
            <a:ext cx="6372200" cy="0"/>
          </a:xfrm>
          <a:prstGeom prst="line">
            <a:avLst/>
          </a:prstGeom>
          <a:ln w="3175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Łącznik prosty 6"/>
          <p:cNvCxnSpPr/>
          <p:nvPr/>
        </p:nvCxnSpPr>
        <p:spPr>
          <a:xfrm>
            <a:off x="0" y="908720"/>
            <a:ext cx="395536" cy="0"/>
          </a:xfrm>
          <a:prstGeom prst="line">
            <a:avLst/>
          </a:prstGeom>
          <a:ln w="3175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Tytuł 3"/>
          <p:cNvSpPr>
            <a:spLocks noGrp="1"/>
          </p:cNvSpPr>
          <p:nvPr>
            <p:ph type="ctrTitle"/>
          </p:nvPr>
        </p:nvSpPr>
        <p:spPr>
          <a:xfrm>
            <a:off x="1500166" y="3143248"/>
            <a:ext cx="6172200" cy="1894362"/>
          </a:xfrm>
        </p:spPr>
        <p:txBody>
          <a:bodyPr>
            <a:noAutofit/>
          </a:bodyPr>
          <a:lstStyle/>
          <a:p>
            <a:pPr hangingPunct="0"/>
            <a:r>
              <a:rPr lang="pl-PL" sz="3600" b="1" dirty="0"/>
              <a:t>Model zwinnego wytwarzania aplikacji mobilnych w technologiach cross-platform oraz hybrydowych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6858016" y="6211669"/>
            <a:ext cx="2285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Calibri" pitchFamily="34" charset="0"/>
                <a:cs typeface="Calibri" pitchFamily="34" charset="0"/>
              </a:rPr>
              <a:t>Promotor: </a:t>
            </a:r>
          </a:p>
          <a:p>
            <a:r>
              <a:rPr lang="pl-PL" b="1" dirty="0"/>
              <a:t>dr inż. Pałka Dariusz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2643174" y="1643050"/>
            <a:ext cx="37812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4000" dirty="0">
                <a:latin typeface="Calibri" pitchFamily="34" charset="0"/>
                <a:cs typeface="Calibri" pitchFamily="34" charset="0"/>
              </a:rPr>
              <a:t>Kordian Kurowski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907"/>
            <a:ext cx="9144000" cy="285175"/>
          </a:xfrm>
          <a:prstGeom prst="rect">
            <a:avLst/>
          </a:prstGeom>
        </p:spPr>
      </p:pic>
      <p:cxnSp>
        <p:nvCxnSpPr>
          <p:cNvPr id="5" name="Łącznik prosty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3175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576064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Wyniki testów wydajnościowych – operacje na słowniku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357290" y="1928802"/>
          <a:ext cx="6572296" cy="3509025"/>
        </p:xfrm>
        <a:graphic>
          <a:graphicData uri="http://schemas.openxmlformats.org/drawingml/2006/table">
            <a:tbl>
              <a:tblPr/>
              <a:tblGrid>
                <a:gridCol w="8449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0832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0317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0317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0317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0317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0317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03173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292419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Ilość rekordów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Operacja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Średni czas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241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Android Studio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Xamarin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Cordova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241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Huawei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Xiaomi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Huawei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Xiaomi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Huawei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Xiaomi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772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Dodawanie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Szukanie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102,3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150,7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400,7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45,3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29,3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772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1000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Dodawanie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Szukanie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1377,3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284,3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6317,7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914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9704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1571,7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1104,3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681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4126,7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2207,7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772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10000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Dodawanie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Szukanie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907"/>
            <a:ext cx="9144000" cy="285175"/>
          </a:xfrm>
          <a:prstGeom prst="rect">
            <a:avLst/>
          </a:prstGeom>
        </p:spPr>
      </p:pic>
      <p:cxnSp>
        <p:nvCxnSpPr>
          <p:cNvPr id="5" name="Łącznik prosty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3175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6064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Wyniki testów wydajnościowych – ciąg </a:t>
            </a:r>
            <a:r>
              <a:rPr lang="pl-PL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Fibonacciego</a:t>
            </a:r>
            <a:endParaRPr lang="pl-PL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Verdana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214414" y="2071678"/>
          <a:ext cx="6858047" cy="3143273"/>
        </p:xfrm>
        <a:graphic>
          <a:graphicData uri="http://schemas.openxmlformats.org/drawingml/2006/table">
            <a:tbl>
              <a:tblPr/>
              <a:tblGrid>
                <a:gridCol w="97972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797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7972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7972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7972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7972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7972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49039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Ilość rekordów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Średni czas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903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Android Studio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Xamarin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Cordova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903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Huawei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Xiaomi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Huawei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Xiaomi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Huawei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Xiaomi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90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2,3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5,7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90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1000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2,7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3,7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90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10000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151,3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272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112,7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240,3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211,7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456,3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490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100000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9600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22515,7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6421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17959,7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14885,3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  <a:cs typeface="Times New Roman"/>
                        </a:rPr>
                        <a:t>39447,7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907"/>
            <a:ext cx="9144000" cy="285175"/>
          </a:xfrm>
          <a:prstGeom prst="rect">
            <a:avLst/>
          </a:prstGeom>
        </p:spPr>
      </p:pic>
      <p:cxnSp>
        <p:nvCxnSpPr>
          <p:cNvPr id="5" name="Łącznik prosty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3175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6064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Wyniki testów wydajnościowych – liczby pierwsze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571604" y="2071678"/>
          <a:ext cx="6357981" cy="2857519"/>
        </p:xfrm>
        <a:graphic>
          <a:graphicData uri="http://schemas.openxmlformats.org/drawingml/2006/table">
            <a:tbl>
              <a:tblPr/>
              <a:tblGrid>
                <a:gridCol w="9082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0828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0828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0828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0828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0828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0828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08217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Ilość rekordów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Średni czas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821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Android Studio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Xamarin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Cordova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821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Huawei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Xiaomi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Huawei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Xiaomi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Huawei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Xiaomi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82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2,3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5,7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82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1000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2,7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3,7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082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10000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151,3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272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112,7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240,3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211,7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456,3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082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100000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9600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22515,7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6421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17959,7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14885,3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  <a:cs typeface="Times New Roman"/>
                        </a:rPr>
                        <a:t>39447,7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907"/>
            <a:ext cx="9144000" cy="285175"/>
          </a:xfrm>
          <a:prstGeom prst="rect">
            <a:avLst/>
          </a:prstGeom>
        </p:spPr>
      </p:pic>
      <p:cxnSp>
        <p:nvCxnSpPr>
          <p:cNvPr id="5" name="Łącznik prosty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3175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576064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Wyniki testów wydajnościowych – rysowanie kontrolek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357290" y="2214554"/>
          <a:ext cx="6500858" cy="3000396"/>
        </p:xfrm>
        <a:graphic>
          <a:graphicData uri="http://schemas.openxmlformats.org/drawingml/2006/table">
            <a:tbl>
              <a:tblPr/>
              <a:tblGrid>
                <a:gridCol w="92869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2869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286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2869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2869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2869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2869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28628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Times New Roman"/>
                          <a:ea typeface="Times New Roman"/>
                          <a:cs typeface="Times New Roman"/>
                        </a:rPr>
                        <a:t>Ilość rekordów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Średni czas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862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Android Studio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Xamarin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Cordova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862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Huawei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Times New Roman"/>
                          <a:ea typeface="Times New Roman"/>
                          <a:cs typeface="Times New Roman"/>
                        </a:rPr>
                        <a:t>Xiaomi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Huawei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Xiaomi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Huawei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Xiaomi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363,3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410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1065,7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3038,3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1000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1831,3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4575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30667,3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10000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18641,7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117,7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203,3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100000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733,3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1824,7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907"/>
            <a:ext cx="9144000" cy="285175"/>
          </a:xfrm>
          <a:prstGeom prst="rect">
            <a:avLst/>
          </a:prstGeom>
        </p:spPr>
      </p:pic>
      <p:cxnSp>
        <p:nvCxnSpPr>
          <p:cNvPr id="5" name="Łącznik prosty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3175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6064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Podsumowanie</a:t>
            </a:r>
          </a:p>
        </p:txBody>
      </p:sp>
      <p:sp>
        <p:nvSpPr>
          <p:cNvPr id="9" name="Symbol zastępczy zawartości 2"/>
          <p:cNvSpPr>
            <a:spLocks noGrp="1"/>
          </p:cNvSpPr>
          <p:nvPr>
            <p:ph idx="1"/>
          </p:nvPr>
        </p:nvSpPr>
        <p:spPr>
          <a:xfrm>
            <a:off x="611560" y="2564904"/>
            <a:ext cx="7929618" cy="379305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pl-PL" dirty="0" smtClean="0"/>
              <a:t>Badania wykazały, że technologia natywna jest wydajniejsza niż technologia Cross-Platform </a:t>
            </a:r>
            <a:br>
              <a:rPr lang="pl-PL" dirty="0" smtClean="0"/>
            </a:br>
            <a:r>
              <a:rPr lang="pl-PL" dirty="0" smtClean="0"/>
              <a:t>i hybrydowa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907"/>
            <a:ext cx="9144000" cy="285175"/>
          </a:xfrm>
          <a:prstGeom prst="rect">
            <a:avLst/>
          </a:prstGeom>
        </p:spPr>
      </p:pic>
      <p:sp>
        <p:nvSpPr>
          <p:cNvPr id="9" name="Symbol zastępczy zawartości 2"/>
          <p:cNvSpPr>
            <a:spLocks noGrp="1"/>
          </p:cNvSpPr>
          <p:nvPr>
            <p:ph idx="1"/>
          </p:nvPr>
        </p:nvSpPr>
        <p:spPr>
          <a:xfrm>
            <a:off x="928662" y="2643182"/>
            <a:ext cx="7643866" cy="264320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6000" dirty="0"/>
              <a:t>Dziękuję za uwagę </a:t>
            </a:r>
            <a:r>
              <a:rPr lang="pl-PL" sz="6000" dirty="0">
                <a:sym typeface="Wingdings" pitchFamily="2" charset="2"/>
              </a:rPr>
              <a:t></a:t>
            </a:r>
            <a:endParaRPr lang="pl-PL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907"/>
            <a:ext cx="9144000" cy="285175"/>
          </a:xfrm>
          <a:prstGeom prst="rect">
            <a:avLst/>
          </a:prstGeom>
        </p:spPr>
      </p:pic>
      <p:cxnSp>
        <p:nvCxnSpPr>
          <p:cNvPr id="5" name="Łącznik prosty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3175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6064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Cel pracy</a:t>
            </a:r>
          </a:p>
        </p:txBody>
      </p:sp>
      <p:sp>
        <p:nvSpPr>
          <p:cNvPr id="9" name="Symbol zastępczy zawartości 2"/>
          <p:cNvSpPr>
            <a:spLocks noGrp="1"/>
          </p:cNvSpPr>
          <p:nvPr>
            <p:ph idx="1"/>
          </p:nvPr>
        </p:nvSpPr>
        <p:spPr>
          <a:xfrm>
            <a:off x="500034" y="2571744"/>
            <a:ext cx="8229600" cy="3125791"/>
          </a:xfrm>
        </p:spPr>
        <p:txBody>
          <a:bodyPr/>
          <a:lstStyle/>
          <a:p>
            <a:pPr algn="ctr">
              <a:buNone/>
            </a:pPr>
            <a:r>
              <a:rPr lang="pl-PL" dirty="0"/>
              <a:t>	Celem pracy było dobranie najbardziej optymalnej metodyki zwinnej  do wytwarzania aplikacji mobilnej.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907"/>
            <a:ext cx="9144000" cy="285175"/>
          </a:xfrm>
          <a:prstGeom prst="rect">
            <a:avLst/>
          </a:prstGeom>
        </p:spPr>
      </p:pic>
      <p:cxnSp>
        <p:nvCxnSpPr>
          <p:cNvPr id="5" name="Łącznik prosty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3175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6064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Zakres pracy</a:t>
            </a:r>
          </a:p>
        </p:txBody>
      </p:sp>
      <p:sp>
        <p:nvSpPr>
          <p:cNvPr id="10" name="Symbol zastępczy zawartości 2"/>
          <p:cNvSpPr>
            <a:spLocks noGrp="1"/>
          </p:cNvSpPr>
          <p:nvPr>
            <p:ph idx="1"/>
          </p:nvPr>
        </p:nvSpPr>
        <p:spPr>
          <a:xfrm>
            <a:off x="1547664" y="1772816"/>
            <a:ext cx="6408712" cy="3744416"/>
          </a:xfrm>
        </p:spPr>
        <p:txBody>
          <a:bodyPr>
            <a:normAutofit lnSpcReduction="10000"/>
          </a:bodyPr>
          <a:lstStyle/>
          <a:p>
            <a:pPr marL="514350" indent="-514350"/>
            <a:r>
              <a:rPr lang="pl-PL" dirty="0" smtClean="0"/>
              <a:t>Analiza budowy aplikacji mobilnych</a:t>
            </a:r>
            <a:endParaRPr lang="pl-PL" dirty="0"/>
          </a:p>
          <a:p>
            <a:pPr marL="514350" indent="-514350"/>
            <a:r>
              <a:rPr lang="pl-PL" dirty="0" smtClean="0"/>
              <a:t>Model zwinnego wytwarzania aplikacji</a:t>
            </a:r>
            <a:endParaRPr lang="pl-PL" dirty="0"/>
          </a:p>
          <a:p>
            <a:pPr marL="514350" indent="-514350"/>
            <a:r>
              <a:rPr lang="pl-PL" dirty="0" smtClean="0"/>
              <a:t>Budowa modelu</a:t>
            </a:r>
          </a:p>
          <a:p>
            <a:pPr marL="514350" indent="-514350"/>
            <a:r>
              <a:rPr lang="pl-PL" dirty="0" smtClean="0"/>
              <a:t>Badanie modelu</a:t>
            </a:r>
          </a:p>
          <a:p>
            <a:pPr marL="514350" indent="-514350"/>
            <a:r>
              <a:rPr lang="pl-PL" dirty="0" smtClean="0"/>
              <a:t>Wnioski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587756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907"/>
            <a:ext cx="9144000" cy="285175"/>
          </a:xfrm>
          <a:prstGeom prst="rect">
            <a:avLst/>
          </a:prstGeom>
        </p:spPr>
      </p:pic>
      <p:cxnSp>
        <p:nvCxnSpPr>
          <p:cNvPr id="5" name="Łącznik prosty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3175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6064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Problem badawcze i hipotezy</a:t>
            </a:r>
          </a:p>
        </p:txBody>
      </p:sp>
      <p:sp>
        <p:nvSpPr>
          <p:cNvPr id="9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268760"/>
            <a:ext cx="8280920" cy="482453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pl-PL" dirty="0"/>
              <a:t>	</a:t>
            </a:r>
            <a:r>
              <a:rPr lang="pl-PL" sz="5100" b="1" dirty="0"/>
              <a:t>Problemy badawcze</a:t>
            </a:r>
            <a:r>
              <a:rPr lang="pl-PL" sz="5100" b="1" dirty="0" smtClean="0"/>
              <a:t>:</a:t>
            </a:r>
          </a:p>
          <a:p>
            <a:pPr algn="ctr">
              <a:buNone/>
            </a:pPr>
            <a:endParaRPr lang="pl-PL" sz="2400" b="1" dirty="0" smtClean="0"/>
          </a:p>
          <a:p>
            <a:r>
              <a:rPr lang="pl-PL" sz="2400" dirty="0" smtClean="0"/>
              <a:t>Dlaczego technologia natywna jest najwydatniejsza?</a:t>
            </a:r>
          </a:p>
          <a:p>
            <a:r>
              <a:rPr lang="pl-PL" sz="2400" dirty="0" smtClean="0"/>
              <a:t>Czy stosowanie technologii natywnej jest łatwiejsze niż stosowanie pozostałych technologii?</a:t>
            </a:r>
          </a:p>
          <a:p>
            <a:r>
              <a:rPr lang="pl-PL" sz="2400" dirty="0" smtClean="0"/>
              <a:t>Jak postąpić w przypadku, gdy konieczne jest napisanie modelu we wszystkich trzech technologiach?</a:t>
            </a:r>
          </a:p>
          <a:p>
            <a:r>
              <a:rPr lang="pl-PL" sz="2400" dirty="0" smtClean="0"/>
              <a:t>Co może sprawić największe problemy w przypadku, gdy należy użyć więcej niż jednej technologii do stworzenia modelu?</a:t>
            </a:r>
          </a:p>
          <a:p>
            <a:r>
              <a:rPr lang="pl-PL" sz="2400" dirty="0" smtClean="0"/>
              <a:t>W jaki sposób powinny zostać przeprowadzone testy, aby badania na wszystkich trzech technologiach można uznać za wiarygodne.</a:t>
            </a:r>
            <a:endParaRPr lang="pl-PL" sz="2400" dirty="0"/>
          </a:p>
          <a:p>
            <a:pPr algn="ctr">
              <a:buNone/>
            </a:pPr>
            <a:endParaRPr lang="pl-PL" sz="2400" dirty="0" smtClean="0"/>
          </a:p>
          <a:p>
            <a:pPr algn="ctr">
              <a:buNone/>
            </a:pPr>
            <a:r>
              <a:rPr lang="pl-PL" sz="5000" b="1" dirty="0" smtClean="0"/>
              <a:t>Hipoteza:</a:t>
            </a:r>
          </a:p>
          <a:p>
            <a:pPr algn="ctr">
              <a:buNone/>
            </a:pPr>
            <a:endParaRPr lang="pl-PL" sz="2400" b="1" dirty="0" smtClean="0"/>
          </a:p>
          <a:p>
            <a:r>
              <a:rPr lang="pl-PL" sz="2400" dirty="0" smtClean="0"/>
              <a:t>Stosowanie technologii natywnych jest wydajniejsze od stosowania technologii Cross-Platform lub hybrydowej</a:t>
            </a:r>
          </a:p>
          <a:p>
            <a:pPr algn="ctr"/>
            <a:endParaRPr lang="pl-PL" sz="5000" b="1" dirty="0"/>
          </a:p>
        </p:txBody>
      </p:sp>
    </p:spTree>
    <p:extLst>
      <p:ext uri="{BB962C8B-B14F-4D97-AF65-F5344CB8AC3E}">
        <p14:creationId xmlns="" xmlns:p14="http://schemas.microsoft.com/office/powerpoint/2010/main" val="4070118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907"/>
            <a:ext cx="9144000" cy="285175"/>
          </a:xfrm>
          <a:prstGeom prst="rect">
            <a:avLst/>
          </a:prstGeom>
        </p:spPr>
      </p:pic>
      <p:cxnSp>
        <p:nvCxnSpPr>
          <p:cNvPr id="5" name="Łącznik prosty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3175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6064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Model zwinnego wytwarzania aplikacji</a:t>
            </a:r>
          </a:p>
        </p:txBody>
      </p:sp>
      <p:sp>
        <p:nvSpPr>
          <p:cNvPr id="9" name="Symbol zastępczy zawartości 2"/>
          <p:cNvSpPr>
            <a:spLocks noGrp="1"/>
          </p:cNvSpPr>
          <p:nvPr>
            <p:ph idx="1"/>
          </p:nvPr>
        </p:nvSpPr>
        <p:spPr>
          <a:xfrm>
            <a:off x="2428860" y="2285992"/>
            <a:ext cx="4500594" cy="2571768"/>
          </a:xfrm>
        </p:spPr>
        <p:txBody>
          <a:bodyPr/>
          <a:lstStyle/>
          <a:p>
            <a:pPr marL="514350" indent="-514350"/>
            <a:r>
              <a:rPr lang="pl-PL" dirty="0"/>
              <a:t>Agile</a:t>
            </a:r>
          </a:p>
          <a:p>
            <a:pPr marL="514350" indent="-514350"/>
            <a:r>
              <a:rPr lang="pl-PL" dirty="0"/>
              <a:t>SCRUM</a:t>
            </a:r>
          </a:p>
          <a:p>
            <a:pPr marL="514350" indent="-514350"/>
            <a:r>
              <a:rPr lang="pl-PL" dirty="0" err="1"/>
              <a:t>Extreme</a:t>
            </a:r>
            <a:r>
              <a:rPr lang="pl-PL" dirty="0"/>
              <a:t> </a:t>
            </a:r>
            <a:r>
              <a:rPr lang="pl-PL" dirty="0" err="1"/>
              <a:t>Programming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907"/>
            <a:ext cx="9144000" cy="285175"/>
          </a:xfrm>
          <a:prstGeom prst="rect">
            <a:avLst/>
          </a:prstGeom>
        </p:spPr>
      </p:pic>
      <p:cxnSp>
        <p:nvCxnSpPr>
          <p:cNvPr id="5" name="Łącznik prosty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3175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6064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Wybrane technologie</a:t>
            </a:r>
          </a:p>
        </p:txBody>
      </p:sp>
      <p:sp>
        <p:nvSpPr>
          <p:cNvPr id="10" name="Symbol zastępczy zawartości 2"/>
          <p:cNvSpPr>
            <a:spLocks noGrp="1"/>
          </p:cNvSpPr>
          <p:nvPr>
            <p:ph idx="1"/>
          </p:nvPr>
        </p:nvSpPr>
        <p:spPr>
          <a:xfrm>
            <a:off x="2357422" y="2571744"/>
            <a:ext cx="4500594" cy="2571768"/>
          </a:xfrm>
        </p:spPr>
        <p:txBody>
          <a:bodyPr/>
          <a:lstStyle/>
          <a:p>
            <a:pPr marL="514350" indent="-514350"/>
            <a:r>
              <a:rPr lang="pl-PL" dirty="0"/>
              <a:t>Android Studio</a:t>
            </a:r>
          </a:p>
          <a:p>
            <a:pPr marL="514350" indent="-514350"/>
            <a:r>
              <a:rPr lang="pl-PL" dirty="0" err="1"/>
              <a:t>Cordova</a:t>
            </a:r>
            <a:endParaRPr lang="pl-PL" dirty="0"/>
          </a:p>
          <a:p>
            <a:pPr marL="514350" indent="-514350"/>
            <a:r>
              <a:rPr lang="pl-PL" dirty="0" err="1"/>
              <a:t>Xamarin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907"/>
            <a:ext cx="9144000" cy="285175"/>
          </a:xfrm>
          <a:prstGeom prst="rect">
            <a:avLst/>
          </a:prstGeom>
        </p:spPr>
      </p:pic>
      <p:cxnSp>
        <p:nvCxnSpPr>
          <p:cNvPr id="5" name="Łącznik prosty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3175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6064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Środowisko badawcze</a:t>
            </a:r>
          </a:p>
        </p:txBody>
      </p:sp>
      <p:sp>
        <p:nvSpPr>
          <p:cNvPr id="10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24744"/>
            <a:ext cx="8352928" cy="5400600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pl-PL" sz="4400" dirty="0" smtClean="0"/>
              <a:t>Badanie zostało przeprowadzone na dwóch urządzeniach z systemem Android</a:t>
            </a:r>
            <a:endParaRPr lang="pl-PL" sz="4400" dirty="0"/>
          </a:p>
          <a:p>
            <a:pPr marL="514350" indent="-514350"/>
            <a:endParaRPr lang="pl-PL" dirty="0" smtClean="0"/>
          </a:p>
          <a:p>
            <a:pPr marL="358775" indent="-358775">
              <a:buFont typeface="+mj-lt"/>
              <a:buAutoNum type="arabicPeriod"/>
            </a:pPr>
            <a:r>
              <a:rPr lang="pl-PL" dirty="0" err="1" smtClean="0"/>
              <a:t>Huawei</a:t>
            </a:r>
            <a:r>
              <a:rPr lang="pl-PL" dirty="0" smtClean="0"/>
              <a:t> P20 Pro</a:t>
            </a:r>
          </a:p>
          <a:p>
            <a:pPr marL="627063" lvl="0" indent="-268288"/>
            <a:r>
              <a:rPr lang="pl-PL" dirty="0" smtClean="0"/>
              <a:t>Rozdzielczość ekranu: 2240 x 1080 pikseli</a:t>
            </a:r>
          </a:p>
          <a:p>
            <a:pPr marL="627063" lvl="0" indent="-268288"/>
            <a:r>
              <a:rPr lang="pl-PL" dirty="0" smtClean="0"/>
              <a:t>Procesor: </a:t>
            </a:r>
            <a:r>
              <a:rPr lang="pl-PL" dirty="0" err="1" smtClean="0"/>
              <a:t>HiSilicon</a:t>
            </a:r>
            <a:r>
              <a:rPr lang="pl-PL" dirty="0" smtClean="0"/>
              <a:t> Kirin 970</a:t>
            </a:r>
          </a:p>
          <a:p>
            <a:pPr marL="627063" lvl="0" indent="-268288"/>
            <a:r>
              <a:rPr lang="pl-PL" dirty="0" smtClean="0"/>
              <a:t>Liczba rdzeni: ośmiordzeniowy, 4 x Cortex-73 2,4 </a:t>
            </a:r>
            <a:r>
              <a:rPr lang="pl-PL" dirty="0" err="1" smtClean="0"/>
              <a:t>GHz</a:t>
            </a:r>
            <a:r>
              <a:rPr lang="pl-PL" dirty="0" smtClean="0"/>
              <a:t> i 4 x Cortex-A53 1,8 </a:t>
            </a:r>
            <a:r>
              <a:rPr lang="pl-PL" dirty="0" err="1" smtClean="0"/>
              <a:t>GHz</a:t>
            </a:r>
            <a:endParaRPr lang="pl-PL" dirty="0" smtClean="0"/>
          </a:p>
          <a:p>
            <a:pPr marL="627063" lvl="0" indent="-268288"/>
            <a:r>
              <a:rPr lang="pl-PL" dirty="0" smtClean="0"/>
              <a:t>Układ graficzny: ARM Mali-G72 MP12</a:t>
            </a:r>
          </a:p>
          <a:p>
            <a:pPr marL="627063" lvl="0" indent="-268288"/>
            <a:r>
              <a:rPr lang="pl-PL" dirty="0" smtClean="0"/>
              <a:t>Maksymalna pamięć operacyjna: 6 GB RAM</a:t>
            </a:r>
          </a:p>
          <a:p>
            <a:pPr marL="627063" lvl="0" indent="-268288"/>
            <a:r>
              <a:rPr lang="pl-PL" dirty="0" smtClean="0"/>
              <a:t>Maksymalna pamięć wewnętrzna: 128 GB</a:t>
            </a:r>
          </a:p>
          <a:p>
            <a:pPr marL="514350" indent="-514350">
              <a:buNone/>
            </a:pPr>
            <a:endParaRPr lang="pl-PL" dirty="0" smtClean="0"/>
          </a:p>
          <a:p>
            <a:pPr marL="358775" indent="-358775">
              <a:buFont typeface="+mj-lt"/>
              <a:buAutoNum type="arabicPeriod" startAt="2"/>
            </a:pPr>
            <a:r>
              <a:rPr lang="pl-PL" dirty="0" err="1" smtClean="0"/>
              <a:t>Xiaomi</a:t>
            </a:r>
            <a:r>
              <a:rPr lang="pl-PL" dirty="0" smtClean="0"/>
              <a:t> </a:t>
            </a:r>
            <a:r>
              <a:rPr lang="pl-PL" dirty="0" err="1" smtClean="0"/>
              <a:t>Redmi</a:t>
            </a:r>
            <a:r>
              <a:rPr lang="pl-PL" dirty="0" smtClean="0"/>
              <a:t> 4</a:t>
            </a:r>
          </a:p>
          <a:p>
            <a:pPr marL="627063" lvl="0" indent="-268288"/>
            <a:r>
              <a:rPr lang="pl-PL" dirty="0" smtClean="0"/>
              <a:t>Rozdzielczość ekranu: 1280 x 720 pikseli</a:t>
            </a:r>
          </a:p>
          <a:p>
            <a:pPr marL="627063" lvl="0" indent="-268288"/>
            <a:r>
              <a:rPr lang="pl-PL" dirty="0" smtClean="0"/>
              <a:t>Procesor: </a:t>
            </a:r>
            <a:r>
              <a:rPr lang="pl-PL" dirty="0" err="1" smtClean="0"/>
              <a:t>Qualcomm</a:t>
            </a:r>
            <a:r>
              <a:rPr lang="pl-PL" dirty="0" smtClean="0"/>
              <a:t> </a:t>
            </a:r>
            <a:r>
              <a:rPr lang="pl-PL" dirty="0" err="1" smtClean="0"/>
              <a:t>Snapdragon</a:t>
            </a:r>
            <a:r>
              <a:rPr lang="pl-PL" dirty="0" smtClean="0"/>
              <a:t> 430</a:t>
            </a:r>
          </a:p>
          <a:p>
            <a:pPr marL="627063" lvl="0" indent="-268288"/>
            <a:r>
              <a:rPr lang="pl-PL" dirty="0" smtClean="0"/>
              <a:t>Liczba rdzeni: ośmiordzeniowy, 8 x Cortex-A53 1,4 </a:t>
            </a:r>
            <a:r>
              <a:rPr lang="pl-PL" dirty="0" err="1" smtClean="0"/>
              <a:t>GHz</a:t>
            </a:r>
            <a:endParaRPr lang="pl-PL" dirty="0" smtClean="0"/>
          </a:p>
          <a:p>
            <a:pPr marL="627063" lvl="0" indent="-268288"/>
            <a:r>
              <a:rPr lang="pl-PL" dirty="0" smtClean="0"/>
              <a:t>Układ graficzny: </a:t>
            </a:r>
            <a:r>
              <a:rPr lang="pl-PL" dirty="0" err="1" smtClean="0"/>
              <a:t>Adreno</a:t>
            </a:r>
            <a:r>
              <a:rPr lang="pl-PL" dirty="0" smtClean="0"/>
              <a:t> 505</a:t>
            </a:r>
          </a:p>
          <a:p>
            <a:pPr marL="627063" lvl="0" indent="-268288"/>
            <a:r>
              <a:rPr lang="pl-PL" dirty="0" smtClean="0"/>
              <a:t>Maksymalna pamięć operacyjna: 2 GB RAM</a:t>
            </a:r>
          </a:p>
          <a:p>
            <a:pPr marL="627063" lvl="0" indent="-268288"/>
            <a:r>
              <a:rPr lang="pl-PL" dirty="0" smtClean="0"/>
              <a:t>Maksymalna pamięć wewnętrzna 16 GB</a:t>
            </a:r>
          </a:p>
          <a:p>
            <a:pPr marL="514350" indent="-514350">
              <a:buFont typeface="+mj-lt"/>
              <a:buAutoNum type="arabicPeriod"/>
            </a:pPr>
            <a:endParaRPr lang="pl-PL" dirty="0" smtClean="0"/>
          </a:p>
          <a:p>
            <a:pPr marL="514350" indent="-514350"/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225527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907"/>
            <a:ext cx="9144000" cy="285175"/>
          </a:xfrm>
          <a:prstGeom prst="rect">
            <a:avLst/>
          </a:prstGeom>
        </p:spPr>
      </p:pic>
      <p:cxnSp>
        <p:nvCxnSpPr>
          <p:cNvPr id="5" name="Łącznik prosty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3175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6064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Wykonane testy</a:t>
            </a:r>
          </a:p>
        </p:txBody>
      </p:sp>
      <p:sp>
        <p:nvSpPr>
          <p:cNvPr id="6" name="Symbol zastępczy zawartości 2"/>
          <p:cNvSpPr>
            <a:spLocks noGrp="1"/>
          </p:cNvSpPr>
          <p:nvPr>
            <p:ph idx="1"/>
          </p:nvPr>
        </p:nvSpPr>
        <p:spPr>
          <a:xfrm>
            <a:off x="1071538" y="1571612"/>
            <a:ext cx="7072362" cy="464347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dirty="0"/>
              <a:t>Programowanie logiki biznesowej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Tworzenie interfejsu graficznego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Wydajność działania aplikacji</a:t>
            </a:r>
          </a:p>
          <a:p>
            <a:pPr marL="914400" lvl="1" indent="-514350"/>
            <a:r>
              <a:rPr lang="pl-PL" dirty="0"/>
              <a:t>Losowanie na liście</a:t>
            </a:r>
          </a:p>
          <a:p>
            <a:pPr marL="914400" lvl="1" indent="-514350"/>
            <a:r>
              <a:rPr lang="pl-PL" dirty="0"/>
              <a:t>Losowanie na słowniku</a:t>
            </a:r>
          </a:p>
          <a:p>
            <a:pPr marL="914400" lvl="1" indent="-514350"/>
            <a:r>
              <a:rPr lang="pl-PL" dirty="0"/>
              <a:t>Ciąg </a:t>
            </a:r>
            <a:r>
              <a:rPr lang="pl-PL" dirty="0" err="1"/>
              <a:t>Fibonacciego</a:t>
            </a:r>
            <a:endParaRPr lang="pl-PL" dirty="0"/>
          </a:p>
          <a:p>
            <a:pPr marL="914400" lvl="1" indent="-514350"/>
            <a:r>
              <a:rPr lang="pl-PL" dirty="0"/>
              <a:t>Liczenie liczb pierwszych</a:t>
            </a:r>
          </a:p>
          <a:p>
            <a:pPr marL="914400" lvl="1" indent="-514350"/>
            <a:r>
              <a:rPr lang="pl-PL" dirty="0"/>
              <a:t>Rysowanie kontrolek</a:t>
            </a:r>
          </a:p>
          <a:p>
            <a:pPr marL="514350" indent="-514350">
              <a:buNone/>
            </a:pPr>
            <a:r>
              <a:rPr lang="pl-PL" dirty="0"/>
              <a:t>4.	Działanie na różnych urządzeniach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907"/>
            <a:ext cx="9144000" cy="285175"/>
          </a:xfrm>
          <a:prstGeom prst="rect">
            <a:avLst/>
          </a:prstGeom>
        </p:spPr>
      </p:pic>
      <p:cxnSp>
        <p:nvCxnSpPr>
          <p:cNvPr id="5" name="Łącznik prosty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3175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6064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Wyniki testów wydajnościowych – operacje na listach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785918" y="1714488"/>
          <a:ext cx="6155713" cy="3886215"/>
        </p:xfrm>
        <a:graphic>
          <a:graphicData uri="http://schemas.openxmlformats.org/drawingml/2006/table">
            <a:tbl>
              <a:tblPr/>
              <a:tblGrid>
                <a:gridCol w="7913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507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5226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5226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5226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5226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5226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5226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259081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latin typeface="Times New Roman"/>
                          <a:ea typeface="Times New Roman"/>
                          <a:cs typeface="Times New Roman"/>
                        </a:rPr>
                        <a:t>Ilość rekordów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Operacja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Średni czas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908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Android Studio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Xamarin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Cordova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908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Huawei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Xiaomi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Huawei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Xiaomi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Huawei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latin typeface="Times New Roman"/>
                          <a:ea typeface="Times New Roman"/>
                          <a:cs typeface="Times New Roman"/>
                        </a:rPr>
                        <a:t>Xiaomi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772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1000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Dodawanie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Szukanie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12,7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5,7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61,3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3,7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27,3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4,7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772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10000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Dodawanie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Szukanie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Times New Roman"/>
                          <a:ea typeface="Times New Roman"/>
                          <a:cs typeface="Times New Roman"/>
                        </a:rPr>
                        <a:t>85,3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13,3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151,3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366,7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87,7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42,3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13,7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772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100000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Dodawanie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Szukanie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201,3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77,7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628,7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125,7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1044,7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170,3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3325,3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593,3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184,7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405,3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772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1000000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Dodawanie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Szukanie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1339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289,7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6287,7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888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10019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1638,3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33622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Times New Roman"/>
                          <a:ea typeface="Times New Roman"/>
                          <a:cs typeface="Times New Roman"/>
                        </a:rPr>
                        <a:t>5469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1193,3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166,7</a:t>
                      </a:r>
                      <a:endParaRPr lang="pl-P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4028,3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564</a:t>
                      </a:r>
                      <a:endParaRPr lang="pl-P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97F51278E0D6949A13BF4796F489188" ma:contentTypeVersion="17" ma:contentTypeDescription="Utwórz nowy dokument." ma:contentTypeScope="" ma:versionID="7f2199b165d1cdf2ae3841fefd27dea7">
  <xsd:schema xmlns:xsd="http://www.w3.org/2001/XMLSchema" xmlns:xs="http://www.w3.org/2001/XMLSchema" xmlns:p="http://schemas.microsoft.com/office/2006/metadata/properties" xmlns:ns1="http://schemas.microsoft.com/sharepoint/v3" xmlns:ns3="cdd5ca03-d485-4e29-ba4d-4715671f19f2" xmlns:ns4="cb07c180-b1ed-460a-a93f-024a5e69e286" targetNamespace="http://schemas.microsoft.com/office/2006/metadata/properties" ma:root="true" ma:fieldsID="0c90b35c7c777ede9fa85e32af336ea4" ns1:_="" ns3:_="" ns4:_="">
    <xsd:import namespace="http://schemas.microsoft.com/sharepoint/v3"/>
    <xsd:import namespace="cdd5ca03-d485-4e29-ba4d-4715671f19f2"/>
    <xsd:import namespace="cb07c180-b1ed-460a-a93f-024a5e69e286"/>
    <xsd:element name="properties">
      <xsd:complexType>
        <xsd:sequence>
          <xsd:element name="documentManagement">
            <xsd:complexType>
              <xsd:all>
                <xsd:element ref="ns1:AverageRating" minOccurs="0"/>
                <xsd:element ref="ns1:RatingCount" minOccurs="0"/>
                <xsd:element ref="ns1:RatedBy" minOccurs="0"/>
                <xsd:element ref="ns1:Ratings" minOccurs="0"/>
                <xsd:element ref="ns1:LikesCount" minOccurs="0"/>
                <xsd:element ref="ns1:LikedBy" minOccurs="0"/>
                <xsd:element ref="ns3:SharedWithUser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3:SharedWithDetails" minOccurs="0"/>
                <xsd:element ref="ns3:SharingHintHash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8" nillable="true" ma:displayName="Ocena (0-5)" ma:decimals="2" ma:description="Średnia wartość wszystkich przesłanych ocen" ma:internalName="AverageRating" ma:readOnly="true">
      <xsd:simpleType>
        <xsd:restriction base="dms:Number"/>
      </xsd:simpleType>
    </xsd:element>
    <xsd:element name="RatingCount" ma:index="9" nillable="true" ma:displayName="Liczba ocen" ma:decimals="0" ma:description="Liczba przesłanych ocen" ma:internalName="RatingCount" ma:readOnly="true">
      <xsd:simpleType>
        <xsd:restriction base="dms:Number"/>
      </xsd:simpleType>
    </xsd:element>
    <xsd:element name="RatedBy" ma:index="10" nillable="true" ma:displayName="Ocenione przez" ma:description="Użytkownicy ocenili element." ma:hidden="true" ma:list="UserInfo" ma:internalName="Rat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atings" ma:index="11" nillable="true" ma:displayName="Oceny użytkownika" ma:description="Oceny użytkownika dla elementu" ma:hidden="true" ma:internalName="Ratings">
      <xsd:simpleType>
        <xsd:restriction base="dms:Note"/>
      </xsd:simpleType>
    </xsd:element>
    <xsd:element name="LikesCount" ma:index="12" nillable="true" ma:displayName="Liczba znaczników „lubię to”" ma:internalName="LikesCount">
      <xsd:simpleType>
        <xsd:restriction base="dms:Unknown"/>
      </xsd:simpleType>
    </xsd:element>
    <xsd:element name="LikedBy" ma:index="13" nillable="true" ma:displayName="Lubiane przez" ma:hidden="true" ma:list="UserInfo" ma:internalName="Lik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d5ca03-d485-4e29-ba4d-4715671f19f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Udostępnione dla — szczegóły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krót wskazówki dotyczącej udostępniania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07c180-b1ed-460a-a93f-024a5e69e2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0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2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4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kesCount xmlns="http://schemas.microsoft.com/sharepoint/v3" xsi:nil="true"/>
    <Ratings xmlns="http://schemas.microsoft.com/sharepoint/v3" xsi:nil="true"/>
    <LikedBy xmlns="http://schemas.microsoft.com/sharepoint/v3">
      <UserInfo>
        <DisplayName/>
        <AccountId xsi:nil="true"/>
        <AccountType/>
      </UserInfo>
    </LikedBy>
    <RatedBy xmlns="http://schemas.microsoft.com/sharepoint/v3">
      <UserInfo>
        <DisplayName/>
        <AccountId xsi:nil="true"/>
        <AccountType/>
      </UserInfo>
    </RatedBy>
  </documentManagement>
</p:properties>
</file>

<file path=customXml/itemProps1.xml><?xml version="1.0" encoding="utf-8"?>
<ds:datastoreItem xmlns:ds="http://schemas.openxmlformats.org/officeDocument/2006/customXml" ds:itemID="{8391EC60-5BA1-4398-A4D1-B902C0EF75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dd5ca03-d485-4e29-ba4d-4715671f19f2"/>
    <ds:schemaRef ds:uri="cb07c180-b1ed-460a-a93f-024a5e69e2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833387-1A04-41DB-B40F-ADF836F04F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EDACCF-B8DE-4D03-9C11-2BA08DBF7901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485</Words>
  <Application>Microsoft Office PowerPoint</Application>
  <PresentationFormat>Pokaz na ekranie (4:3)</PresentationFormat>
  <Paragraphs>307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Motyw pakietu Office</vt:lpstr>
      <vt:lpstr>Model zwinnego wytwarzania aplikacji mobilnych w technologiach cross-platform oraz hybrydowych</vt:lpstr>
      <vt:lpstr>Cel pracy</vt:lpstr>
      <vt:lpstr>Zakres pracy</vt:lpstr>
      <vt:lpstr>Problem badawcze i hipotezy</vt:lpstr>
      <vt:lpstr>Model zwinnego wytwarzania aplikacji</vt:lpstr>
      <vt:lpstr>Wybrane technologie</vt:lpstr>
      <vt:lpstr>Środowisko badawcze</vt:lpstr>
      <vt:lpstr>Wykonane testy</vt:lpstr>
      <vt:lpstr>Wyniki testów wydajnościowych – operacje na listach</vt:lpstr>
      <vt:lpstr>Wyniki testów wydajnościowych – operacje na słowniku</vt:lpstr>
      <vt:lpstr>Wyniki testów wydajnościowych – ciąg Fibonacciego</vt:lpstr>
      <vt:lpstr>Wyniki testów wydajnościowych – liczby pierwsze</vt:lpstr>
      <vt:lpstr>Wyniki testów wydajnościowych – rysowanie kontrolek</vt:lpstr>
      <vt:lpstr>Podsumowanie</vt:lpstr>
      <vt:lpstr>Slajd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zwinnego wytwarzania aplikacji mobilnych w technologiach cross-platform oraz hybrydowych</dc:title>
  <dc:creator>Kordian</dc:creator>
  <cp:lastModifiedBy>Kordian</cp:lastModifiedBy>
  <cp:revision>16</cp:revision>
  <dcterms:created xsi:type="dcterms:W3CDTF">2019-11-11T11:24:17Z</dcterms:created>
  <dcterms:modified xsi:type="dcterms:W3CDTF">2019-11-14T21:05:08Z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0x010100F97F51278E0D6949A13BF4796F489188</vt:lpwstr>
  </property>
</Properties>
</file>