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70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055A4-58EA-4C95-9603-B196BE97C184}" v="427" dt="2019-10-18T13:57:44.011"/>
    <p1510:client id="{69AF3F19-52B8-464F-995E-6A4C68C362D9}" v="16" dt="2019-10-06T05:25:48.982"/>
    <p1510:client id="{913CF06F-5BAC-43C8-B181-03E1A80B28D2}" v="1" dt="2019-09-28T07:00:01.006"/>
    <p1510:client id="{A527BEFE-2876-4E5F-A78F-50BA641BE39D}" v="2733" dt="2019-10-24T08:54:21.387"/>
    <p1510:client id="{B5D9016B-FCA2-4358-AC5D-40760D779607}" v="1177" dt="2019-10-14T08:06:36.857"/>
    <p1510:client id="{CE48B1DB-FBC1-4CEB-9B74-635F6D1D0195}" v="967" dt="2019-09-28T08:00:54.080"/>
    <p1510:client id="{D27CD071-B5DE-45E8-A974-C4CDA8DF7DD5}" v="110" dt="2019-10-27T11:53:56.7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>
        <p:scale>
          <a:sx n="99" d="100"/>
          <a:sy n="99" d="100"/>
        </p:scale>
        <p:origin x="-38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7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70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812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80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87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42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39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8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2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8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0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34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08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315" y="1447800"/>
            <a:ext cx="9508276" cy="3329581"/>
          </a:xfrm>
        </p:spPr>
        <p:txBody>
          <a:bodyPr>
            <a:normAutofit/>
          </a:bodyPr>
          <a:lstStyle/>
          <a:p>
            <a:r>
              <a:rPr lang="en-US" sz="4000" dirty="0"/>
              <a:t>ORGANIZACJA ZESPOŁÓW PROJEKTOWYCH W ASPEKCIE EFEKTYWNOŚCI I RYZYKA PROJEKTÓW INFORMATYCZNYCH</a:t>
            </a:r>
            <a:endParaRPr lang="pl-PL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315" y="4777380"/>
            <a:ext cx="8825658" cy="8614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76611328-D95C-45E7-9842-713AE1D9F078}"/>
              </a:ext>
            </a:extLst>
          </p:cNvPr>
          <p:cNvSpPr txBox="1"/>
          <p:nvPr/>
        </p:nvSpPr>
        <p:spPr>
          <a:xfrm>
            <a:off x="2858703" y="664143"/>
            <a:ext cx="60639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600" b="1" dirty="0"/>
              <a:t>Krzysztof Dobrzyński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96100C4B-5403-441B-8348-0C74DA68EB0F}"/>
              </a:ext>
            </a:extLst>
          </p:cNvPr>
          <p:cNvSpPr txBox="1"/>
          <p:nvPr/>
        </p:nvSpPr>
        <p:spPr>
          <a:xfrm>
            <a:off x="7273140" y="5749139"/>
            <a:ext cx="47380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dirty="0"/>
              <a:t>Promotor: Prof. dr hab. inż. Piotr </a:t>
            </a:r>
            <a:r>
              <a:rPr lang="pl-PL" dirty="0" err="1"/>
              <a:t>Zaskórski</a:t>
            </a: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73E72C9-82AA-47ED-9239-20A500DB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Wnioski z przykładu praktycznego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A2DF8414-3464-4AB1-BEE4-723D36AC5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51505"/>
              </p:ext>
            </p:extLst>
          </p:nvPr>
        </p:nvGraphicFramePr>
        <p:xfrm>
          <a:off x="637856" y="3994484"/>
          <a:ext cx="10436823" cy="208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01">
                  <a:extLst>
                    <a:ext uri="{9D8B030D-6E8A-4147-A177-3AD203B41FA5}">
                      <a16:colId xmlns:a16="http://schemas.microsoft.com/office/drawing/2014/main" xmlns="" val="1757527958"/>
                    </a:ext>
                  </a:extLst>
                </a:gridCol>
                <a:gridCol w="2705528">
                  <a:extLst>
                    <a:ext uri="{9D8B030D-6E8A-4147-A177-3AD203B41FA5}">
                      <a16:colId xmlns:a16="http://schemas.microsoft.com/office/drawing/2014/main" xmlns="" val="238847354"/>
                    </a:ext>
                  </a:extLst>
                </a:gridCol>
                <a:gridCol w="4212398">
                  <a:extLst>
                    <a:ext uri="{9D8B030D-6E8A-4147-A177-3AD203B41FA5}">
                      <a16:colId xmlns:a16="http://schemas.microsoft.com/office/drawing/2014/main" xmlns="" val="3127395190"/>
                    </a:ext>
                  </a:extLst>
                </a:gridCol>
                <a:gridCol w="2936696">
                  <a:extLst>
                    <a:ext uri="{9D8B030D-6E8A-4147-A177-3AD203B41FA5}">
                      <a16:colId xmlns:a16="http://schemas.microsoft.com/office/drawing/2014/main" xmlns="" val="2609633221"/>
                    </a:ext>
                  </a:extLst>
                </a:gridCol>
              </a:tblGrid>
              <a:tr h="52185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Miara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Czego dotyczy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Jednostka miary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8758629"/>
                  </a:ext>
                </a:extLst>
              </a:tr>
              <a:tr h="521852"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Korzystność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Zysk z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Waluta (np. zł)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9121650"/>
                  </a:ext>
                </a:extLst>
              </a:tr>
              <a:tr h="521852"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Ekonomiczność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Koszt wytworzenia projektu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Liczba (mnożnik)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3304354"/>
                  </a:ext>
                </a:extLst>
              </a:tr>
              <a:tr h="521852"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Stopa Zwrotu (ROI)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/>
                        <a:t>Procentowy zysk z inwestycji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Procent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0450478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09B16933-BB00-4299-8F40-168E2DCBB675}"/>
              </a:ext>
            </a:extLst>
          </p:cNvPr>
          <p:cNvSpPr txBox="1"/>
          <p:nvPr/>
        </p:nvSpPr>
        <p:spPr>
          <a:xfrm>
            <a:off x="648984" y="1847634"/>
            <a:ext cx="10414569" cy="17016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pl-PL"/>
              <a:t>Przed rozpoczęciem prac nad projektem należy: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ü"/>
            </a:pPr>
            <a:r>
              <a:rPr lang="pl-PL"/>
              <a:t>Oszacować koszty związane z projektem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ü"/>
            </a:pPr>
            <a:r>
              <a:rPr lang="pl-PL"/>
              <a:t>Oszacować ryzyko niepowodzenia projektu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ü"/>
            </a:pPr>
            <a:r>
              <a:rPr lang="pl-PL"/>
              <a:t>Wybrać odpowiedni wariant zespołu projektowego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286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73E72C9-82AA-47ED-9239-20A500DB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029364" cy="1400530"/>
          </a:xfrm>
        </p:spPr>
        <p:txBody>
          <a:bodyPr/>
          <a:lstStyle/>
          <a:p>
            <a:r>
              <a:rPr lang="pl-PL"/>
              <a:t>Wnioski z przykładu praktycznego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7991418-A296-4D16-A4AC-54813BF91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64" y="1549668"/>
            <a:ext cx="11184556" cy="46987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charset="2"/>
              <a:buChar char="ü"/>
            </a:pPr>
            <a:r>
              <a:rPr lang="pl-PL" sz="2400" b="1" dirty="0"/>
              <a:t>Każde zadanie </a:t>
            </a:r>
            <a:r>
              <a:rPr lang="pl-PL" sz="2400" b="1" dirty="0" smtClean="0"/>
              <a:t>może być </a:t>
            </a:r>
            <a:r>
              <a:rPr lang="pl-PL" sz="2400" b="1" dirty="0"/>
              <a:t>obarczone pewnym marginesem błędu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Odpowiednio dobrany zespół projektowy posiada wszystkie kompetencje wymagane do zrealizowania przypisanych mu zadań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Kierownik projektu powinien posiadać przygotowany plan awaryjny na każdy zidentyfikowany rodzaj ryzyka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Prace jednego z członków zespołu projektowego nie powinny blokować pracy </a:t>
            </a:r>
            <a:r>
              <a:rPr lang="pl-PL" sz="2400" b="1" dirty="0" smtClean="0"/>
              <a:t>innych (struktura alternatywnych elementów)</a:t>
            </a:r>
            <a:endParaRPr lang="pl-PL" sz="2400" b="1" dirty="0"/>
          </a:p>
          <a:p>
            <a:pPr>
              <a:buFont typeface="Wingdings" charset="2"/>
              <a:buChar char="ü"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28044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0BA194B-1B82-4423-9FFC-066E788CF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57" y="115503"/>
            <a:ext cx="9839078" cy="1737745"/>
          </a:xfrm>
        </p:spPr>
        <p:txBody>
          <a:bodyPr/>
          <a:lstStyle/>
          <a:p>
            <a:pPr algn="ctr"/>
            <a:r>
              <a:rPr lang="pl-PL" b="1" smtClean="0"/>
              <a:t>Podsumowanie </a:t>
            </a:r>
            <a:r>
              <a:rPr lang="pl-PL" b="1" dirty="0" smtClean="0"/>
              <a:t>= Wnioski z </a:t>
            </a:r>
            <a:r>
              <a:rPr lang="pl-PL" b="1" dirty="0"/>
              <a:t>pracy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1134AE7-B962-473E-9945-66CBE48DA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3" y="1289785"/>
            <a:ext cx="10587789" cy="537814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ü"/>
            </a:pPr>
            <a:r>
              <a:rPr lang="pl-PL" sz="2400" b="1" dirty="0"/>
              <a:t>Ryzyko oraz efektywność zespołu projektowego są silnie skorelowane z </a:t>
            </a:r>
            <a:r>
              <a:rPr lang="pl-PL" sz="2400" b="1" dirty="0" smtClean="0"/>
              <a:t>kompetencjami osób tworzących zespół</a:t>
            </a:r>
            <a:endParaRPr lang="pl-PL" sz="2400" b="1" dirty="0"/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Większość </a:t>
            </a:r>
            <a:r>
              <a:rPr lang="pl-PL" sz="2400" b="1" dirty="0" smtClean="0"/>
              <a:t>zespołów </a:t>
            </a:r>
            <a:r>
              <a:rPr lang="pl-PL" sz="2400" b="1" dirty="0"/>
              <a:t>projektowych posiada wiele możliwych wariantów składu zespołu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Efekt synergii pomiędzy członkami zespołu projektowego jest silnie skorelowany </a:t>
            </a:r>
            <a:r>
              <a:rPr lang="pl-PL" sz="2400" b="1" dirty="0" smtClean="0"/>
              <a:t>z kwalifikacjami  </a:t>
            </a:r>
            <a:r>
              <a:rPr lang="pl-PL" sz="2400" b="1" dirty="0"/>
              <a:t>zespołu projektowego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  <a:p>
            <a:pPr>
              <a:buFont typeface="Wingdings" charset="2"/>
              <a:buChar char="ü"/>
            </a:pPr>
            <a:r>
              <a:rPr lang="pl-PL" sz="2400" b="1" dirty="0"/>
              <a:t>Ilość oraz rodzaj prac przypisanych do danego członka zespołu projektowego ma wpływ na ogólną efektywność danej osoby</a:t>
            </a:r>
          </a:p>
          <a:p>
            <a:pPr>
              <a:buFont typeface="Wingdings" charset="2"/>
              <a:buChar char="ü"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54988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7322F6-D1B1-4D05-971E-0ECEE1F24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836" y="1520792"/>
            <a:ext cx="5483178" cy="2378727"/>
          </a:xfrm>
        </p:spPr>
        <p:txBody>
          <a:bodyPr/>
          <a:lstStyle/>
          <a:p>
            <a:r>
              <a:rPr lang="pl-PL" sz="7200" b="1" dirty="0" smtClean="0"/>
              <a:t>Dziękuję</a:t>
            </a:r>
            <a:br>
              <a:rPr lang="pl-PL" sz="7200" b="1" dirty="0" smtClean="0"/>
            </a:br>
            <a:r>
              <a:rPr lang="pl-PL" sz="7200" b="1" dirty="0" smtClean="0"/>
              <a:t>     za </a:t>
            </a:r>
            <a:br>
              <a:rPr lang="pl-PL" sz="7200" b="1" dirty="0" smtClean="0"/>
            </a:br>
            <a:r>
              <a:rPr lang="pl-PL" sz="7200" b="1" dirty="0" smtClean="0"/>
              <a:t>uwagę</a:t>
            </a:r>
            <a:endParaRPr lang="pl-PL" sz="7200" b="1" dirty="0"/>
          </a:p>
        </p:txBody>
      </p:sp>
    </p:spTree>
    <p:extLst>
      <p:ext uri="{BB962C8B-B14F-4D97-AF65-F5344CB8AC3E}">
        <p14:creationId xmlns:p14="http://schemas.microsoft.com/office/powerpoint/2010/main" val="178528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3292E8-BFA1-4832-8086-C9CBA765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Agenda prezentacji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65C5074-09CA-4B1C-B8E0-A5E1755F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58900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Cel i hipoteza badawcza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Zakres pracy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Wnioski z analizy istniejących rozwiązań 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Charakterystyka dziedziny problemu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Modele i koncepcje rozwiązań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Wnioski z przykładu praktycznego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dirty="0"/>
              <a:t>Wnioski </a:t>
            </a:r>
            <a:r>
              <a:rPr lang="pl-PL" dirty="0" smtClean="0"/>
              <a:t>jako podsumowanie wyników badań i analiz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889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9F18884-98CF-4E7B-BC4A-1A8AC5A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Cel i hipoteza badawcza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55ACF1D4-F1D9-4833-9417-778D4A00F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08788"/>
              </p:ext>
            </p:extLst>
          </p:nvPr>
        </p:nvGraphicFramePr>
        <p:xfrm>
          <a:off x="582202" y="2071955"/>
          <a:ext cx="10969671" cy="3457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0809">
                  <a:extLst>
                    <a:ext uri="{9D8B030D-6E8A-4147-A177-3AD203B41FA5}">
                      <a16:colId xmlns:a16="http://schemas.microsoft.com/office/drawing/2014/main" xmlns="" val="1655418150"/>
                    </a:ext>
                  </a:extLst>
                </a:gridCol>
                <a:gridCol w="7878862">
                  <a:extLst>
                    <a:ext uri="{9D8B030D-6E8A-4147-A177-3AD203B41FA5}">
                      <a16:colId xmlns:a16="http://schemas.microsoft.com/office/drawing/2014/main" xmlns="" val="3781866987"/>
                    </a:ext>
                  </a:extLst>
                </a:gridCol>
              </a:tblGrid>
              <a:tr h="1703797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Hipoteza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1" i="0" u="none" strike="noStrike" noProof="0" dirty="0">
                          <a:solidFill>
                            <a:schemeClr val="bg1"/>
                          </a:solidFill>
                          <a:latin typeface="Century Gothic"/>
                        </a:rPr>
                        <a:t>Ocena ryzyka i efektywności jest ważną determinantą organizacji zespołów projektowych w projektach informatycznych.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7700294"/>
                  </a:ext>
                </a:extLst>
              </a:tr>
              <a:tr h="175388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/>
                        <a:t>Przedstawienie modelu (koncepcji) tworzenia zespołów projektowych, </a:t>
                      </a:r>
                      <a:r>
                        <a:rPr lang="pl-PL" b="1" dirty="0" smtClean="0"/>
                        <a:t>analiza ryzyka </a:t>
                      </a:r>
                      <a:r>
                        <a:rPr lang="pl-PL" b="1" dirty="0"/>
                        <a:t>oraz efektywności </a:t>
                      </a:r>
                      <a:r>
                        <a:rPr lang="pl-PL" b="1" dirty="0" smtClean="0"/>
                        <a:t>wybranych  wariantów organizacji zespołów oraz ich analiza porównawcza.</a:t>
                      </a:r>
                      <a:endParaRPr lang="pl-PL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8240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20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02DF34C-6C80-4B08-B9CE-B601BA93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Zakres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B4BBAB7-30C4-4CC8-BEC8-83A5F5D9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71027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b="1" dirty="0"/>
              <a:t>Modele organizacyjne zespołów projektowych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b="1" dirty="0"/>
              <a:t>Efektywność i ryzyko w przedsięwzięciach projektowych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b="1" dirty="0"/>
              <a:t>Zasady implementacji wybranych modeli organizacyjnych z uwzględnieniem ryzyka i efektywności działań projektowych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b="1" dirty="0"/>
              <a:t>Ilustracja praktyczna korelacji ryzyka i efektywności wybranego projektu informatycznego w aspekcie doboru struktur organizacyjnych</a:t>
            </a:r>
          </a:p>
        </p:txBody>
      </p:sp>
    </p:spTree>
    <p:extLst>
      <p:ext uri="{BB962C8B-B14F-4D97-AF65-F5344CB8AC3E}">
        <p14:creationId xmlns:p14="http://schemas.microsoft.com/office/powerpoint/2010/main" val="51001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A31F429-6142-432B-8CC3-F4D583173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Wnioski z analizy istniejących rozwiązań 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8BCB64CB-1001-4F52-AB0A-A61C26337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748249"/>
              </p:ext>
            </p:extLst>
          </p:nvPr>
        </p:nvGraphicFramePr>
        <p:xfrm>
          <a:off x="342471" y="3005190"/>
          <a:ext cx="11442394" cy="185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8629">
                  <a:extLst>
                    <a:ext uri="{9D8B030D-6E8A-4147-A177-3AD203B41FA5}">
                      <a16:colId xmlns:a16="http://schemas.microsoft.com/office/drawing/2014/main" xmlns="" val="645901614"/>
                    </a:ext>
                  </a:extLst>
                </a:gridCol>
                <a:gridCol w="3918353">
                  <a:extLst>
                    <a:ext uri="{9D8B030D-6E8A-4147-A177-3AD203B41FA5}">
                      <a16:colId xmlns:a16="http://schemas.microsoft.com/office/drawing/2014/main" xmlns="" val="207412851"/>
                    </a:ext>
                  </a:extLst>
                </a:gridCol>
                <a:gridCol w="3765412">
                  <a:extLst>
                    <a:ext uri="{9D8B030D-6E8A-4147-A177-3AD203B41FA5}">
                      <a16:colId xmlns:a16="http://schemas.microsoft.com/office/drawing/2014/main" xmlns="" val="188793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Wpływ na efektywność zespołu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Wpływ na ryzyko pracy zespołu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479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Skład zespołu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duży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0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Wielkość zespołu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średni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duży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0983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Charakter członków zespołu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duży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631896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dirty="0"/>
                        <a:t>Umiejętności kierownika zespołu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dirty="0"/>
                        <a:t>duży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dirty="0"/>
                        <a:t>duży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607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67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5F1AFB-1779-4A4A-9B96-C1170EBD1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Dziedzina </a:t>
            </a:r>
            <a:r>
              <a:rPr lang="pl-PL" b="1" dirty="0"/>
              <a:t>problemu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86076B9-C889-4D7A-A6F2-F2C12A5E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48" y="1684422"/>
            <a:ext cx="9193205" cy="45639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sz="2400" b="1" dirty="0"/>
              <a:t>Ryzyko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sz="2400" b="1" dirty="0"/>
              <a:t>Efektywność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sz="2400" b="1" dirty="0"/>
              <a:t>Zespół Projektowy</a:t>
            </a:r>
          </a:p>
          <a:p>
            <a:pPr lvl="1">
              <a:lnSpc>
                <a:spcPct val="150000"/>
              </a:lnSpc>
              <a:buFont typeface="Arial" charset="2"/>
              <a:buChar char="•"/>
            </a:pPr>
            <a:r>
              <a:rPr lang="pl-PL" sz="2000" b="1" dirty="0"/>
              <a:t>Zespół Koncepcyjno-Projektowy</a:t>
            </a:r>
          </a:p>
          <a:p>
            <a:pPr lvl="1">
              <a:lnSpc>
                <a:spcPct val="150000"/>
              </a:lnSpc>
              <a:buFont typeface="Arial" charset="2"/>
              <a:buChar char="•"/>
            </a:pPr>
            <a:r>
              <a:rPr lang="pl-PL" sz="2000" b="1" dirty="0"/>
              <a:t>Zespół Wytwórczo-Implementacyjny</a:t>
            </a:r>
          </a:p>
          <a:p>
            <a:pPr lvl="1">
              <a:lnSpc>
                <a:spcPct val="150000"/>
              </a:lnSpc>
              <a:buFont typeface="Arial" charset="2"/>
              <a:buChar char="•"/>
            </a:pPr>
            <a:r>
              <a:rPr lang="pl-PL" sz="2000" b="1" dirty="0"/>
              <a:t>Zespół Kontroli Jakości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pl-PL" sz="2400" b="1" dirty="0"/>
              <a:t>Struktura Zespołu Projektowego</a:t>
            </a:r>
          </a:p>
        </p:txBody>
      </p:sp>
    </p:spTree>
    <p:extLst>
      <p:ext uri="{BB962C8B-B14F-4D97-AF65-F5344CB8AC3E}">
        <p14:creationId xmlns:p14="http://schemas.microsoft.com/office/powerpoint/2010/main" val="308778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5">
            <a:extLst>
              <a:ext uri="{FF2B5EF4-FFF2-40B4-BE49-F238E27FC236}">
                <a16:creationId xmlns:a16="http://schemas.microsoft.com/office/drawing/2014/main" xmlns="" id="{5F3FC718-FDE3-4EF7-921E-A5F374EAF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2BA552-7D96-47BA-A314-D724CC11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799"/>
            <a:ext cx="3108626" cy="144475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200">
                <a:solidFill>
                  <a:srgbClr val="EBEBEB"/>
                </a:solidFill>
              </a:rPr>
              <a:t>Modele i koncepcje rozwiązań</a:t>
            </a:r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xmlns="" id="{FAA0F719-3DC8-4F08-AD8F-5A845658CB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19">
            <a:extLst>
              <a:ext uri="{FF2B5EF4-FFF2-40B4-BE49-F238E27FC236}">
                <a16:creationId xmlns:a16="http://schemas.microsoft.com/office/drawing/2014/main" xmlns="" id="{7DCB61BE-FA0F-4EFB-BE0E-268BAD8E30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xmlns="" id="{A4B31EAA-7423-46F7-9B90-4AB2B09C35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Content Placeholder 12">
            <a:extLst>
              <a:ext uri="{FF2B5EF4-FFF2-40B4-BE49-F238E27FC236}">
                <a16:creationId xmlns:a16="http://schemas.microsoft.com/office/drawing/2014/main" xmlns="" id="{39DEFB9B-3638-4E5A-B574-A304F07C2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55" y="3431980"/>
            <a:ext cx="3304978" cy="2587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en-US" b="1" dirty="0" err="1">
                <a:solidFill>
                  <a:srgbClr val="FFFFFF"/>
                </a:solidFill>
              </a:rPr>
              <a:t>Zespół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formowany</a:t>
            </a:r>
            <a:r>
              <a:rPr lang="en-US" b="1" dirty="0">
                <a:solidFill>
                  <a:srgbClr val="FFFFFF"/>
                </a:solidFill>
              </a:rPr>
              <a:t> w </a:t>
            </a:r>
            <a:r>
              <a:rPr lang="en-US" b="1" dirty="0" err="1">
                <a:solidFill>
                  <a:srgbClr val="FFFFFF"/>
                </a:solidFill>
              </a:rPr>
              <a:t>fazie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planowania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projektu</a:t>
            </a:r>
            <a:r>
              <a:rPr lang="en-US" b="1" dirty="0">
                <a:solidFill>
                  <a:srgbClr val="FFFFFF"/>
                </a:solidFill>
              </a:rPr>
              <a:t>.</a:t>
            </a:r>
            <a:endParaRPr lang="pl-PL" sz="3200" b="1" dirty="0"/>
          </a:p>
          <a:p>
            <a:pPr algn="just">
              <a:buFont typeface="Wingdings" charset="2"/>
              <a:buChar char="ü"/>
            </a:pPr>
            <a:r>
              <a:rPr lang="en-US" b="1" dirty="0" err="1">
                <a:solidFill>
                  <a:srgbClr val="FFFFFF"/>
                </a:solidFill>
              </a:rPr>
              <a:t>Jednym</a:t>
            </a:r>
            <a:r>
              <a:rPr lang="en-US" b="1" dirty="0">
                <a:solidFill>
                  <a:srgbClr val="FFFFFF"/>
                </a:solidFill>
              </a:rPr>
              <a:t> z </a:t>
            </a:r>
            <a:r>
              <a:rPr lang="en-US" b="1" dirty="0" err="1">
                <a:solidFill>
                  <a:srgbClr val="FFFFFF"/>
                </a:solidFill>
              </a:rPr>
              <a:t>głównych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zadań</a:t>
            </a:r>
            <a:r>
              <a:rPr lang="en-US" b="1" dirty="0">
                <a:solidFill>
                  <a:srgbClr val="FFFFFF"/>
                </a:solidFill>
              </a:rPr>
              <a:t> jest </a:t>
            </a:r>
            <a:r>
              <a:rPr lang="pl-PL" b="1" dirty="0" smtClean="0">
                <a:solidFill>
                  <a:srgbClr val="FFFFFF"/>
                </a:solidFill>
              </a:rPr>
              <a:t>zdefiniowanie </a:t>
            </a:r>
            <a:r>
              <a:rPr lang="en-US" b="1" dirty="0" err="1" smtClean="0">
                <a:solidFill>
                  <a:srgbClr val="FFFFFF"/>
                </a:solidFill>
              </a:rPr>
              <a:t>planu</a:t>
            </a:r>
            <a:r>
              <a:rPr lang="en-US" b="1" dirty="0" smtClean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pracy</a:t>
            </a:r>
            <a:r>
              <a:rPr lang="en-US" b="1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9" name="Obraz 9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xmlns="" id="{69AB1F2A-1DEC-4E97-8963-D67BD35E7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885" y="1337913"/>
            <a:ext cx="6635414" cy="46875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95255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F3FC718-FDE3-4EF7-921E-A5F374EAF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2BA552-7D96-47BA-A314-D724CC11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799"/>
            <a:ext cx="3108626" cy="144475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200">
                <a:solidFill>
                  <a:srgbClr val="EBEBEB"/>
                </a:solidFill>
              </a:rPr>
              <a:t>Modele i koncepcje rozwiązań c.d.</a:t>
            </a:r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xmlns="" id="{FAA0F719-3DC8-4F08-AD8F-5A845658CB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Freeform: Shape 30">
            <a:extLst>
              <a:ext uri="{FF2B5EF4-FFF2-40B4-BE49-F238E27FC236}">
                <a16:creationId xmlns:a16="http://schemas.microsoft.com/office/drawing/2014/main" xmlns="" id="{7DCB61BE-FA0F-4EFB-BE0E-268BAD8E30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A4B31EAA-7423-46F7-9B90-4AB2B09C35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Content Placeholder 12">
            <a:extLst>
              <a:ext uri="{FF2B5EF4-FFF2-40B4-BE49-F238E27FC236}">
                <a16:creationId xmlns:a16="http://schemas.microsoft.com/office/drawing/2014/main" xmlns="" id="{D57EBA83-C0B9-45E1-ABFD-578EF6525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2" y="3195587"/>
            <a:ext cx="3506071" cy="28242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en-US" sz="1800" b="1" dirty="0" err="1">
                <a:solidFill>
                  <a:srgbClr val="FFFFFF"/>
                </a:solidFill>
              </a:rPr>
              <a:t>Zespół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formowany</a:t>
            </a:r>
            <a:r>
              <a:rPr lang="en-US" sz="1800" b="1" dirty="0">
                <a:solidFill>
                  <a:srgbClr val="FFFFFF"/>
                </a:solidFill>
              </a:rPr>
              <a:t> w </a:t>
            </a:r>
            <a:r>
              <a:rPr lang="en-US" sz="1800" b="1" dirty="0" err="1">
                <a:solidFill>
                  <a:srgbClr val="FFFFFF"/>
                </a:solidFill>
              </a:rPr>
              <a:t>fazie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implementacji</a:t>
            </a:r>
            <a:r>
              <a:rPr lang="en-US" sz="1800" b="1" dirty="0">
                <a:solidFill>
                  <a:srgbClr val="FFFFFF"/>
                </a:solidFill>
              </a:rPr>
              <a:t> </a:t>
            </a:r>
            <a:r>
              <a:rPr lang="en-US" sz="1800" b="1" dirty="0" err="1">
                <a:solidFill>
                  <a:srgbClr val="FFFFFF"/>
                </a:solidFill>
              </a:rPr>
              <a:t>rozwiązania</a:t>
            </a:r>
            <a:r>
              <a:rPr lang="en-US" sz="1800" b="1" dirty="0">
                <a:solidFill>
                  <a:srgbClr val="FFFFFF"/>
                </a:solidFill>
              </a:rPr>
              <a:t>.</a:t>
            </a:r>
            <a:endParaRPr lang="pl-PL" sz="2800" b="1" dirty="0"/>
          </a:p>
          <a:p>
            <a:pPr>
              <a:buFont typeface="Wingdings" charset="2"/>
              <a:buChar char="ü"/>
            </a:pPr>
            <a:r>
              <a:rPr lang="en-US" sz="1800" b="1" dirty="0" err="1">
                <a:solidFill>
                  <a:srgbClr val="FFFFFF"/>
                </a:solidFill>
              </a:rPr>
              <a:t>Jednym</a:t>
            </a:r>
            <a:r>
              <a:rPr lang="en-US" sz="1800" b="1" dirty="0">
                <a:solidFill>
                  <a:srgbClr val="FFFFFF"/>
                </a:solidFill>
              </a:rPr>
              <a:t> z </a:t>
            </a:r>
            <a:r>
              <a:rPr lang="en-US" sz="1800" b="1" dirty="0" err="1">
                <a:solidFill>
                  <a:srgbClr val="FFFFFF"/>
                </a:solidFill>
              </a:rPr>
              <a:t>głównych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zadań</a:t>
            </a:r>
            <a:r>
              <a:rPr lang="en-US" sz="1800" b="1" dirty="0">
                <a:solidFill>
                  <a:srgbClr val="FFFFFF"/>
                </a:solidFill>
              </a:rPr>
              <a:t> jest </a:t>
            </a:r>
            <a:r>
              <a:rPr lang="en-US" sz="1800" b="1" dirty="0" err="1">
                <a:solidFill>
                  <a:srgbClr val="FFFFFF"/>
                </a:solidFill>
              </a:rPr>
              <a:t>implementacja</a:t>
            </a:r>
            <a:r>
              <a:rPr lang="en-US" sz="1800" b="1" dirty="0">
                <a:solidFill>
                  <a:srgbClr val="FFFFFF"/>
                </a:solidFill>
              </a:rPr>
              <a:t> (</a:t>
            </a:r>
            <a:r>
              <a:rPr lang="en-US" sz="1800" b="1" dirty="0" err="1">
                <a:solidFill>
                  <a:srgbClr val="FFFFFF"/>
                </a:solidFill>
              </a:rPr>
              <a:t>wytworzenie</a:t>
            </a:r>
            <a:r>
              <a:rPr lang="en-US" sz="1800" b="1" dirty="0">
                <a:solidFill>
                  <a:srgbClr val="FFFFFF"/>
                </a:solidFill>
              </a:rPr>
              <a:t>) </a:t>
            </a:r>
            <a:r>
              <a:rPr lang="en-US" sz="1800" b="1" dirty="0" err="1">
                <a:solidFill>
                  <a:srgbClr val="FFFFFF"/>
                </a:solidFill>
              </a:rPr>
              <a:t>wypracowanego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rozwiązania</a:t>
            </a:r>
            <a:r>
              <a:rPr lang="en-US" sz="1800" b="1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9" name="Obraz 9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xmlns="" id="{CB981AAC-122B-430A-9919-5A7B115ED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426" y="1280160"/>
            <a:ext cx="7676947" cy="502438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77294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F3FC718-FDE3-4EF7-921E-A5F374EAF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2BA552-7D96-47BA-A314-D724CC11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799"/>
            <a:ext cx="3108626" cy="144475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200">
                <a:solidFill>
                  <a:srgbClr val="EBEBEB"/>
                </a:solidFill>
              </a:rPr>
              <a:t>Modele i koncepcje rozwiązań </a:t>
            </a:r>
            <a:r>
              <a:rPr lang="pl-PL" sz="3200">
                <a:solidFill>
                  <a:srgbClr val="EBEBEB"/>
                </a:solidFill>
                <a:ea typeface="+mj-lt"/>
                <a:cs typeface="+mj-lt"/>
              </a:rPr>
              <a:t>c.d.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xmlns="" id="{FAA0F719-3DC8-4F08-AD8F-5A845658CB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xmlns="" id="{7DCB61BE-FA0F-4EFB-BE0E-268BAD8E30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4B31EAA-7423-46F7-9B90-4AB2B09C35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68D9DCE0-1201-4530-8C41-3466AE40F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91" y="3185963"/>
            <a:ext cx="3380942" cy="28338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b="1" dirty="0" err="1">
                <a:solidFill>
                  <a:srgbClr val="FFFFFF"/>
                </a:solidFill>
              </a:rPr>
              <a:t>Zespół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formowany</a:t>
            </a:r>
            <a:r>
              <a:rPr lang="en-US" b="1" dirty="0">
                <a:solidFill>
                  <a:srgbClr val="FFFFFF"/>
                </a:solidFill>
              </a:rPr>
              <a:t> w </a:t>
            </a:r>
            <a:r>
              <a:rPr lang="en-US" b="1" dirty="0" err="1">
                <a:solidFill>
                  <a:srgbClr val="FFFFFF"/>
                </a:solidFill>
              </a:rPr>
              <a:t>fazie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testowania</a:t>
            </a:r>
            <a:r>
              <a:rPr lang="en-US" b="1" dirty="0">
                <a:solidFill>
                  <a:srgbClr val="FFFFFF"/>
                </a:solidFill>
              </a:rPr>
              <a:t>.</a:t>
            </a:r>
          </a:p>
          <a:p>
            <a:pPr>
              <a:buFont typeface="Wingdings" charset="2"/>
              <a:buChar char="ü"/>
            </a:pP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Jednym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 z </a:t>
            </a: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głównych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 </a:t>
            </a: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zadań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 jest </a:t>
            </a: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sprawdzenie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 </a:t>
            </a: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wytworzonego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 </a:t>
            </a:r>
            <a:r>
              <a:rPr lang="en-US" b="1" dirty="0" err="1">
                <a:solidFill>
                  <a:srgbClr val="FFFFFF"/>
                </a:solidFill>
                <a:ea typeface="+mj-lt"/>
                <a:cs typeface="+mj-lt"/>
              </a:rPr>
              <a:t>oprogramowania</a:t>
            </a:r>
            <a:r>
              <a:rPr lang="en-US" b="1" dirty="0">
                <a:solidFill>
                  <a:srgbClr val="FFFFFF"/>
                </a:solidFill>
                <a:ea typeface="+mj-lt"/>
                <a:cs typeface="+mj-lt"/>
              </a:rPr>
              <a:t>.</a:t>
            </a:r>
            <a:endParaRPr lang="en-US" b="1" dirty="0" err="1">
              <a:solidFill>
                <a:srgbClr val="FFFFFF"/>
              </a:solidFill>
            </a:endParaRPr>
          </a:p>
        </p:txBody>
      </p:sp>
      <p:pic>
        <p:nvPicPr>
          <p:cNvPr id="4" name="Obraz 4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xmlns="" id="{E34CE1E6-9005-4B05-B301-2CBF17DCC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385" y="913269"/>
            <a:ext cx="5490427" cy="51065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29115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13</TotalTime>
  <Words>339</Words>
  <Application>Microsoft Office PowerPoint</Application>
  <PresentationFormat>Niestandardowy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Ion</vt:lpstr>
      <vt:lpstr>ORGANIZACJA ZESPOŁÓW PROJEKTOWYCH W ASPEKCIE EFEKTYWNOŚCI I RYZYKA PROJEKTÓW INFORMATYCZNYCH</vt:lpstr>
      <vt:lpstr>Agenda prezentacji</vt:lpstr>
      <vt:lpstr>Cel i hipoteza badawcza</vt:lpstr>
      <vt:lpstr>Zakres pracy</vt:lpstr>
      <vt:lpstr>Wnioski z analizy istniejących rozwiązań </vt:lpstr>
      <vt:lpstr>Dziedzina problemu</vt:lpstr>
      <vt:lpstr>Modele i koncepcje rozwiązań</vt:lpstr>
      <vt:lpstr>Modele i koncepcje rozwiązań c.d.</vt:lpstr>
      <vt:lpstr>Modele i koncepcje rozwiązań c.d.</vt:lpstr>
      <vt:lpstr>Wnioski z przykładu praktycznego</vt:lpstr>
      <vt:lpstr>Wnioski z przykładu praktycznego c.d.</vt:lpstr>
      <vt:lpstr>Podsumowanie = Wnioski z pracy </vt:lpstr>
      <vt:lpstr>Dziękuję      za 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p z</cp:lastModifiedBy>
  <cp:revision>754</cp:revision>
  <dcterms:created xsi:type="dcterms:W3CDTF">2016-01-13T19:04:32Z</dcterms:created>
  <dcterms:modified xsi:type="dcterms:W3CDTF">2019-10-28T20:02:51Z</dcterms:modified>
</cp:coreProperties>
</file>