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6" r:id="rId10"/>
    <p:sldId id="26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96"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power.wup.kielce.pl/images/pasek_logo_power.jp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3600" b="1" dirty="0"/>
              <a:t>COMPARATIVE ANALYSIS OF THE SELECTED IT PROJECT MANAGEMENT </a:t>
            </a:r>
            <a:r>
              <a:rPr lang="en-US" sz="3600" b="1" dirty="0" smtClean="0"/>
              <a:t>METHODOLOGIES</a:t>
            </a:r>
            <a:endParaRPr lang="en-US" sz="3600" dirty="0"/>
          </a:p>
        </p:txBody>
      </p:sp>
      <p:sp>
        <p:nvSpPr>
          <p:cNvPr id="3" name="Подзаголовок 2"/>
          <p:cNvSpPr>
            <a:spLocks noGrp="1"/>
          </p:cNvSpPr>
          <p:nvPr>
            <p:ph type="subTitle" idx="1"/>
          </p:nvPr>
        </p:nvSpPr>
        <p:spPr>
          <a:xfrm>
            <a:off x="1507067" y="4529805"/>
            <a:ext cx="7766936" cy="1096899"/>
          </a:xfrm>
        </p:spPr>
        <p:txBody>
          <a:bodyPr>
            <a:normAutofit/>
          </a:bodyPr>
          <a:lstStyle/>
          <a:p>
            <a:pPr hangingPunct="0"/>
            <a:r>
              <a:rPr lang="pl-PL" b="1" dirty="0" smtClean="0">
                <a:solidFill>
                  <a:schemeClr val="tx1"/>
                </a:solidFill>
              </a:rPr>
              <a:t>Student: </a:t>
            </a:r>
            <a:r>
              <a:rPr lang="en-US" b="1" dirty="0" err="1" smtClean="0">
                <a:solidFill>
                  <a:schemeClr val="tx1"/>
                </a:solidFill>
              </a:rPr>
              <a:t>Dzmitry</a:t>
            </a:r>
            <a:r>
              <a:rPr lang="en-US" b="1" dirty="0" smtClean="0">
                <a:solidFill>
                  <a:schemeClr val="tx1"/>
                </a:solidFill>
              </a:rPr>
              <a:t> </a:t>
            </a:r>
            <a:r>
              <a:rPr lang="en-US" b="1" dirty="0" err="1" smtClean="0">
                <a:solidFill>
                  <a:schemeClr val="tx1"/>
                </a:solidFill>
              </a:rPr>
              <a:t>Bahenski</a:t>
            </a:r>
            <a:endParaRPr lang="pl-PL" b="1" dirty="0" smtClean="0">
              <a:solidFill>
                <a:schemeClr val="tx1"/>
              </a:solidFill>
            </a:endParaRPr>
          </a:p>
          <a:p>
            <a:pPr hangingPunct="0"/>
            <a:r>
              <a:rPr lang="en-US" b="1" dirty="0" smtClean="0">
                <a:solidFill>
                  <a:schemeClr val="tx1"/>
                </a:solidFill>
              </a:rPr>
              <a:t>Supervisor:</a:t>
            </a:r>
            <a:r>
              <a:rPr lang="pl-PL" b="1" dirty="0" smtClean="0">
                <a:solidFill>
                  <a:schemeClr val="tx1"/>
                </a:solidFill>
              </a:rPr>
              <a:t> </a:t>
            </a:r>
            <a:r>
              <a:rPr lang="de-DE" b="1" dirty="0" smtClean="0">
                <a:solidFill>
                  <a:schemeClr val="tx1"/>
                </a:solidFill>
              </a:rPr>
              <a:t>Dr </a:t>
            </a:r>
            <a:r>
              <a:rPr lang="de-DE" b="1" dirty="0">
                <a:solidFill>
                  <a:schemeClr val="tx1"/>
                </a:solidFill>
              </a:rPr>
              <a:t>inż. Waldemar Łabuda</a:t>
            </a:r>
            <a:endParaRPr lang="en-US" b="1" dirty="0">
              <a:solidFill>
                <a:schemeClr val="tx1"/>
              </a:solidFill>
            </a:endParaRPr>
          </a:p>
          <a:p>
            <a:pPr hangingPunct="0"/>
            <a:endParaRPr lang="en-US" b="1" dirty="0">
              <a:solidFill>
                <a:schemeClr val="tx1"/>
              </a:solidFill>
            </a:endParaRPr>
          </a:p>
        </p:txBody>
      </p:sp>
      <p:pic>
        <p:nvPicPr>
          <p:cNvPr id="6" name="Picture 1" descr="http://power.wup.kielce.pl/images/pasek_logo_power.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107270" y="0"/>
            <a:ext cx="7879976" cy="812100"/>
          </a:xfrm>
          <a:prstGeom prst="rect">
            <a:avLst/>
          </a:prstGeom>
          <a:noFill/>
          <a:extLst>
            <a:ext uri="{909E8E84-426E-40DD-AFC4-6F175D3DCCD1}">
              <a14:hiddenFill xmlns:a14="http://schemas.microsoft.com/office/drawing/2010/main">
                <a:solidFill>
                  <a:srgbClr val="FFFFFF"/>
                </a:solidFill>
              </a14:hiddenFill>
            </a:ext>
          </a:extLst>
        </p:spPr>
      </p:pic>
      <p:pic>
        <p:nvPicPr>
          <p:cNvPr id="7" name="Obraz 4" descr="WWSI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2660" y="0"/>
            <a:ext cx="2009195" cy="7669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4229287" y="6105673"/>
            <a:ext cx="2322495" cy="369332"/>
          </a:xfrm>
          <a:prstGeom prst="rect">
            <a:avLst/>
          </a:prstGeom>
        </p:spPr>
        <p:txBody>
          <a:bodyPr wrap="none">
            <a:spAutoFit/>
          </a:bodyPr>
          <a:lstStyle/>
          <a:p>
            <a:pPr hangingPunct="0"/>
            <a:r>
              <a:rPr lang="pl-PL" b="1" dirty="0"/>
              <a:t>Warsaw 18.09.2019</a:t>
            </a:r>
            <a:endParaRPr lang="en-US" b="1" dirty="0"/>
          </a:p>
        </p:txBody>
      </p:sp>
    </p:spTree>
    <p:extLst>
      <p:ext uri="{BB962C8B-B14F-4D97-AF65-F5344CB8AC3E}">
        <p14:creationId xmlns:p14="http://schemas.microsoft.com/office/powerpoint/2010/main" val="2643322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8977"/>
            <a:ext cx="8596668" cy="1320800"/>
          </a:xfrm>
        </p:spPr>
        <p:txBody>
          <a:bodyPr/>
          <a:lstStyle/>
          <a:p>
            <a:r>
              <a:rPr lang="pl-PL" dirty="0" smtClean="0"/>
              <a:t>Weighted Average Analysis</a:t>
            </a:r>
            <a:endParaRPr lang="en-US" dirty="0"/>
          </a:p>
        </p:txBody>
      </p:sp>
      <p:sp>
        <p:nvSpPr>
          <p:cNvPr id="3" name="Объект 2"/>
          <p:cNvSpPr>
            <a:spLocks noGrp="1"/>
          </p:cNvSpPr>
          <p:nvPr>
            <p:ph idx="1"/>
          </p:nvPr>
        </p:nvSpPr>
        <p:spPr>
          <a:xfrm>
            <a:off x="677334" y="879377"/>
            <a:ext cx="8596668" cy="4699579"/>
          </a:xfrm>
        </p:spPr>
        <p:txBody>
          <a:bodyPr/>
          <a:lstStyle/>
          <a:p>
            <a:pPr marL="0" lvl="0" indent="0">
              <a:buNone/>
            </a:pPr>
            <a:r>
              <a:rPr lang="pl-PL" dirty="0" smtClean="0"/>
              <a:t>Here are the results of analysis conducted among 3 project participants </a:t>
            </a:r>
            <a:r>
              <a:rPr lang="en-US" dirty="0"/>
              <a:t>Project </a:t>
            </a:r>
            <a:r>
              <a:rPr lang="en-US" dirty="0" smtClean="0"/>
              <a:t>Manager</a:t>
            </a:r>
            <a:r>
              <a:rPr lang="pl-PL" dirty="0" smtClean="0"/>
              <a:t>, </a:t>
            </a:r>
            <a:r>
              <a:rPr lang="en-US" dirty="0" smtClean="0"/>
              <a:t>Development Lead</a:t>
            </a:r>
            <a:r>
              <a:rPr lang="pl-PL" dirty="0" smtClean="0"/>
              <a:t> and </a:t>
            </a:r>
            <a:r>
              <a:rPr lang="en-US" dirty="0" smtClean="0"/>
              <a:t>Solution </a:t>
            </a:r>
            <a:r>
              <a:rPr lang="en-US" dirty="0"/>
              <a:t>Architect</a:t>
            </a:r>
            <a:r>
              <a:rPr lang="en-US" dirty="0" smtClean="0"/>
              <a:t>.</a:t>
            </a:r>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2268916718"/>
              </p:ext>
            </p:extLst>
          </p:nvPr>
        </p:nvGraphicFramePr>
        <p:xfrm>
          <a:off x="677334" y="1657598"/>
          <a:ext cx="4088274" cy="1371600"/>
        </p:xfrm>
        <a:graphic>
          <a:graphicData uri="http://schemas.openxmlformats.org/drawingml/2006/table">
            <a:tbl>
              <a:tblPr firstRow="1" firstCol="1" bandRow="1">
                <a:tableStyleId>{5C22544A-7EE6-4342-B048-85BDC9FD1C3A}</a:tableStyleId>
              </a:tblPr>
              <a:tblGrid>
                <a:gridCol w="2044137">
                  <a:extLst>
                    <a:ext uri="{9D8B030D-6E8A-4147-A177-3AD203B41FA5}">
                      <a16:colId xmlns:a16="http://schemas.microsoft.com/office/drawing/2014/main" val="177121252"/>
                    </a:ext>
                  </a:extLst>
                </a:gridCol>
                <a:gridCol w="2044137">
                  <a:extLst>
                    <a:ext uri="{9D8B030D-6E8A-4147-A177-3AD203B41FA5}">
                      <a16:colId xmlns:a16="http://schemas.microsoft.com/office/drawing/2014/main" val="685291341"/>
                    </a:ext>
                  </a:extLst>
                </a:gridCol>
              </a:tblGrid>
              <a:tr h="270345">
                <a:tc gridSpan="2">
                  <a:txBody>
                    <a:bodyPr/>
                    <a:lstStyle/>
                    <a:p>
                      <a:pPr algn="ctr">
                        <a:lnSpc>
                          <a:spcPct val="150000"/>
                        </a:lnSpc>
                        <a:spcAft>
                          <a:spcPts val="1000"/>
                        </a:spcAft>
                      </a:pPr>
                      <a:r>
                        <a:rPr lang="en-US" sz="1200" dirty="0">
                          <a:effectLst/>
                        </a:rPr>
                        <a:t>Agile SCRUM</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115972315"/>
                  </a:ext>
                </a:extLst>
              </a:tr>
              <a:tr h="270345">
                <a:tc>
                  <a:txBody>
                    <a:bodyPr/>
                    <a:lstStyle/>
                    <a:p>
                      <a:pPr algn="ctr">
                        <a:lnSpc>
                          <a:spcPct val="150000"/>
                        </a:lnSpc>
                        <a:spcAft>
                          <a:spcPts val="1000"/>
                        </a:spcAft>
                      </a:pPr>
                      <a:r>
                        <a:rPr lang="en-US" sz="1200" dirty="0">
                          <a:effectLst/>
                        </a:rPr>
                        <a:t>Mark, x</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Quantity, f</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5753927"/>
                  </a:ext>
                </a:extLst>
              </a:tr>
              <a:tr h="270345">
                <a:tc>
                  <a:txBody>
                    <a:bodyPr/>
                    <a:lstStyle/>
                    <a:p>
                      <a:pPr algn="ctr">
                        <a:lnSpc>
                          <a:spcPct val="150000"/>
                        </a:lnSpc>
                        <a:spcAft>
                          <a:spcPts val="1000"/>
                        </a:spcAft>
                      </a:pPr>
                      <a:r>
                        <a:rPr lang="en-US" sz="1200" dirty="0">
                          <a:effectLst/>
                        </a:rPr>
                        <a:t>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6791581"/>
                  </a:ext>
                </a:extLst>
              </a:tr>
              <a:tr h="270345">
                <a:tc>
                  <a:txBody>
                    <a:bodyPr/>
                    <a:lstStyle/>
                    <a:p>
                      <a:pPr algn="ctr">
                        <a:lnSpc>
                          <a:spcPct val="150000"/>
                        </a:lnSpc>
                        <a:spcAft>
                          <a:spcPts val="1000"/>
                        </a:spcAft>
                      </a:pPr>
                      <a:r>
                        <a:rPr lang="en-US" sz="1200">
                          <a:effectLst/>
                        </a:rPr>
                        <a:t>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12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5496579"/>
                  </a:ext>
                </a:extLst>
              </a:tr>
              <a:tr h="270345">
                <a:tc>
                  <a:txBody>
                    <a:bodyPr/>
                    <a:lstStyle/>
                    <a:p>
                      <a:pPr algn="ctr">
                        <a:lnSpc>
                          <a:spcPct val="150000"/>
                        </a:lnSpc>
                        <a:spcAft>
                          <a:spcPts val="1000"/>
                        </a:spcAft>
                      </a:pPr>
                      <a:r>
                        <a:rPr lang="en-US" sz="1200" dirty="0">
                          <a:effectLst/>
                        </a:rPr>
                        <a:t>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a:effectLst/>
                        </a:rPr>
                        <a:t>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1122011"/>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533100914"/>
              </p:ext>
            </p:extLst>
          </p:nvPr>
        </p:nvGraphicFramePr>
        <p:xfrm>
          <a:off x="677334" y="3249733"/>
          <a:ext cx="4088274" cy="1371600"/>
        </p:xfrm>
        <a:graphic>
          <a:graphicData uri="http://schemas.openxmlformats.org/drawingml/2006/table">
            <a:tbl>
              <a:tblPr firstRow="1" firstCol="1" bandRow="1">
                <a:tableStyleId>{5C22544A-7EE6-4342-B048-85BDC9FD1C3A}</a:tableStyleId>
              </a:tblPr>
              <a:tblGrid>
                <a:gridCol w="2044137">
                  <a:extLst>
                    <a:ext uri="{9D8B030D-6E8A-4147-A177-3AD203B41FA5}">
                      <a16:colId xmlns:a16="http://schemas.microsoft.com/office/drawing/2014/main" val="1904823670"/>
                    </a:ext>
                  </a:extLst>
                </a:gridCol>
                <a:gridCol w="2044137">
                  <a:extLst>
                    <a:ext uri="{9D8B030D-6E8A-4147-A177-3AD203B41FA5}">
                      <a16:colId xmlns:a16="http://schemas.microsoft.com/office/drawing/2014/main" val="718820966"/>
                    </a:ext>
                  </a:extLst>
                </a:gridCol>
              </a:tblGrid>
              <a:tr h="245214">
                <a:tc gridSpan="2">
                  <a:txBody>
                    <a:bodyPr/>
                    <a:lstStyle/>
                    <a:p>
                      <a:pPr algn="ctr">
                        <a:lnSpc>
                          <a:spcPct val="150000"/>
                        </a:lnSpc>
                        <a:spcAft>
                          <a:spcPts val="1000"/>
                        </a:spcAft>
                      </a:pPr>
                      <a:r>
                        <a:rPr lang="en-US" sz="1200" dirty="0">
                          <a:effectLst/>
                        </a:rPr>
                        <a:t>PMBOK</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239366988"/>
                  </a:ext>
                </a:extLst>
              </a:tr>
              <a:tr h="245214">
                <a:tc>
                  <a:txBody>
                    <a:bodyPr/>
                    <a:lstStyle/>
                    <a:p>
                      <a:pPr algn="ctr">
                        <a:lnSpc>
                          <a:spcPct val="150000"/>
                        </a:lnSpc>
                        <a:spcAft>
                          <a:spcPts val="1000"/>
                        </a:spcAft>
                      </a:pPr>
                      <a:r>
                        <a:rPr lang="en-US" sz="1200">
                          <a:effectLst/>
                        </a:rPr>
                        <a:t>Mark</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smtClean="0">
                          <a:effectLst/>
                        </a:rPr>
                        <a:t>Quantity</a:t>
                      </a:r>
                      <a:r>
                        <a:rPr lang="pl-PL" sz="1200" dirty="0" smtClean="0">
                          <a:effectLst/>
                        </a:rPr>
                        <a:t>, f</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1464202"/>
                  </a:ext>
                </a:extLst>
              </a:tr>
              <a:tr h="245214">
                <a:tc>
                  <a:txBody>
                    <a:bodyPr/>
                    <a:lstStyle/>
                    <a:p>
                      <a:pPr algn="ctr">
                        <a:lnSpc>
                          <a:spcPct val="150000"/>
                        </a:lnSpc>
                        <a:spcAft>
                          <a:spcPts val="1000"/>
                        </a:spcAft>
                      </a:pPr>
                      <a:r>
                        <a:rPr lang="en-US" sz="1200">
                          <a:effectLst/>
                        </a:rPr>
                        <a:t>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a:effectLst/>
                        </a:rPr>
                        <a:t>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431211"/>
                  </a:ext>
                </a:extLst>
              </a:tr>
              <a:tr h="245214">
                <a:tc>
                  <a:txBody>
                    <a:bodyPr/>
                    <a:lstStyle/>
                    <a:p>
                      <a:pPr algn="ctr">
                        <a:lnSpc>
                          <a:spcPct val="150000"/>
                        </a:lnSpc>
                        <a:spcAft>
                          <a:spcPts val="1000"/>
                        </a:spcAft>
                      </a:pPr>
                      <a:r>
                        <a:rPr lang="en-US" sz="1200">
                          <a:effectLst/>
                        </a:rPr>
                        <a:t>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10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8156057"/>
                  </a:ext>
                </a:extLst>
              </a:tr>
              <a:tr h="245214">
                <a:tc>
                  <a:txBody>
                    <a:bodyPr/>
                    <a:lstStyle/>
                    <a:p>
                      <a:pPr algn="ctr">
                        <a:lnSpc>
                          <a:spcPct val="150000"/>
                        </a:lnSpc>
                        <a:spcAft>
                          <a:spcPts val="1000"/>
                        </a:spcAft>
                      </a:pPr>
                      <a:r>
                        <a:rPr lang="en-US" sz="1200" dirty="0">
                          <a:effectLst/>
                        </a:rPr>
                        <a:t>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a:effectLst/>
                        </a:rPr>
                        <a:t>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9190304"/>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411190699"/>
              </p:ext>
            </p:extLst>
          </p:nvPr>
        </p:nvGraphicFramePr>
        <p:xfrm>
          <a:off x="677334" y="4901203"/>
          <a:ext cx="4088274" cy="1371600"/>
        </p:xfrm>
        <a:graphic>
          <a:graphicData uri="http://schemas.openxmlformats.org/drawingml/2006/table">
            <a:tbl>
              <a:tblPr firstRow="1" firstCol="1" bandRow="1">
                <a:tableStyleId>{5C22544A-7EE6-4342-B048-85BDC9FD1C3A}</a:tableStyleId>
              </a:tblPr>
              <a:tblGrid>
                <a:gridCol w="2044137">
                  <a:extLst>
                    <a:ext uri="{9D8B030D-6E8A-4147-A177-3AD203B41FA5}">
                      <a16:colId xmlns:a16="http://schemas.microsoft.com/office/drawing/2014/main" val="1476814298"/>
                    </a:ext>
                  </a:extLst>
                </a:gridCol>
                <a:gridCol w="2044137">
                  <a:extLst>
                    <a:ext uri="{9D8B030D-6E8A-4147-A177-3AD203B41FA5}">
                      <a16:colId xmlns:a16="http://schemas.microsoft.com/office/drawing/2014/main" val="3169161313"/>
                    </a:ext>
                  </a:extLst>
                </a:gridCol>
              </a:tblGrid>
              <a:tr h="0">
                <a:tc gridSpan="2">
                  <a:txBody>
                    <a:bodyPr/>
                    <a:lstStyle/>
                    <a:p>
                      <a:pPr algn="ctr">
                        <a:lnSpc>
                          <a:spcPct val="150000"/>
                        </a:lnSpc>
                        <a:spcAft>
                          <a:spcPts val="1000"/>
                        </a:spcAft>
                      </a:pPr>
                      <a:r>
                        <a:rPr lang="en-US" sz="1200" dirty="0">
                          <a:effectLst/>
                        </a:rPr>
                        <a:t>DevOps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411965697"/>
                  </a:ext>
                </a:extLst>
              </a:tr>
              <a:tr h="0">
                <a:tc>
                  <a:txBody>
                    <a:bodyPr/>
                    <a:lstStyle/>
                    <a:p>
                      <a:pPr algn="ctr">
                        <a:lnSpc>
                          <a:spcPct val="150000"/>
                        </a:lnSpc>
                        <a:spcAft>
                          <a:spcPts val="1000"/>
                        </a:spcAft>
                      </a:pPr>
                      <a:r>
                        <a:rPr lang="en-US" sz="1200">
                          <a:effectLst/>
                        </a:rPr>
                        <a:t>Mark</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smtClean="0">
                          <a:effectLst/>
                        </a:rPr>
                        <a:t>Quantity</a:t>
                      </a:r>
                      <a:r>
                        <a:rPr lang="pl-PL" sz="1200" dirty="0" smtClean="0">
                          <a:effectLst/>
                        </a:rPr>
                        <a:t>, f</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0241929"/>
                  </a:ext>
                </a:extLst>
              </a:tr>
              <a:tr h="0">
                <a:tc>
                  <a:txBody>
                    <a:bodyPr/>
                    <a:lstStyle/>
                    <a:p>
                      <a:pPr algn="ctr">
                        <a:lnSpc>
                          <a:spcPct val="150000"/>
                        </a:lnSpc>
                        <a:spcAft>
                          <a:spcPts val="1000"/>
                        </a:spcAft>
                      </a:pPr>
                      <a:r>
                        <a:rPr lang="en-US" sz="1200">
                          <a:effectLst/>
                        </a:rPr>
                        <a:t>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12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6603384"/>
                  </a:ext>
                </a:extLst>
              </a:tr>
              <a:tr h="0">
                <a:tc>
                  <a:txBody>
                    <a:bodyPr/>
                    <a:lstStyle/>
                    <a:p>
                      <a:pPr algn="ctr">
                        <a:lnSpc>
                          <a:spcPct val="150000"/>
                        </a:lnSpc>
                        <a:spcAft>
                          <a:spcPts val="1000"/>
                        </a:spcAft>
                      </a:pPr>
                      <a:r>
                        <a:rPr lang="en-US" sz="1200">
                          <a:effectLst/>
                        </a:rPr>
                        <a:t>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a:effectLst/>
                        </a:rPr>
                        <a:t>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921922"/>
                  </a:ext>
                </a:extLst>
              </a:tr>
              <a:tr h="0">
                <a:tc>
                  <a:txBody>
                    <a:bodyPr/>
                    <a:lstStyle/>
                    <a:p>
                      <a:pPr algn="ctr">
                        <a:lnSpc>
                          <a:spcPct val="150000"/>
                        </a:lnSpc>
                        <a:spcAft>
                          <a:spcPts val="1000"/>
                        </a:spcAft>
                      </a:pPr>
                      <a:r>
                        <a:rPr lang="en-US" sz="1200">
                          <a:effectLst/>
                        </a:rPr>
                        <a:t>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1200" dirty="0">
                          <a:effectLst/>
                        </a:rPr>
                        <a:t>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5685306"/>
                  </a:ext>
                </a:extLst>
              </a:tr>
            </a:tbl>
          </a:graphicData>
        </a:graphic>
      </p:graphicFrame>
      <p:sp>
        <p:nvSpPr>
          <p:cNvPr id="7" name="Прямоугольник 6"/>
          <p:cNvSpPr/>
          <p:nvPr/>
        </p:nvSpPr>
        <p:spPr>
          <a:xfrm>
            <a:off x="5112016" y="3989884"/>
            <a:ext cx="3574784" cy="461665"/>
          </a:xfrm>
          <a:prstGeom prst="rect">
            <a:avLst/>
          </a:prstGeom>
        </p:spPr>
        <p:txBody>
          <a:bodyPr wrap="square">
            <a:spAutoFit/>
          </a:bodyPr>
          <a:lstStyle/>
          <a:p>
            <a:pPr algn="just">
              <a:lnSpc>
                <a:spcPct val="150000"/>
              </a:lnSpc>
              <a:spcAft>
                <a:spcPts val="1000"/>
              </a:spcAft>
            </a:pPr>
            <a:r>
              <a:rPr lang="en-US" sz="1600" b="1" dirty="0" smtClean="0">
                <a:latin typeface="Times New Roman" panose="02020603050405020304" pitchFamily="18" charset="0"/>
                <a:ea typeface="Calibri" panose="020F0502020204030204" pitchFamily="34" charset="0"/>
                <a:cs typeface="Times New Roman" panose="02020603050405020304" pitchFamily="18" charset="0"/>
              </a:rPr>
              <a:t>x̄ = 5*3 + 4*10 + 3*5 / 5+4+3 = 5,8333</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5112016" y="5578956"/>
            <a:ext cx="3256731" cy="417422"/>
          </a:xfrm>
          <a:prstGeom prst="rect">
            <a:avLst/>
          </a:prstGeom>
        </p:spPr>
        <p:txBody>
          <a:bodyPr wrap="square">
            <a:spAutoFit/>
          </a:bodyPr>
          <a:lstStyle/>
          <a:p>
            <a:pPr algn="just">
              <a:lnSpc>
                <a:spcPct val="150000"/>
              </a:lnSpc>
              <a:spcAft>
                <a:spcPts val="100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x̄ = 5*12 + 4*6 + 3*0 / 5+4+3 = 7</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5112016" y="2335351"/>
            <a:ext cx="3256731" cy="417422"/>
          </a:xfrm>
          <a:prstGeom prst="rect">
            <a:avLst/>
          </a:prstGeom>
        </p:spPr>
        <p:txBody>
          <a:bodyPr wrap="square">
            <a:spAutoFit/>
          </a:bodyPr>
          <a:lstStyle/>
          <a:p>
            <a:pPr algn="just">
              <a:lnSpc>
                <a:spcPct val="150000"/>
              </a:lnSpc>
              <a:spcAft>
                <a:spcPts val="100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x̄ = 5*6 + 4*12 + 3*0 / 5+4+3 = 6,5</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3705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9647" y="202096"/>
            <a:ext cx="8596668" cy="1320800"/>
          </a:xfrm>
        </p:spPr>
        <p:txBody>
          <a:bodyPr/>
          <a:lstStyle/>
          <a:p>
            <a:r>
              <a:rPr lang="pl-PL" dirty="0" smtClean="0"/>
              <a:t>Conclusion</a:t>
            </a:r>
            <a:endParaRPr lang="en-US" dirty="0"/>
          </a:p>
        </p:txBody>
      </p:sp>
      <p:sp>
        <p:nvSpPr>
          <p:cNvPr id="3" name="Объект 2"/>
          <p:cNvSpPr>
            <a:spLocks noGrp="1"/>
          </p:cNvSpPr>
          <p:nvPr>
            <p:ph idx="1"/>
          </p:nvPr>
        </p:nvSpPr>
        <p:spPr>
          <a:xfrm>
            <a:off x="178905" y="894522"/>
            <a:ext cx="9303025" cy="5675243"/>
          </a:xfrm>
        </p:spPr>
        <p:txBody>
          <a:bodyPr>
            <a:normAutofit lnSpcReduction="10000"/>
          </a:bodyPr>
          <a:lstStyle/>
          <a:p>
            <a:pPr marL="0" indent="0" hangingPunct="0">
              <a:buNone/>
            </a:pPr>
            <a:r>
              <a:rPr lang="en-GB" dirty="0"/>
              <a:t>The </a:t>
            </a:r>
            <a:r>
              <a:rPr lang="pl-PL" dirty="0" smtClean="0"/>
              <a:t>project</a:t>
            </a:r>
            <a:r>
              <a:rPr lang="en-GB" dirty="0" smtClean="0"/>
              <a:t> </a:t>
            </a:r>
            <a:r>
              <a:rPr lang="en-GB" dirty="0"/>
              <a:t>was challenging particularly due to the reason that a system used previously was heavily customised during 20 years of use in business and these features, tailored for one particular customer, were to be kept in a new system</a:t>
            </a:r>
            <a:endParaRPr lang="pl-PL" dirty="0"/>
          </a:p>
          <a:p>
            <a:pPr hangingPunct="0"/>
            <a:r>
              <a:rPr lang="en-US" dirty="0" smtClean="0"/>
              <a:t>Using </a:t>
            </a:r>
            <a:r>
              <a:rPr lang="en-US" dirty="0"/>
              <a:t>weighted averages method, it can be concluded that DevOps method is judged as the best in Project Integration Management, Project Time Management, Project Cost Management, Project Quality Management, and Management of risks categories, while in Project Management it is on par with Agile Scrum as the leading approach</a:t>
            </a:r>
            <a:r>
              <a:rPr lang="en-US" dirty="0" smtClean="0"/>
              <a:t>.</a:t>
            </a:r>
            <a:endParaRPr lang="pl-PL" dirty="0" smtClean="0"/>
          </a:p>
          <a:p>
            <a:pPr hangingPunct="0"/>
            <a:r>
              <a:rPr lang="en-US" dirty="0" smtClean="0"/>
              <a:t>The </a:t>
            </a:r>
            <a:r>
              <a:rPr lang="en-US" dirty="0"/>
              <a:t>favorable view of DevOps was shared by two participants, while project manager preferred both PMBOK and Agile Scrum over it. It could be explained by the fact, that project approach of PMBOK is well-known and familiar to Project manager. It allows to achieve better control over the project. While technical and development parts better appeal to flexible Agile and DevOps. </a:t>
            </a:r>
            <a:endParaRPr lang="pl-PL" dirty="0" smtClean="0"/>
          </a:p>
          <a:p>
            <a:pPr hangingPunct="0"/>
            <a:r>
              <a:rPr lang="en-US" dirty="0" smtClean="0"/>
              <a:t>DevOps </a:t>
            </a:r>
            <a:r>
              <a:rPr lang="en-US" dirty="0"/>
              <a:t>was, overall, judged equally well in every category, while PMBOK weak spots were Project Integration Management, Project Cost Management and Project Quality Management, and Agile Scrum performed somewhat weaker in Management of risks.</a:t>
            </a:r>
            <a:endParaRPr lang="en-US" b="1" dirty="0"/>
          </a:p>
          <a:p>
            <a:pPr hangingPunct="0"/>
            <a:r>
              <a:rPr lang="en-US" dirty="0"/>
              <a:t>This </a:t>
            </a:r>
            <a:r>
              <a:rPr lang="en-US" dirty="0" smtClean="0"/>
              <a:t>assessment</a:t>
            </a:r>
            <a:r>
              <a:rPr lang="pl-PL" dirty="0" smtClean="0"/>
              <a:t> is </a:t>
            </a:r>
            <a:r>
              <a:rPr lang="en-US" dirty="0" smtClean="0"/>
              <a:t>concerning </a:t>
            </a:r>
            <a:r>
              <a:rPr lang="en-US" dirty="0"/>
              <a:t>one particular project, sheds a light on an issue of choosing the most approach project management approach in software development. It is suggested that DevOps might be the best option among common frameworks, as the other popular approaches have their weaknesses that might </a:t>
            </a:r>
            <a:r>
              <a:rPr lang="en-US" dirty="0" smtClean="0"/>
              <a:t>imp</a:t>
            </a:r>
            <a:r>
              <a:rPr lang="pl-PL" dirty="0" smtClean="0"/>
              <a:t>act</a:t>
            </a:r>
            <a:r>
              <a:rPr lang="en-US" dirty="0" smtClean="0"/>
              <a:t> </a:t>
            </a:r>
            <a:r>
              <a:rPr lang="en-US" dirty="0"/>
              <a:t>the realization of the project.</a:t>
            </a:r>
            <a:endParaRPr lang="en-US" b="1" dirty="0"/>
          </a:p>
          <a:p>
            <a:endParaRPr lang="en-US" dirty="0"/>
          </a:p>
        </p:txBody>
      </p:sp>
    </p:spTree>
    <p:extLst>
      <p:ext uri="{BB962C8B-B14F-4D97-AF65-F5344CB8AC3E}">
        <p14:creationId xmlns:p14="http://schemas.microsoft.com/office/powerpoint/2010/main" val="3596693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39617"/>
            <a:ext cx="8596668" cy="2511288"/>
          </a:xfrm>
        </p:spPr>
        <p:txBody>
          <a:bodyPr>
            <a:normAutofit/>
          </a:bodyPr>
          <a:lstStyle/>
          <a:p>
            <a:pPr algn="ctr"/>
            <a:r>
              <a:rPr lang="pl-PL" dirty="0" smtClean="0"/>
              <a:t>Thanks for Your attention!</a:t>
            </a:r>
            <a:br>
              <a:rPr lang="pl-PL" dirty="0" smtClean="0"/>
            </a:br>
            <a:r>
              <a:rPr lang="pl-PL" dirty="0"/>
              <a:t/>
            </a:r>
            <a:br>
              <a:rPr lang="pl-PL" dirty="0"/>
            </a:br>
            <a:r>
              <a:rPr lang="pl-PL" dirty="0" smtClean="0"/>
              <a:t>And for all these 2 years of studies!!!</a:t>
            </a:r>
            <a:br>
              <a:rPr lang="pl-PL" dirty="0" smtClean="0"/>
            </a:br>
            <a:endParaRPr lang="en-US" dirty="0"/>
          </a:p>
        </p:txBody>
      </p:sp>
    </p:spTree>
    <p:extLst>
      <p:ext uri="{BB962C8B-B14F-4D97-AF65-F5344CB8AC3E}">
        <p14:creationId xmlns:p14="http://schemas.microsoft.com/office/powerpoint/2010/main" val="3978517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pl-PL" sz="3200" dirty="0" smtClean="0"/>
              <a:t>Methodologies compared in Master Thesis</a:t>
            </a:r>
            <a:endParaRPr lang="en-US" sz="3200" dirty="0"/>
          </a:p>
        </p:txBody>
      </p:sp>
      <p:sp>
        <p:nvSpPr>
          <p:cNvPr id="3" name="Объект 2"/>
          <p:cNvSpPr>
            <a:spLocks noGrp="1"/>
          </p:cNvSpPr>
          <p:nvPr>
            <p:ph idx="1"/>
          </p:nvPr>
        </p:nvSpPr>
        <p:spPr>
          <a:xfrm>
            <a:off x="677334" y="1930400"/>
            <a:ext cx="8596668" cy="4110962"/>
          </a:xfrm>
        </p:spPr>
        <p:txBody>
          <a:bodyPr/>
          <a:lstStyle/>
          <a:p>
            <a:pPr marL="0" lvl="0" indent="0" algn="ctr" hangingPunct="0">
              <a:buNone/>
            </a:pPr>
            <a:r>
              <a:rPr lang="pl-PL" dirty="0" smtClean="0"/>
              <a:t>	</a:t>
            </a:r>
            <a:r>
              <a:rPr lang="pl-PL" b="1" u="sng" dirty="0" smtClean="0"/>
              <a:t>E</a:t>
            </a:r>
            <a:r>
              <a:rPr lang="en-US" b="1" u="sng" dirty="0" smtClean="0"/>
              <a:t>very </a:t>
            </a:r>
            <a:r>
              <a:rPr lang="en-US" b="1" u="sng" dirty="0"/>
              <a:t>project is a unique event that cannot be standardized or put into separate </a:t>
            </a:r>
            <a:r>
              <a:rPr lang="en-US" b="1" u="sng" dirty="0" smtClean="0"/>
              <a:t>frames</a:t>
            </a:r>
            <a:r>
              <a:rPr lang="pl-PL" b="1" u="sng" dirty="0" smtClean="0"/>
              <a:t>! </a:t>
            </a:r>
          </a:p>
          <a:p>
            <a:pPr marL="0" lvl="0" indent="0" hangingPunct="0">
              <a:buNone/>
            </a:pPr>
            <a:endParaRPr lang="pl-PL" dirty="0"/>
          </a:p>
          <a:p>
            <a:pPr marL="0" indent="0" hangingPunct="0">
              <a:buNone/>
            </a:pPr>
            <a:r>
              <a:rPr lang="en-US" dirty="0"/>
              <a:t>There are a lot of project management </a:t>
            </a:r>
            <a:r>
              <a:rPr lang="en-US" dirty="0" smtClean="0"/>
              <a:t>methodologies</a:t>
            </a:r>
            <a:r>
              <a:rPr lang="pl-PL" dirty="0" smtClean="0"/>
              <a:t>. But f</a:t>
            </a:r>
            <a:r>
              <a:rPr lang="en-US" dirty="0" smtClean="0"/>
              <a:t>or </a:t>
            </a:r>
            <a:r>
              <a:rPr lang="en-US" dirty="0"/>
              <a:t>software projects the most popular methodologies nowadays are the following three:</a:t>
            </a:r>
            <a:endParaRPr lang="en-US" b="1" dirty="0"/>
          </a:p>
          <a:p>
            <a:pPr marL="0" lvl="0" indent="0" hangingPunct="0">
              <a:buNone/>
            </a:pPr>
            <a:endParaRPr lang="pl-PL" dirty="0" smtClean="0"/>
          </a:p>
          <a:p>
            <a:pPr lvl="0" hangingPunct="0"/>
            <a:r>
              <a:rPr lang="en-US" dirty="0" smtClean="0"/>
              <a:t>PMI methodology</a:t>
            </a:r>
            <a:r>
              <a:rPr lang="pl-PL" dirty="0" smtClean="0"/>
              <a:t> (PMBOK)</a:t>
            </a:r>
            <a:r>
              <a:rPr lang="en-US" dirty="0" smtClean="0"/>
              <a:t>,</a:t>
            </a:r>
            <a:endParaRPr lang="en-US" b="1" dirty="0"/>
          </a:p>
          <a:p>
            <a:pPr lvl="0" hangingPunct="0"/>
            <a:r>
              <a:rPr lang="en-US" dirty="0"/>
              <a:t>Agile (SCRUM) methodology,</a:t>
            </a:r>
            <a:endParaRPr lang="en-US" b="1" dirty="0"/>
          </a:p>
          <a:p>
            <a:r>
              <a:rPr lang="en-US" dirty="0"/>
              <a:t>DevOps methodology</a:t>
            </a:r>
            <a:endParaRPr lang="en-US" dirty="0"/>
          </a:p>
        </p:txBody>
      </p:sp>
    </p:spTree>
    <p:extLst>
      <p:ext uri="{BB962C8B-B14F-4D97-AF65-F5344CB8AC3E}">
        <p14:creationId xmlns:p14="http://schemas.microsoft.com/office/powerpoint/2010/main" val="110066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pl-PL" sz="2800" dirty="0" smtClean="0"/>
              <a:t>Master Thesis research is based on a real project!</a:t>
            </a:r>
            <a:endParaRPr lang="en-US" sz="2800" dirty="0"/>
          </a:p>
        </p:txBody>
      </p:sp>
      <p:sp>
        <p:nvSpPr>
          <p:cNvPr id="3" name="Объект 2"/>
          <p:cNvSpPr>
            <a:spLocks noGrp="1"/>
          </p:cNvSpPr>
          <p:nvPr>
            <p:ph idx="1"/>
          </p:nvPr>
        </p:nvSpPr>
        <p:spPr>
          <a:xfrm>
            <a:off x="677334" y="1550126"/>
            <a:ext cx="8596668" cy="3779521"/>
          </a:xfrm>
        </p:spPr>
        <p:txBody>
          <a:bodyPr>
            <a:normAutofit lnSpcReduction="10000"/>
          </a:bodyPr>
          <a:lstStyle/>
          <a:p>
            <a:pPr marL="0" indent="0">
              <a:buNone/>
            </a:pPr>
            <a:r>
              <a:rPr lang="en-US" dirty="0"/>
              <a:t>The project was held in one of the biggest retail companies in Europe. Company was changing the POS (Point of Sales) system from Micros Technology (owned by Oracle) to a new Oracle POS product called Xstore</a:t>
            </a:r>
            <a:r>
              <a:rPr lang="en-US" dirty="0" smtClean="0"/>
              <a:t>.</a:t>
            </a:r>
            <a:r>
              <a:rPr lang="pl-PL" dirty="0" smtClean="0"/>
              <a:t>\</a:t>
            </a:r>
          </a:p>
          <a:p>
            <a:pPr marL="0" indent="0">
              <a:buNone/>
            </a:pPr>
            <a:r>
              <a:rPr lang="pl-PL" dirty="0" smtClean="0"/>
              <a:t>A</a:t>
            </a:r>
            <a:r>
              <a:rPr lang="en-US" dirty="0" err="1" smtClean="0"/>
              <a:t>ll</a:t>
            </a:r>
            <a:r>
              <a:rPr lang="en-US" dirty="0" smtClean="0"/>
              <a:t> </a:t>
            </a:r>
            <a:r>
              <a:rPr lang="en-US" dirty="0"/>
              <a:t>the functions that have been individually adjusted, based on the needs of the company during </a:t>
            </a:r>
            <a:r>
              <a:rPr lang="en-US" dirty="0" smtClean="0"/>
              <a:t>20 years</a:t>
            </a:r>
            <a:r>
              <a:rPr lang="pl-PL" dirty="0" smtClean="0"/>
              <a:t>, should be introduces in the new system.</a:t>
            </a:r>
          </a:p>
          <a:p>
            <a:pPr marL="0" indent="0">
              <a:buNone/>
            </a:pPr>
            <a:endParaRPr lang="pl-PL" dirty="0"/>
          </a:p>
          <a:p>
            <a:pPr marL="0" indent="0">
              <a:buNone/>
            </a:pPr>
            <a:r>
              <a:rPr lang="en-US" dirty="0"/>
              <a:t>The key objectives of the project were the follows:</a:t>
            </a:r>
          </a:p>
          <a:p>
            <a:pPr lvl="0"/>
            <a:r>
              <a:rPr lang="en-US" dirty="0"/>
              <a:t>To avoid the risk of the loss in sales due to inability to trade.</a:t>
            </a:r>
          </a:p>
          <a:p>
            <a:pPr lvl="0"/>
            <a:r>
              <a:rPr lang="en-US" dirty="0"/>
              <a:t>To remove the development constraints (only one developer knows all the details of the customized version of the current product).</a:t>
            </a:r>
          </a:p>
          <a:p>
            <a:pPr lvl="0"/>
            <a:r>
              <a:rPr lang="en-US" dirty="0"/>
              <a:t>To make it easier to deliver future propositions.</a:t>
            </a:r>
          </a:p>
        </p:txBody>
      </p:sp>
    </p:spTree>
    <p:extLst>
      <p:ext uri="{BB962C8B-B14F-4D97-AF65-F5344CB8AC3E}">
        <p14:creationId xmlns:p14="http://schemas.microsoft.com/office/powerpoint/2010/main" val="353394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pl-PL" sz="2800" dirty="0" smtClean="0"/>
              <a:t>Brief description of the selected methodologies. Main aspects from the project point of view.</a:t>
            </a:r>
            <a:endParaRPr lang="en-US"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436290397"/>
              </p:ext>
            </p:extLst>
          </p:nvPr>
        </p:nvGraphicFramePr>
        <p:xfrm>
          <a:off x="677334" y="1987827"/>
          <a:ext cx="8666963" cy="3481155"/>
        </p:xfrm>
        <a:graphic>
          <a:graphicData uri="http://schemas.openxmlformats.org/drawingml/2006/table">
            <a:tbl>
              <a:tblPr firstRow="1" firstCol="1" bandRow="1">
                <a:tableStyleId>{5C22544A-7EE6-4342-B048-85BDC9FD1C3A}</a:tableStyleId>
              </a:tblPr>
              <a:tblGrid>
                <a:gridCol w="2714420">
                  <a:extLst>
                    <a:ext uri="{9D8B030D-6E8A-4147-A177-3AD203B41FA5}">
                      <a16:colId xmlns:a16="http://schemas.microsoft.com/office/drawing/2014/main" val="3299900569"/>
                    </a:ext>
                  </a:extLst>
                </a:gridCol>
                <a:gridCol w="5952543">
                  <a:extLst>
                    <a:ext uri="{9D8B030D-6E8A-4147-A177-3AD203B41FA5}">
                      <a16:colId xmlns:a16="http://schemas.microsoft.com/office/drawing/2014/main" val="3775777747"/>
                    </a:ext>
                  </a:extLst>
                </a:gridCol>
              </a:tblGrid>
              <a:tr h="382638">
                <a:tc gridSpan="2">
                  <a:txBody>
                    <a:bodyPr/>
                    <a:lstStyle/>
                    <a:p>
                      <a:pPr algn="ctr">
                        <a:lnSpc>
                          <a:spcPct val="150000"/>
                        </a:lnSpc>
                        <a:spcAft>
                          <a:spcPts val="0"/>
                        </a:spcAft>
                      </a:pPr>
                      <a:r>
                        <a:rPr lang="en-US" sz="1600" b="1" dirty="0">
                          <a:solidFill>
                            <a:schemeClr val="tx1"/>
                          </a:solidFill>
                          <a:effectLst/>
                          <a:latin typeface="+mj-lt"/>
                          <a:cs typeface="Times New Roman" panose="02020603050405020304" pitchFamily="18" charset="0"/>
                        </a:rPr>
                        <a:t>Delivering the Solution</a:t>
                      </a:r>
                      <a:endParaRPr lang="en-US" sz="1600" b="1" dirty="0">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hMerge="1">
                  <a:txBody>
                    <a:bodyPr/>
                    <a:lstStyle/>
                    <a:p>
                      <a:endParaRPr lang="en-US"/>
                    </a:p>
                  </a:txBody>
                  <a:tcPr/>
                </a:tc>
                <a:extLst>
                  <a:ext uri="{0D108BD9-81ED-4DB2-BD59-A6C34878D82A}">
                    <a16:rowId xmlns:a16="http://schemas.microsoft.com/office/drawing/2014/main" val="2529080008"/>
                  </a:ext>
                </a:extLst>
              </a:tr>
              <a:tr h="382638">
                <a:tc>
                  <a:txBody>
                    <a:bodyPr/>
                    <a:lstStyle/>
                    <a:p>
                      <a:pPr algn="just">
                        <a:lnSpc>
                          <a:spcPct val="150000"/>
                        </a:lnSpc>
                        <a:spcAft>
                          <a:spcPts val="0"/>
                        </a:spcAft>
                      </a:pPr>
                      <a:r>
                        <a:rPr lang="en-US" sz="1600" b="1">
                          <a:solidFill>
                            <a:schemeClr val="tx1"/>
                          </a:solidFill>
                          <a:effectLst/>
                          <a:latin typeface="+mj-lt"/>
                          <a:cs typeface="Times New Roman" panose="02020603050405020304" pitchFamily="18" charset="0"/>
                        </a:rPr>
                        <a:t>Tooling</a:t>
                      </a:r>
                      <a:endParaRPr lang="en-US" sz="1600" b="1">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a:txBody>
                    <a:bodyPr/>
                    <a:lstStyle/>
                    <a:p>
                      <a:pPr algn="just">
                        <a:lnSpc>
                          <a:spcPct val="150000"/>
                        </a:lnSpc>
                        <a:spcAft>
                          <a:spcPts val="0"/>
                        </a:spcAft>
                      </a:pPr>
                      <a:r>
                        <a:rPr lang="en-US" sz="1400" b="0">
                          <a:solidFill>
                            <a:schemeClr val="tx1"/>
                          </a:solidFill>
                          <a:effectLst/>
                          <a:latin typeface="+mn-lt"/>
                          <a:cs typeface="Times New Roman" panose="02020603050405020304" pitchFamily="18" charset="0"/>
                        </a:rPr>
                        <a:t>What tooling is required to support the end to end delivery</a:t>
                      </a:r>
                      <a:endParaRPr lang="en-US" sz="1400" b="0">
                        <a:solidFill>
                          <a:schemeClr val="tx1"/>
                        </a:solidFill>
                        <a:effectLst/>
                        <a:latin typeface="+mn-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extLst>
                  <a:ext uri="{0D108BD9-81ED-4DB2-BD59-A6C34878D82A}">
                    <a16:rowId xmlns:a16="http://schemas.microsoft.com/office/drawing/2014/main" val="3321561403"/>
                  </a:ext>
                </a:extLst>
              </a:tr>
              <a:tr h="777747">
                <a:tc>
                  <a:txBody>
                    <a:bodyPr/>
                    <a:lstStyle/>
                    <a:p>
                      <a:pPr algn="just">
                        <a:lnSpc>
                          <a:spcPct val="150000"/>
                        </a:lnSpc>
                        <a:spcAft>
                          <a:spcPts val="0"/>
                        </a:spcAft>
                      </a:pPr>
                      <a:r>
                        <a:rPr lang="en-US" sz="1600" b="1" dirty="0">
                          <a:solidFill>
                            <a:schemeClr val="tx1"/>
                          </a:solidFill>
                          <a:effectLst/>
                          <a:latin typeface="+mj-lt"/>
                          <a:cs typeface="Times New Roman" panose="02020603050405020304" pitchFamily="18" charset="0"/>
                        </a:rPr>
                        <a:t>Testing</a:t>
                      </a:r>
                      <a:endParaRPr lang="en-US" sz="1600" b="1" dirty="0">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a:txBody>
                    <a:bodyPr/>
                    <a:lstStyle/>
                    <a:p>
                      <a:pPr algn="just">
                        <a:lnSpc>
                          <a:spcPct val="150000"/>
                        </a:lnSpc>
                        <a:spcAft>
                          <a:spcPts val="0"/>
                        </a:spcAft>
                      </a:pPr>
                      <a:r>
                        <a:rPr lang="en-US" sz="1400" b="0" dirty="0">
                          <a:solidFill>
                            <a:schemeClr val="tx1"/>
                          </a:solidFill>
                          <a:effectLst/>
                          <a:latin typeface="+mn-lt"/>
                          <a:cs typeface="Times New Roman" panose="02020603050405020304" pitchFamily="18" charset="0"/>
                        </a:rPr>
                        <a:t>How will the solution be tested over the course of the project lifecycle</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extLst>
                  <a:ext uri="{0D108BD9-81ED-4DB2-BD59-A6C34878D82A}">
                    <a16:rowId xmlns:a16="http://schemas.microsoft.com/office/drawing/2014/main" val="1644256509"/>
                  </a:ext>
                </a:extLst>
              </a:tr>
              <a:tr h="777747">
                <a:tc>
                  <a:txBody>
                    <a:bodyPr/>
                    <a:lstStyle/>
                    <a:p>
                      <a:pPr algn="just">
                        <a:lnSpc>
                          <a:spcPct val="150000"/>
                        </a:lnSpc>
                        <a:spcAft>
                          <a:spcPts val="0"/>
                        </a:spcAft>
                      </a:pPr>
                      <a:r>
                        <a:rPr lang="en-US" sz="1600" b="1">
                          <a:solidFill>
                            <a:schemeClr val="tx1"/>
                          </a:solidFill>
                          <a:effectLst/>
                          <a:latin typeface="+mj-lt"/>
                          <a:cs typeface="Times New Roman" panose="02020603050405020304" pitchFamily="18" charset="0"/>
                        </a:rPr>
                        <a:t>Deployment</a:t>
                      </a:r>
                      <a:endParaRPr lang="en-US" sz="1600" b="1">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a:txBody>
                    <a:bodyPr/>
                    <a:lstStyle/>
                    <a:p>
                      <a:pPr algn="just">
                        <a:lnSpc>
                          <a:spcPct val="150000"/>
                        </a:lnSpc>
                        <a:spcAft>
                          <a:spcPts val="0"/>
                        </a:spcAft>
                      </a:pPr>
                      <a:r>
                        <a:rPr lang="en-US" sz="1400" b="0">
                          <a:solidFill>
                            <a:schemeClr val="tx1"/>
                          </a:solidFill>
                          <a:effectLst/>
                          <a:latin typeface="+mn-lt"/>
                          <a:cs typeface="Times New Roman" panose="02020603050405020304" pitchFamily="18" charset="0"/>
                        </a:rPr>
                        <a:t>How will the transition from the as-is to the to-be solution be held, both centrally and in the store</a:t>
                      </a:r>
                      <a:endParaRPr lang="en-US" sz="1400" b="0">
                        <a:solidFill>
                          <a:schemeClr val="tx1"/>
                        </a:solidFill>
                        <a:effectLst/>
                        <a:latin typeface="+mn-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extLst>
                  <a:ext uri="{0D108BD9-81ED-4DB2-BD59-A6C34878D82A}">
                    <a16:rowId xmlns:a16="http://schemas.microsoft.com/office/drawing/2014/main" val="369008168"/>
                  </a:ext>
                </a:extLst>
              </a:tr>
              <a:tr h="777747">
                <a:tc>
                  <a:txBody>
                    <a:bodyPr/>
                    <a:lstStyle/>
                    <a:p>
                      <a:pPr algn="just">
                        <a:lnSpc>
                          <a:spcPct val="150000"/>
                        </a:lnSpc>
                        <a:spcAft>
                          <a:spcPts val="0"/>
                        </a:spcAft>
                      </a:pPr>
                      <a:r>
                        <a:rPr lang="en-US" sz="1600" b="1">
                          <a:solidFill>
                            <a:schemeClr val="tx1"/>
                          </a:solidFill>
                          <a:effectLst/>
                          <a:latin typeface="+mj-lt"/>
                          <a:cs typeface="Times New Roman" panose="02020603050405020304" pitchFamily="18" charset="0"/>
                        </a:rPr>
                        <a:t>Training</a:t>
                      </a:r>
                      <a:endParaRPr lang="en-US" sz="1600" b="1">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a:txBody>
                    <a:bodyPr/>
                    <a:lstStyle/>
                    <a:p>
                      <a:pPr algn="just">
                        <a:lnSpc>
                          <a:spcPct val="150000"/>
                        </a:lnSpc>
                        <a:spcAft>
                          <a:spcPts val="0"/>
                        </a:spcAft>
                      </a:pPr>
                      <a:r>
                        <a:rPr lang="en-US" sz="1400" b="0">
                          <a:solidFill>
                            <a:schemeClr val="tx1"/>
                          </a:solidFill>
                          <a:effectLst/>
                          <a:latin typeface="+mn-lt"/>
                          <a:cs typeface="Times New Roman" panose="02020603050405020304" pitchFamily="18" charset="0"/>
                        </a:rPr>
                        <a:t>What training will users be given to support the transition to the to-be solution</a:t>
                      </a:r>
                      <a:endParaRPr lang="en-US" sz="1400" b="0">
                        <a:solidFill>
                          <a:schemeClr val="tx1"/>
                        </a:solidFill>
                        <a:effectLst/>
                        <a:latin typeface="+mn-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extLst>
                  <a:ext uri="{0D108BD9-81ED-4DB2-BD59-A6C34878D82A}">
                    <a16:rowId xmlns:a16="http://schemas.microsoft.com/office/drawing/2014/main" val="2110883820"/>
                  </a:ext>
                </a:extLst>
              </a:tr>
              <a:tr h="382638">
                <a:tc>
                  <a:txBody>
                    <a:bodyPr/>
                    <a:lstStyle/>
                    <a:p>
                      <a:pPr algn="just">
                        <a:lnSpc>
                          <a:spcPct val="150000"/>
                        </a:lnSpc>
                        <a:spcAft>
                          <a:spcPts val="0"/>
                        </a:spcAft>
                      </a:pPr>
                      <a:r>
                        <a:rPr lang="en-US" sz="1600" b="1" dirty="0">
                          <a:solidFill>
                            <a:schemeClr val="tx1"/>
                          </a:solidFill>
                          <a:effectLst/>
                          <a:latin typeface="+mj-lt"/>
                          <a:cs typeface="Times New Roman" panose="02020603050405020304" pitchFamily="18" charset="0"/>
                        </a:rPr>
                        <a:t>Service Introduction</a:t>
                      </a:r>
                      <a:endParaRPr lang="en-US" sz="1600" b="1" dirty="0">
                        <a:solidFill>
                          <a:schemeClr val="tx1"/>
                        </a:solidFill>
                        <a:effectLst/>
                        <a:latin typeface="+mj-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tc>
                  <a:txBody>
                    <a:bodyPr/>
                    <a:lstStyle/>
                    <a:p>
                      <a:pPr algn="just">
                        <a:lnSpc>
                          <a:spcPct val="150000"/>
                        </a:lnSpc>
                        <a:spcAft>
                          <a:spcPts val="0"/>
                        </a:spcAft>
                      </a:pPr>
                      <a:r>
                        <a:rPr lang="en-US" sz="1400" b="0" dirty="0">
                          <a:solidFill>
                            <a:schemeClr val="tx1"/>
                          </a:solidFill>
                          <a:effectLst/>
                          <a:latin typeface="+mn-lt"/>
                          <a:cs typeface="Times New Roman" panose="02020603050405020304" pitchFamily="18" charset="0"/>
                        </a:rPr>
                        <a:t>How will the support team transition to the to-be solution</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9525" marR="9525" marT="9525" marB="9525" anchor="ctr">
                    <a:blipFill dpi="0" rotWithShape="1">
                      <a:blip r:embed="rId2">
                        <a:alphaModFix amt="34000"/>
                      </a:blip>
                      <a:srcRect/>
                      <a:stretch>
                        <a:fillRect/>
                      </a:stretch>
                    </a:blipFill>
                  </a:tcPr>
                </a:tc>
                <a:extLst>
                  <a:ext uri="{0D108BD9-81ED-4DB2-BD59-A6C34878D82A}">
                    <a16:rowId xmlns:a16="http://schemas.microsoft.com/office/drawing/2014/main" val="1161930202"/>
                  </a:ext>
                </a:extLst>
              </a:tr>
            </a:tbl>
          </a:graphicData>
        </a:graphic>
      </p:graphicFrame>
    </p:spTree>
    <p:extLst>
      <p:ext uri="{BB962C8B-B14F-4D97-AF65-F5344CB8AC3E}">
        <p14:creationId xmlns:p14="http://schemas.microsoft.com/office/powerpoint/2010/main" val="2861908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PMI (PMBOK) Methodology</a:t>
            </a:r>
            <a:endParaRPr lang="en-US" dirty="0"/>
          </a:p>
        </p:txBody>
      </p:sp>
      <p:sp>
        <p:nvSpPr>
          <p:cNvPr id="3" name="Объект 2"/>
          <p:cNvSpPr>
            <a:spLocks noGrp="1"/>
          </p:cNvSpPr>
          <p:nvPr>
            <p:ph idx="1"/>
          </p:nvPr>
        </p:nvSpPr>
        <p:spPr>
          <a:xfrm>
            <a:off x="677334" y="1331843"/>
            <a:ext cx="8416970" cy="5267740"/>
          </a:xfrm>
        </p:spPr>
        <p:txBody>
          <a:bodyPr>
            <a:normAutofit/>
          </a:bodyPr>
          <a:lstStyle/>
          <a:p>
            <a:pPr marL="0" indent="0" hangingPunct="0">
              <a:buNone/>
            </a:pPr>
            <a:r>
              <a:rPr lang="en-US" dirty="0"/>
              <a:t>Project management based on the PMI PMBOK standard allows you to choose the most suitable project format, depending on the complexity, urgency, importance, technology, number of participants, familiarity (routine) of the project characteristics. </a:t>
            </a:r>
            <a:r>
              <a:rPr lang="pl-PL" dirty="0" smtClean="0"/>
              <a:t>PMBOK covers 10 areas of the project: Integration, Content, Timing, Cost, Quality, Human Resources, Communication, Risks, Supplies, Stakeholders</a:t>
            </a:r>
          </a:p>
          <a:p>
            <a:pPr marL="0" indent="0" hangingPunct="0">
              <a:buNone/>
            </a:pPr>
            <a:r>
              <a:rPr lang="pl-PL" dirty="0" smtClean="0"/>
              <a:t>Two main types of Project Structure:</a:t>
            </a:r>
          </a:p>
          <a:p>
            <a:pPr hangingPunct="0"/>
            <a:r>
              <a:rPr lang="pl-PL" dirty="0" smtClean="0"/>
              <a:t>F</a:t>
            </a:r>
            <a:r>
              <a:rPr lang="en-US" dirty="0" smtClean="0"/>
              <a:t>unctional structure</a:t>
            </a:r>
            <a:endParaRPr lang="pl-PL" dirty="0" smtClean="0"/>
          </a:p>
          <a:p>
            <a:pPr hangingPunct="0"/>
            <a:r>
              <a:rPr lang="pl-PL" dirty="0" smtClean="0"/>
              <a:t>M</a:t>
            </a:r>
            <a:r>
              <a:rPr lang="en-US" dirty="0" smtClean="0"/>
              <a:t>atrix structure</a:t>
            </a:r>
            <a:endParaRPr lang="pl-PL" dirty="0" smtClean="0"/>
          </a:p>
          <a:p>
            <a:pPr marL="0" indent="0" hangingPunct="0">
              <a:buNone/>
            </a:pPr>
            <a:r>
              <a:rPr lang="en-US" dirty="0" smtClean="0"/>
              <a:t>In </a:t>
            </a:r>
            <a:r>
              <a:rPr lang="en-US" dirty="0"/>
              <a:t>general, when choosing a structure, there is a general dependence: simple, stable, routine, unlimited by strict time frames, it is more expedient to solve with the use of a weak matrix or functional structure. And vice versa - complex, urgent projects that require the mobilization of large human resources, it is more expedient to solve with the help of a strong matrix or project structures.</a:t>
            </a:r>
            <a:endParaRPr lang="en-US" b="1" dirty="0"/>
          </a:p>
          <a:p>
            <a:pPr marL="0" indent="0">
              <a:buNone/>
            </a:pPr>
            <a:endParaRPr lang="en-US" dirty="0"/>
          </a:p>
        </p:txBody>
      </p:sp>
      <p:pic>
        <p:nvPicPr>
          <p:cNvPr id="4" name="Рисунок 3"/>
          <p:cNvPicPr/>
          <p:nvPr/>
        </p:nvPicPr>
        <p:blipFill>
          <a:blip r:embed="rId2"/>
          <a:stretch>
            <a:fillRect/>
          </a:stretch>
        </p:blipFill>
        <p:spPr>
          <a:xfrm>
            <a:off x="8504583" y="2176324"/>
            <a:ext cx="3687417" cy="2088667"/>
          </a:xfrm>
          <a:prstGeom prst="rect">
            <a:avLst/>
          </a:prstGeom>
        </p:spPr>
      </p:pic>
    </p:spTree>
    <p:extLst>
      <p:ext uri="{BB962C8B-B14F-4D97-AF65-F5344CB8AC3E}">
        <p14:creationId xmlns:p14="http://schemas.microsoft.com/office/powerpoint/2010/main" val="3268131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Agile (SCRUM) Methodology</a:t>
            </a:r>
            <a:endParaRPr lang="en-US" dirty="0"/>
          </a:p>
        </p:txBody>
      </p:sp>
      <p:sp>
        <p:nvSpPr>
          <p:cNvPr id="3" name="Объект 2"/>
          <p:cNvSpPr>
            <a:spLocks noGrp="1"/>
          </p:cNvSpPr>
          <p:nvPr>
            <p:ph idx="1"/>
          </p:nvPr>
        </p:nvSpPr>
        <p:spPr>
          <a:xfrm>
            <a:off x="677334" y="1351723"/>
            <a:ext cx="8049223" cy="4689640"/>
          </a:xfrm>
        </p:spPr>
        <p:txBody>
          <a:bodyPr>
            <a:normAutofit lnSpcReduction="10000"/>
          </a:bodyPr>
          <a:lstStyle/>
          <a:p>
            <a:pPr marL="0" indent="0">
              <a:buNone/>
            </a:pPr>
            <a:r>
              <a:rPr lang="pl-PL" dirty="0" smtClean="0"/>
              <a:t>SCRUM</a:t>
            </a:r>
            <a:r>
              <a:rPr lang="en-US" dirty="0" smtClean="0"/>
              <a:t> </a:t>
            </a:r>
            <a:r>
              <a:rPr lang="en-US" dirty="0"/>
              <a:t>technology allows in rigidly fixed and small in time iterations, called sprints, to provide the customer with working software with new features for which the highest priority is defined.</a:t>
            </a:r>
            <a:endParaRPr lang="pl-PL" dirty="0" smtClean="0"/>
          </a:p>
          <a:p>
            <a:pPr marL="0" indent="0">
              <a:buNone/>
            </a:pPr>
            <a:r>
              <a:rPr lang="pl-PL" dirty="0" smtClean="0"/>
              <a:t>Core elements of SCRUM are:</a:t>
            </a:r>
          </a:p>
          <a:p>
            <a:endParaRPr lang="pl-PL" dirty="0"/>
          </a:p>
          <a:p>
            <a:r>
              <a:rPr lang="pl-PL" dirty="0" smtClean="0"/>
              <a:t>Sprints</a:t>
            </a:r>
            <a:endParaRPr lang="en-US" dirty="0"/>
          </a:p>
          <a:p>
            <a:r>
              <a:rPr lang="en-US" dirty="0"/>
              <a:t>Project backlog </a:t>
            </a:r>
          </a:p>
          <a:p>
            <a:r>
              <a:rPr lang="en-US" dirty="0"/>
              <a:t>Sprint backlog</a:t>
            </a:r>
          </a:p>
          <a:p>
            <a:r>
              <a:rPr lang="en-US" dirty="0"/>
              <a:t>Burndown chart</a:t>
            </a:r>
          </a:p>
          <a:p>
            <a:r>
              <a:rPr lang="en-US" dirty="0"/>
              <a:t>Sprint Planning Meeting</a:t>
            </a:r>
          </a:p>
          <a:p>
            <a:r>
              <a:rPr lang="en-US" dirty="0"/>
              <a:t>Daily SCRUM meeting</a:t>
            </a:r>
          </a:p>
          <a:p>
            <a:r>
              <a:rPr lang="en-US" dirty="0"/>
              <a:t>Sprint review meeting</a:t>
            </a:r>
          </a:p>
          <a:p>
            <a:r>
              <a:rPr lang="en-US" dirty="0"/>
              <a:t>Retrospective meeting</a:t>
            </a:r>
          </a:p>
          <a:p>
            <a:pPr marL="0" indent="0">
              <a:buNone/>
            </a:pPr>
            <a:endParaRPr lang="en-US" dirty="0"/>
          </a:p>
        </p:txBody>
      </p:sp>
      <p:pic>
        <p:nvPicPr>
          <p:cNvPr id="4" name="Рисунок 3" descr="https://expertprogrammanagement.com/wp-content/uploads/2010/08/scrum-framework-diagram.jpg"/>
          <p:cNvPicPr/>
          <p:nvPr/>
        </p:nvPicPr>
        <p:blipFill>
          <a:blip r:embed="rId2">
            <a:extLst>
              <a:ext uri="{28A0092B-C50C-407E-A947-70E740481C1C}">
                <a14:useLocalDpi xmlns:a14="http://schemas.microsoft.com/office/drawing/2010/main" val="0"/>
              </a:ext>
            </a:extLst>
          </a:blip>
          <a:srcRect/>
          <a:stretch>
            <a:fillRect/>
          </a:stretch>
        </p:blipFill>
        <p:spPr bwMode="auto">
          <a:xfrm>
            <a:off x="8845826" y="1638921"/>
            <a:ext cx="3162300" cy="2346960"/>
          </a:xfrm>
          <a:prstGeom prst="rect">
            <a:avLst/>
          </a:prstGeom>
          <a:noFill/>
          <a:ln>
            <a:noFill/>
          </a:ln>
        </p:spPr>
      </p:pic>
      <p:pic>
        <p:nvPicPr>
          <p:cNvPr id="5" name="Рисунок 4" descr="https://itrp.ru/wp-content/uploads/2016/01/Skrum2.png"/>
          <p:cNvPicPr/>
          <p:nvPr/>
        </p:nvPicPr>
        <p:blipFill>
          <a:blip r:embed="rId3">
            <a:extLst>
              <a:ext uri="{28A0092B-C50C-407E-A947-70E740481C1C}">
                <a14:useLocalDpi xmlns:a14="http://schemas.microsoft.com/office/drawing/2010/main" val="0"/>
              </a:ext>
            </a:extLst>
          </a:blip>
          <a:srcRect/>
          <a:stretch>
            <a:fillRect/>
          </a:stretch>
        </p:blipFill>
        <p:spPr bwMode="auto">
          <a:xfrm>
            <a:off x="5311402" y="3614089"/>
            <a:ext cx="3060065" cy="2631440"/>
          </a:xfrm>
          <a:prstGeom prst="rect">
            <a:avLst/>
          </a:prstGeom>
          <a:noFill/>
          <a:ln>
            <a:noFill/>
          </a:ln>
        </p:spPr>
      </p:pic>
    </p:spTree>
    <p:extLst>
      <p:ext uri="{BB962C8B-B14F-4D97-AF65-F5344CB8AC3E}">
        <p14:creationId xmlns:p14="http://schemas.microsoft.com/office/powerpoint/2010/main" val="3376283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DevOps Methodology</a:t>
            </a:r>
            <a:endParaRPr lang="en-US" dirty="0"/>
          </a:p>
        </p:txBody>
      </p:sp>
      <p:sp>
        <p:nvSpPr>
          <p:cNvPr id="3" name="Объект 2"/>
          <p:cNvSpPr>
            <a:spLocks noGrp="1"/>
          </p:cNvSpPr>
          <p:nvPr>
            <p:ph idx="1"/>
          </p:nvPr>
        </p:nvSpPr>
        <p:spPr>
          <a:xfrm>
            <a:off x="677333" y="1560443"/>
            <a:ext cx="7711293" cy="5029200"/>
          </a:xfrm>
        </p:spPr>
        <p:txBody>
          <a:bodyPr>
            <a:normAutofit/>
          </a:bodyPr>
          <a:lstStyle/>
          <a:p>
            <a:pPr marL="0" indent="0">
              <a:buNone/>
            </a:pPr>
            <a:r>
              <a:rPr lang="en-US" dirty="0" smtClean="0"/>
              <a:t>DevOps </a:t>
            </a:r>
            <a:r>
              <a:rPr lang="en-US" dirty="0"/>
              <a:t>tools typically fit into one or more of </a:t>
            </a:r>
            <a:r>
              <a:rPr lang="en-US" dirty="0" smtClean="0"/>
              <a:t>these </a:t>
            </a:r>
            <a:r>
              <a:rPr lang="en-US" dirty="0"/>
              <a:t>categories, reflecting key aspects of software development and delivery:</a:t>
            </a:r>
          </a:p>
          <a:p>
            <a:pPr lvl="0"/>
            <a:r>
              <a:rPr lang="en-US" dirty="0"/>
              <a:t>Code - code development and analysis, version control tools, code merging;</a:t>
            </a:r>
          </a:p>
          <a:p>
            <a:pPr lvl="0"/>
            <a:r>
              <a:rPr lang="en-US" dirty="0"/>
              <a:t>Build - continuous integration tools, build status;</a:t>
            </a:r>
          </a:p>
          <a:p>
            <a:pPr lvl="0"/>
            <a:r>
              <a:rPr lang="en-US" dirty="0"/>
              <a:t>Test - continuous testing tools that provide feedback on business risks;</a:t>
            </a:r>
          </a:p>
          <a:p>
            <a:pPr lvl="0"/>
            <a:r>
              <a:rPr lang="en-US" dirty="0"/>
              <a:t>Package - repository of artifacts, pre-install the application;</a:t>
            </a:r>
          </a:p>
          <a:p>
            <a:pPr lvl="0"/>
            <a:r>
              <a:rPr lang="en-US" dirty="0"/>
              <a:t>Release - change management, release approval, release automation;</a:t>
            </a:r>
          </a:p>
          <a:p>
            <a:pPr lvl="0"/>
            <a:r>
              <a:rPr lang="en-US" dirty="0"/>
              <a:t>Configuration — Configuration and Infrastructure Management; Infrastructure as Code Tools;</a:t>
            </a:r>
          </a:p>
          <a:p>
            <a:pPr lvl="0"/>
            <a:r>
              <a:rPr lang="en-US" dirty="0"/>
              <a:t>Monitoring - monitoring application performance, experience with the end user.</a:t>
            </a:r>
          </a:p>
          <a:p>
            <a:endParaRPr lang="en-US" dirty="0"/>
          </a:p>
        </p:txBody>
      </p:sp>
      <p:pic>
        <p:nvPicPr>
          <p:cNvPr id="4" name="Рисунок 3"/>
          <p:cNvPicPr/>
          <p:nvPr/>
        </p:nvPicPr>
        <p:blipFill>
          <a:blip r:embed="rId2"/>
          <a:stretch>
            <a:fillRect/>
          </a:stretch>
        </p:blipFill>
        <p:spPr>
          <a:xfrm>
            <a:off x="8683286" y="276143"/>
            <a:ext cx="3055620" cy="2827020"/>
          </a:xfrm>
          <a:prstGeom prst="rect">
            <a:avLst/>
          </a:prstGeom>
        </p:spPr>
      </p:pic>
    </p:spTree>
    <p:extLst>
      <p:ext uri="{BB962C8B-B14F-4D97-AF65-F5344CB8AC3E}">
        <p14:creationId xmlns:p14="http://schemas.microsoft.com/office/powerpoint/2010/main" val="964163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596668" cy="1320800"/>
          </a:xfrm>
        </p:spPr>
        <p:txBody>
          <a:bodyPr/>
          <a:lstStyle/>
          <a:p>
            <a:r>
              <a:rPr lang="pl-PL" dirty="0" smtClean="0"/>
              <a:t>Comparison of Methodologies</a:t>
            </a:r>
            <a:endParaRPr lang="en-US"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219115869"/>
              </p:ext>
            </p:extLst>
          </p:nvPr>
        </p:nvGraphicFramePr>
        <p:xfrm>
          <a:off x="-1" y="660400"/>
          <a:ext cx="12192002" cy="6381460"/>
        </p:xfrm>
        <a:graphic>
          <a:graphicData uri="http://schemas.openxmlformats.org/drawingml/2006/table">
            <a:tbl>
              <a:tblPr firstRow="1" firstCol="1" bandRow="1">
                <a:tableStyleId>{5C22544A-7EE6-4342-B048-85BDC9FD1C3A}</a:tableStyleId>
              </a:tblPr>
              <a:tblGrid>
                <a:gridCol w="4062376">
                  <a:extLst>
                    <a:ext uri="{9D8B030D-6E8A-4147-A177-3AD203B41FA5}">
                      <a16:colId xmlns:a16="http://schemas.microsoft.com/office/drawing/2014/main" val="3027598325"/>
                    </a:ext>
                  </a:extLst>
                </a:gridCol>
                <a:gridCol w="4062376">
                  <a:extLst>
                    <a:ext uri="{9D8B030D-6E8A-4147-A177-3AD203B41FA5}">
                      <a16:colId xmlns:a16="http://schemas.microsoft.com/office/drawing/2014/main" val="112004329"/>
                    </a:ext>
                  </a:extLst>
                </a:gridCol>
                <a:gridCol w="4067250">
                  <a:extLst>
                    <a:ext uri="{9D8B030D-6E8A-4147-A177-3AD203B41FA5}">
                      <a16:colId xmlns:a16="http://schemas.microsoft.com/office/drawing/2014/main" val="3825650957"/>
                    </a:ext>
                  </a:extLst>
                </a:gridCol>
              </a:tblGrid>
              <a:tr h="185207">
                <a:tc>
                  <a:txBody>
                    <a:bodyPr/>
                    <a:lstStyle/>
                    <a:p>
                      <a:pPr algn="ctr">
                        <a:lnSpc>
                          <a:spcPct val="150000"/>
                        </a:lnSpc>
                        <a:spcAft>
                          <a:spcPts val="0"/>
                        </a:spcAft>
                      </a:pPr>
                      <a:r>
                        <a:rPr lang="en-US" sz="900" b="1">
                          <a:effectLst/>
                        </a:rPr>
                        <a:t>PMBOK</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a:txBody>
                    <a:bodyPr/>
                    <a:lstStyle/>
                    <a:p>
                      <a:pPr algn="ctr">
                        <a:lnSpc>
                          <a:spcPct val="150000"/>
                        </a:lnSpc>
                        <a:spcAft>
                          <a:spcPts val="0"/>
                        </a:spcAft>
                      </a:pPr>
                      <a:r>
                        <a:rPr lang="en-US" sz="900" b="1">
                          <a:effectLst/>
                        </a:rPr>
                        <a:t>DevOps</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a:txBody>
                    <a:bodyPr/>
                    <a:lstStyle/>
                    <a:p>
                      <a:pPr algn="ctr">
                        <a:lnSpc>
                          <a:spcPct val="150000"/>
                        </a:lnSpc>
                        <a:spcAft>
                          <a:spcPts val="0"/>
                        </a:spcAft>
                      </a:pPr>
                      <a:r>
                        <a:rPr lang="en-US" sz="900" b="1">
                          <a:effectLst/>
                        </a:rPr>
                        <a:t>Agile SCRUM</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extLst>
                  <a:ext uri="{0D108BD9-81ED-4DB2-BD59-A6C34878D82A}">
                    <a16:rowId xmlns:a16="http://schemas.microsoft.com/office/drawing/2014/main" val="3636766126"/>
                  </a:ext>
                </a:extLst>
              </a:tr>
              <a:tr h="185207">
                <a:tc gridSpan="3">
                  <a:txBody>
                    <a:bodyPr/>
                    <a:lstStyle/>
                    <a:p>
                      <a:pPr algn="ctr">
                        <a:lnSpc>
                          <a:spcPct val="150000"/>
                        </a:lnSpc>
                        <a:spcAft>
                          <a:spcPts val="0"/>
                        </a:spcAft>
                      </a:pPr>
                      <a:r>
                        <a:rPr lang="en-US" sz="900" b="1">
                          <a:effectLst/>
                        </a:rPr>
                        <a:t>Project Integration Management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33192075"/>
                  </a:ext>
                </a:extLst>
              </a:tr>
              <a:tr h="1237960">
                <a:tc>
                  <a:txBody>
                    <a:bodyPr/>
                    <a:lstStyle/>
                    <a:p>
                      <a:pPr algn="l">
                        <a:lnSpc>
                          <a:spcPct val="150000"/>
                        </a:lnSpc>
                        <a:spcAft>
                          <a:spcPts val="0"/>
                        </a:spcAft>
                      </a:pPr>
                      <a:r>
                        <a:rPr lang="en-US" sz="900" b="1" dirty="0">
                          <a:effectLst/>
                        </a:rPr>
                        <a:t>Development of the project charter</a:t>
                      </a:r>
                    </a:p>
                    <a:p>
                      <a:pPr algn="l">
                        <a:lnSpc>
                          <a:spcPct val="150000"/>
                        </a:lnSpc>
                        <a:spcAft>
                          <a:spcPts val="0"/>
                        </a:spcAft>
                      </a:pPr>
                      <a:r>
                        <a:rPr lang="en-US" sz="900" b="1" dirty="0">
                          <a:effectLst/>
                        </a:rPr>
                        <a:t>Development of a preliminary report on the project.</a:t>
                      </a:r>
                    </a:p>
                    <a:p>
                      <a:pPr algn="l">
                        <a:lnSpc>
                          <a:spcPct val="150000"/>
                        </a:lnSpc>
                        <a:spcAft>
                          <a:spcPts val="0"/>
                        </a:spcAft>
                      </a:pPr>
                      <a:r>
                        <a:rPr lang="en-US" sz="900" b="1" dirty="0">
                          <a:effectLst/>
                        </a:rPr>
                        <a:t>Develop a project management plan.</a:t>
                      </a:r>
                    </a:p>
                    <a:p>
                      <a:pPr algn="l">
                        <a:lnSpc>
                          <a:spcPct val="150000"/>
                        </a:lnSpc>
                        <a:spcAft>
                          <a:spcPts val="0"/>
                        </a:spcAft>
                      </a:pPr>
                      <a:r>
                        <a:rPr lang="en-US" sz="900" b="1" dirty="0">
                          <a:effectLst/>
                        </a:rPr>
                        <a:t>Monitoring and management.</a:t>
                      </a:r>
                    </a:p>
                    <a:p>
                      <a:pPr algn="l">
                        <a:lnSpc>
                          <a:spcPct val="150000"/>
                        </a:lnSpc>
                        <a:spcAft>
                          <a:spcPts val="0"/>
                        </a:spcAft>
                      </a:pPr>
                      <a:r>
                        <a:rPr lang="en-US" sz="900" b="1" dirty="0">
                          <a:effectLst/>
                        </a:rPr>
                        <a:t>Change control.</a:t>
                      </a:r>
                    </a:p>
                    <a:p>
                      <a:pPr algn="l">
                        <a:lnSpc>
                          <a:spcPct val="150000"/>
                        </a:lnSpc>
                        <a:spcAft>
                          <a:spcPts val="0"/>
                        </a:spcAft>
                      </a:pPr>
                      <a:r>
                        <a:rPr lang="en-US" sz="900" b="1" dirty="0">
                          <a:effectLst/>
                        </a:rPr>
                        <a:t>Closing a project.</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a:effectLst/>
                        </a:rPr>
                        <a:t>Integrate software as soon as possible and more often.</a:t>
                      </a:r>
                    </a:p>
                    <a:p>
                      <a:pPr algn="l">
                        <a:lnSpc>
                          <a:spcPct val="150000"/>
                        </a:lnSpc>
                        <a:spcAft>
                          <a:spcPts val="0"/>
                        </a:spcAft>
                      </a:pPr>
                      <a:r>
                        <a:rPr lang="en-US" sz="900" b="1">
                          <a:effectLst/>
                        </a:rPr>
                        <a:t>Ownership of the collective code.</a:t>
                      </a:r>
                    </a:p>
                    <a:p>
                      <a:pPr algn="l">
                        <a:lnSpc>
                          <a:spcPct val="150000"/>
                        </a:lnSpc>
                        <a:spcAft>
                          <a:spcPts val="0"/>
                        </a:spcAft>
                      </a:pPr>
                      <a:r>
                        <a:rPr lang="en-US" sz="900" b="1">
                          <a:effectLst/>
                        </a:rPr>
                        <a:t>Measuring the speed of the project.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a:effectLst/>
                        </a:rPr>
                        <a:t>Verification of approval and funding management at the planning stage.</a:t>
                      </a:r>
                    </a:p>
                    <a:p>
                      <a:pPr algn="l">
                        <a:lnSpc>
                          <a:spcPct val="150000"/>
                        </a:lnSpc>
                        <a:spcAft>
                          <a:spcPts val="0"/>
                        </a:spcAft>
                      </a:pPr>
                      <a:r>
                        <a:rPr lang="en-US" sz="900" b="1">
                          <a:effectLst/>
                        </a:rPr>
                        <a:t>Strong change management procedure.</a:t>
                      </a:r>
                    </a:p>
                    <a:p>
                      <a:pPr algn="l">
                        <a:lnSpc>
                          <a:spcPct val="150000"/>
                        </a:lnSpc>
                        <a:spcAft>
                          <a:spcPts val="0"/>
                        </a:spcAft>
                      </a:pPr>
                      <a:r>
                        <a:rPr lang="en-US" sz="900" b="1">
                          <a:effectLst/>
                        </a:rPr>
                        <a:t>System architecture to support change</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1922874143"/>
                  </a:ext>
                </a:extLst>
              </a:tr>
              <a:tr h="185207">
                <a:tc gridSpan="3">
                  <a:txBody>
                    <a:bodyPr/>
                    <a:lstStyle/>
                    <a:p>
                      <a:pPr algn="ctr">
                        <a:lnSpc>
                          <a:spcPct val="150000"/>
                        </a:lnSpc>
                        <a:spcAft>
                          <a:spcPts val="0"/>
                        </a:spcAft>
                      </a:pPr>
                      <a:r>
                        <a:rPr lang="en-US" sz="900" b="1">
                          <a:effectLst/>
                        </a:rPr>
                        <a:t>Project management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6571146"/>
                  </a:ext>
                </a:extLst>
              </a:tr>
              <a:tr h="816859">
                <a:tc>
                  <a:txBody>
                    <a:bodyPr/>
                    <a:lstStyle/>
                    <a:p>
                      <a:pPr algn="l">
                        <a:lnSpc>
                          <a:spcPct val="150000"/>
                        </a:lnSpc>
                        <a:spcAft>
                          <a:spcPts val="0"/>
                        </a:spcAft>
                      </a:pPr>
                      <a:r>
                        <a:rPr lang="en-US" sz="900" b="1" dirty="0">
                          <a:effectLst/>
                        </a:rPr>
                        <a:t>Planning.</a:t>
                      </a:r>
                    </a:p>
                    <a:p>
                      <a:pPr algn="l">
                        <a:lnSpc>
                          <a:spcPct val="150000"/>
                        </a:lnSpc>
                        <a:spcAft>
                          <a:spcPts val="0"/>
                        </a:spcAft>
                      </a:pPr>
                      <a:r>
                        <a:rPr lang="en-US" sz="900" b="1" dirty="0">
                          <a:effectLst/>
                        </a:rPr>
                        <a:t>The definition of the area.</a:t>
                      </a:r>
                    </a:p>
                    <a:p>
                      <a:pPr algn="l">
                        <a:lnSpc>
                          <a:spcPct val="150000"/>
                        </a:lnSpc>
                        <a:spcAft>
                          <a:spcPts val="0"/>
                        </a:spcAft>
                      </a:pPr>
                      <a:r>
                        <a:rPr lang="en-US" sz="900" b="1" dirty="0">
                          <a:effectLst/>
                        </a:rPr>
                        <a:t>Creating a structure and breakdown work (WBS).</a:t>
                      </a:r>
                    </a:p>
                    <a:p>
                      <a:pPr algn="l">
                        <a:lnSpc>
                          <a:spcPct val="150000"/>
                        </a:lnSpc>
                        <a:spcAft>
                          <a:spcPts val="0"/>
                        </a:spcAft>
                      </a:pPr>
                      <a:r>
                        <a:rPr lang="en-US" sz="900" b="1" dirty="0">
                          <a:effectLst/>
                        </a:rPr>
                        <a:t>Control.</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User stories</a:t>
                      </a:r>
                    </a:p>
                    <a:p>
                      <a:pPr algn="l">
                        <a:lnSpc>
                          <a:spcPct val="150000"/>
                        </a:lnSpc>
                        <a:spcAft>
                          <a:spcPts val="0"/>
                        </a:spcAft>
                      </a:pPr>
                      <a:r>
                        <a:rPr lang="en-US" sz="900" b="1" dirty="0">
                          <a:effectLst/>
                        </a:rPr>
                        <a:t>Release planning.</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Perform analysis to build domain models.</a:t>
                      </a:r>
                    </a:p>
                    <a:p>
                      <a:pPr algn="l">
                        <a:lnSpc>
                          <a:spcPct val="150000"/>
                        </a:lnSpc>
                        <a:spcAft>
                          <a:spcPts val="0"/>
                        </a:spcAft>
                      </a:pPr>
                      <a:r>
                        <a:rPr lang="en-US" sz="900" b="1" dirty="0">
                          <a:effectLst/>
                        </a:rPr>
                        <a:t>Development by product backlog list.</a:t>
                      </a:r>
                    </a:p>
                    <a:p>
                      <a:pPr algn="l">
                        <a:lnSpc>
                          <a:spcPct val="150000"/>
                        </a:lnSpc>
                        <a:spcAft>
                          <a:spcPts val="0"/>
                        </a:spcAft>
                      </a:pPr>
                      <a:r>
                        <a:rPr lang="en-US" sz="900" b="1" dirty="0">
                          <a:effectLst/>
                        </a:rPr>
                        <a:t>Determining the functionality that will be included in each version of the product</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1694479849"/>
                  </a:ext>
                </a:extLst>
              </a:tr>
              <a:tr h="185207">
                <a:tc gridSpan="3">
                  <a:txBody>
                    <a:bodyPr/>
                    <a:lstStyle/>
                    <a:p>
                      <a:pPr algn="ctr">
                        <a:lnSpc>
                          <a:spcPct val="150000"/>
                        </a:lnSpc>
                        <a:spcAft>
                          <a:spcPts val="0"/>
                        </a:spcAft>
                      </a:pPr>
                      <a:r>
                        <a:rPr lang="en-US" sz="900" b="1">
                          <a:effectLst/>
                        </a:rPr>
                        <a:t>Project Time Management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5337701"/>
                  </a:ext>
                </a:extLst>
              </a:tr>
              <a:tr h="816859">
                <a:tc>
                  <a:txBody>
                    <a:bodyPr/>
                    <a:lstStyle/>
                    <a:p>
                      <a:pPr algn="l">
                        <a:lnSpc>
                          <a:spcPct val="150000"/>
                        </a:lnSpc>
                        <a:spcAft>
                          <a:spcPts val="0"/>
                        </a:spcAft>
                      </a:pPr>
                      <a:r>
                        <a:rPr lang="en-US" sz="900" b="1">
                          <a:effectLst/>
                        </a:rPr>
                        <a:t>Sequencing.</a:t>
                      </a:r>
                    </a:p>
                    <a:p>
                      <a:pPr algn="l">
                        <a:lnSpc>
                          <a:spcPct val="150000"/>
                        </a:lnSpc>
                        <a:spcAft>
                          <a:spcPts val="0"/>
                        </a:spcAft>
                      </a:pPr>
                      <a:r>
                        <a:rPr lang="en-US" sz="900" b="1">
                          <a:effectLst/>
                        </a:rPr>
                        <a:t>Resource assessment.</a:t>
                      </a:r>
                    </a:p>
                    <a:p>
                      <a:pPr algn="l">
                        <a:lnSpc>
                          <a:spcPct val="150000"/>
                        </a:lnSpc>
                        <a:spcAft>
                          <a:spcPts val="0"/>
                        </a:spcAft>
                      </a:pPr>
                      <a:r>
                        <a:rPr lang="en-US" sz="900" b="1">
                          <a:effectLst/>
                        </a:rPr>
                        <a:t>Duration of action.</a:t>
                      </a:r>
                    </a:p>
                    <a:p>
                      <a:pPr algn="l">
                        <a:lnSpc>
                          <a:spcPct val="150000"/>
                        </a:lnSpc>
                        <a:spcAft>
                          <a:spcPts val="0"/>
                        </a:spcAft>
                      </a:pPr>
                      <a:r>
                        <a:rPr lang="en-US" sz="900" b="1">
                          <a:effectLst/>
                        </a:rPr>
                        <a:t>Schedule development and control.</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Release planning.</a:t>
                      </a:r>
                    </a:p>
                    <a:p>
                      <a:pPr algn="l">
                        <a:lnSpc>
                          <a:spcPct val="150000"/>
                        </a:lnSpc>
                        <a:spcAft>
                          <a:spcPts val="0"/>
                        </a:spcAft>
                      </a:pPr>
                      <a:r>
                        <a:rPr lang="en-US" sz="900" b="1" dirty="0">
                          <a:effectLst/>
                        </a:rPr>
                        <a:t>Planning iterations.</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Determining the delivery date of functionality for each version.</a:t>
                      </a:r>
                    </a:p>
                    <a:p>
                      <a:pPr algn="l">
                        <a:lnSpc>
                          <a:spcPct val="150000"/>
                        </a:lnSpc>
                        <a:spcAft>
                          <a:spcPts val="0"/>
                        </a:spcAft>
                      </a:pPr>
                      <a:r>
                        <a:rPr lang="en-US" sz="900" b="1" dirty="0">
                          <a:effectLst/>
                        </a:rPr>
                        <a:t>Monthly iterations</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979477218"/>
                  </a:ext>
                </a:extLst>
              </a:tr>
              <a:tr h="185207">
                <a:tc gridSpan="3">
                  <a:txBody>
                    <a:bodyPr/>
                    <a:lstStyle/>
                    <a:p>
                      <a:pPr algn="ctr">
                        <a:lnSpc>
                          <a:spcPct val="150000"/>
                        </a:lnSpc>
                        <a:spcAft>
                          <a:spcPts val="0"/>
                        </a:spcAft>
                      </a:pPr>
                      <a:r>
                        <a:rPr lang="en-US" sz="900" b="1">
                          <a:effectLst/>
                        </a:rPr>
                        <a:t>Project Cost Management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9256316"/>
                  </a:ext>
                </a:extLst>
              </a:tr>
              <a:tr h="606308">
                <a:tc>
                  <a:txBody>
                    <a:bodyPr/>
                    <a:lstStyle/>
                    <a:p>
                      <a:pPr algn="l">
                        <a:lnSpc>
                          <a:spcPct val="150000"/>
                        </a:lnSpc>
                        <a:spcAft>
                          <a:spcPts val="0"/>
                        </a:spcAft>
                      </a:pPr>
                      <a:r>
                        <a:rPr lang="en-US" sz="900" b="1">
                          <a:effectLst/>
                        </a:rPr>
                        <a:t>Cost estimate.</a:t>
                      </a:r>
                    </a:p>
                    <a:p>
                      <a:pPr algn="l">
                        <a:lnSpc>
                          <a:spcPct val="150000"/>
                        </a:lnSpc>
                        <a:spcAft>
                          <a:spcPts val="0"/>
                        </a:spcAft>
                      </a:pPr>
                      <a:r>
                        <a:rPr lang="en-US" sz="900" b="1">
                          <a:effectLst/>
                        </a:rPr>
                        <a:t>Cost budgeting.</a:t>
                      </a:r>
                    </a:p>
                    <a:p>
                      <a:pPr algn="l">
                        <a:lnSpc>
                          <a:spcPct val="150000"/>
                        </a:lnSpc>
                        <a:spcAft>
                          <a:spcPts val="0"/>
                        </a:spcAft>
                      </a:pPr>
                      <a:r>
                        <a:rPr lang="en-US" sz="900" b="1">
                          <a:effectLst/>
                        </a:rPr>
                        <a:t>Cost control project.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a:effectLst/>
                        </a:rPr>
                        <a:t>Not provided.</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a:effectLst/>
                        </a:rPr>
                        <a:t>Estimation of the value of the issue at the planning stage.</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3168421744"/>
                  </a:ext>
                </a:extLst>
              </a:tr>
              <a:tr h="185207">
                <a:tc gridSpan="3">
                  <a:txBody>
                    <a:bodyPr/>
                    <a:lstStyle/>
                    <a:p>
                      <a:pPr algn="ctr">
                        <a:lnSpc>
                          <a:spcPct val="150000"/>
                        </a:lnSpc>
                        <a:spcAft>
                          <a:spcPts val="0"/>
                        </a:spcAft>
                      </a:pPr>
                      <a:r>
                        <a:rPr lang="en-US" sz="900" b="1">
                          <a:effectLst/>
                        </a:rPr>
                        <a:t>Project Quality Management</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51827"/>
                  </a:ext>
                </a:extLst>
              </a:tr>
              <a:tr h="606308">
                <a:tc>
                  <a:txBody>
                    <a:bodyPr/>
                    <a:lstStyle/>
                    <a:p>
                      <a:pPr algn="l">
                        <a:lnSpc>
                          <a:spcPct val="150000"/>
                        </a:lnSpc>
                        <a:spcAft>
                          <a:spcPts val="0"/>
                        </a:spcAft>
                      </a:pPr>
                      <a:r>
                        <a:rPr lang="en-US" sz="900" b="1">
                          <a:effectLst/>
                        </a:rPr>
                        <a:t>Quality planning.</a:t>
                      </a:r>
                    </a:p>
                    <a:p>
                      <a:pPr algn="l">
                        <a:lnSpc>
                          <a:spcPct val="150000"/>
                        </a:lnSpc>
                        <a:spcAft>
                          <a:spcPts val="0"/>
                        </a:spcAft>
                      </a:pPr>
                      <a:r>
                        <a:rPr lang="en-US" sz="900" b="1">
                          <a:effectLst/>
                        </a:rPr>
                        <a:t>Perform quality control.</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Use project standards.</a:t>
                      </a:r>
                    </a:p>
                    <a:p>
                      <a:pPr algn="l">
                        <a:lnSpc>
                          <a:spcPct val="150000"/>
                        </a:lnSpc>
                        <a:spcAft>
                          <a:spcPts val="0"/>
                        </a:spcAft>
                      </a:pPr>
                      <a:r>
                        <a:rPr lang="en-US" sz="900" b="1" dirty="0">
                          <a:effectLst/>
                        </a:rPr>
                        <a:t>Quality is based on simplicity.</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a:effectLst/>
                        </a:rPr>
                        <a:t>Project Review Meeting.</a:t>
                      </a:r>
                    </a:p>
                    <a:p>
                      <a:pPr algn="l">
                        <a:lnSpc>
                          <a:spcPct val="150000"/>
                        </a:lnSpc>
                        <a:spcAft>
                          <a:spcPts val="0"/>
                        </a:spcAft>
                      </a:pPr>
                      <a:r>
                        <a:rPr lang="en-US" sz="900" b="1">
                          <a:effectLst/>
                        </a:rPr>
                        <a:t>Sprint planning meeting.</a:t>
                      </a:r>
                    </a:p>
                    <a:p>
                      <a:pPr algn="l">
                        <a:lnSpc>
                          <a:spcPct val="150000"/>
                        </a:lnSpc>
                        <a:spcAft>
                          <a:spcPts val="0"/>
                        </a:spcAft>
                      </a:pPr>
                      <a:r>
                        <a:rPr lang="en-US" sz="900" b="1">
                          <a:effectLst/>
                        </a:rPr>
                        <a:t>Daily meetings.</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1246982312"/>
                  </a:ext>
                </a:extLst>
              </a:tr>
              <a:tr h="185207">
                <a:tc gridSpan="3">
                  <a:txBody>
                    <a:bodyPr/>
                    <a:lstStyle/>
                    <a:p>
                      <a:pPr algn="ctr">
                        <a:lnSpc>
                          <a:spcPct val="150000"/>
                        </a:lnSpc>
                        <a:spcAft>
                          <a:spcPts val="0"/>
                        </a:spcAft>
                      </a:pPr>
                      <a:r>
                        <a:rPr lang="en-US" sz="900" b="1">
                          <a:effectLst/>
                        </a:rPr>
                        <a:t>Management of risks</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94066255"/>
                  </a:ext>
                </a:extLst>
              </a:tr>
              <a:tr h="816859">
                <a:tc>
                  <a:txBody>
                    <a:bodyPr/>
                    <a:lstStyle/>
                    <a:p>
                      <a:pPr algn="l">
                        <a:lnSpc>
                          <a:spcPct val="150000"/>
                        </a:lnSpc>
                        <a:spcAft>
                          <a:spcPts val="0"/>
                        </a:spcAft>
                      </a:pPr>
                      <a:r>
                        <a:rPr lang="en-US" sz="900" b="1">
                          <a:effectLst/>
                        </a:rPr>
                        <a:t>Risk management planning.</a:t>
                      </a:r>
                    </a:p>
                    <a:p>
                      <a:pPr algn="l">
                        <a:lnSpc>
                          <a:spcPct val="150000"/>
                        </a:lnSpc>
                        <a:spcAft>
                          <a:spcPts val="0"/>
                        </a:spcAft>
                      </a:pPr>
                      <a:r>
                        <a:rPr lang="en-US" sz="900" b="1">
                          <a:effectLst/>
                        </a:rPr>
                        <a:t>Risk identification.</a:t>
                      </a:r>
                    </a:p>
                    <a:p>
                      <a:pPr algn="l">
                        <a:lnSpc>
                          <a:spcPct val="150000"/>
                        </a:lnSpc>
                        <a:spcAft>
                          <a:spcPts val="0"/>
                        </a:spcAft>
                      </a:pPr>
                      <a:r>
                        <a:rPr lang="en-US" sz="900" b="1">
                          <a:effectLst/>
                        </a:rPr>
                        <a:t>Qualitative risk analysis.</a:t>
                      </a:r>
                    </a:p>
                    <a:p>
                      <a:pPr algn="l">
                        <a:lnSpc>
                          <a:spcPct val="150000"/>
                        </a:lnSpc>
                        <a:spcAft>
                          <a:spcPts val="0"/>
                        </a:spcAft>
                      </a:pPr>
                      <a:r>
                        <a:rPr lang="en-US" sz="900" b="1">
                          <a:effectLst/>
                        </a:rPr>
                        <a:t>Risk control</a:t>
                      </a:r>
                      <a:endParaRPr lang="en-US" sz="9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Prototype to limit risk.</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tc>
                  <a:txBody>
                    <a:bodyPr/>
                    <a:lstStyle/>
                    <a:p>
                      <a:pPr algn="l">
                        <a:lnSpc>
                          <a:spcPct val="150000"/>
                        </a:lnSpc>
                        <a:spcAft>
                          <a:spcPts val="0"/>
                        </a:spcAft>
                      </a:pPr>
                      <a:r>
                        <a:rPr lang="en-US" sz="900" b="1" dirty="0">
                          <a:effectLst/>
                        </a:rPr>
                        <a:t>Initial risks during planning.</a:t>
                      </a:r>
                    </a:p>
                    <a:p>
                      <a:pPr algn="l">
                        <a:lnSpc>
                          <a:spcPct val="150000"/>
                        </a:lnSpc>
                        <a:spcAft>
                          <a:spcPts val="0"/>
                        </a:spcAft>
                      </a:pPr>
                      <a:r>
                        <a:rPr lang="en-US" sz="900" b="1" dirty="0">
                          <a:effectLst/>
                        </a:rPr>
                        <a:t>Review of risks during meetings.</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405" marR="29405" marT="0" marB="0"/>
                </a:tc>
                <a:extLst>
                  <a:ext uri="{0D108BD9-81ED-4DB2-BD59-A6C34878D82A}">
                    <a16:rowId xmlns:a16="http://schemas.microsoft.com/office/drawing/2014/main" val="4248984320"/>
                  </a:ext>
                </a:extLst>
              </a:tr>
            </a:tbl>
          </a:graphicData>
        </a:graphic>
      </p:graphicFrame>
    </p:spTree>
    <p:extLst>
      <p:ext uri="{BB962C8B-B14F-4D97-AF65-F5344CB8AC3E}">
        <p14:creationId xmlns:p14="http://schemas.microsoft.com/office/powerpoint/2010/main" val="2129918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Weighted Average Analysis</a:t>
            </a:r>
            <a:endParaRPr lang="en-US" dirty="0"/>
          </a:p>
        </p:txBody>
      </p:sp>
      <p:sp>
        <p:nvSpPr>
          <p:cNvPr id="3" name="Объект 2"/>
          <p:cNvSpPr>
            <a:spLocks noGrp="1"/>
          </p:cNvSpPr>
          <p:nvPr>
            <p:ph idx="1"/>
          </p:nvPr>
        </p:nvSpPr>
        <p:spPr>
          <a:xfrm>
            <a:off x="677334" y="1622287"/>
            <a:ext cx="8596668" cy="3693558"/>
          </a:xfrm>
        </p:spPr>
        <p:txBody>
          <a:bodyPr>
            <a:normAutofit/>
          </a:bodyPr>
          <a:lstStyle/>
          <a:p>
            <a:pPr marL="0" indent="0">
              <a:buNone/>
            </a:pPr>
            <a:r>
              <a:rPr lang="en-US" dirty="0"/>
              <a:t>I </a:t>
            </a:r>
            <a:r>
              <a:rPr lang="en-US" dirty="0" smtClean="0"/>
              <a:t>introduce</a:t>
            </a:r>
            <a:r>
              <a:rPr lang="pl-PL" dirty="0" smtClean="0"/>
              <a:t>d</a:t>
            </a:r>
            <a:r>
              <a:rPr lang="en-US" dirty="0" smtClean="0"/>
              <a:t> </a:t>
            </a:r>
            <a:r>
              <a:rPr lang="en-US" dirty="0"/>
              <a:t>weight scale for each of the parameters in the range from 0 to 5 points, where 0 is not important to the project, 5 is extremely important for the project. The points are given by 3 experts, who </a:t>
            </a:r>
            <a:r>
              <a:rPr lang="pl-PL" dirty="0" smtClean="0"/>
              <a:t>were</a:t>
            </a:r>
            <a:r>
              <a:rPr lang="en-US" dirty="0" smtClean="0"/>
              <a:t> </a:t>
            </a:r>
            <a:r>
              <a:rPr lang="en-US" dirty="0"/>
              <a:t>working on the </a:t>
            </a:r>
            <a:r>
              <a:rPr lang="en-US" dirty="0" smtClean="0"/>
              <a:t>project</a:t>
            </a:r>
            <a:r>
              <a:rPr lang="pl-PL" dirty="0" smtClean="0"/>
              <a:t>. Areas that were analysed are:</a:t>
            </a:r>
          </a:p>
          <a:p>
            <a:pPr marL="0" indent="0">
              <a:buNone/>
            </a:pPr>
            <a:endParaRPr lang="en-US" dirty="0"/>
          </a:p>
          <a:p>
            <a:pPr lvl="0"/>
            <a:r>
              <a:rPr lang="en-US" dirty="0"/>
              <a:t>Project Integration Management</a:t>
            </a:r>
          </a:p>
          <a:p>
            <a:pPr lvl="0"/>
            <a:r>
              <a:rPr lang="en-US" dirty="0"/>
              <a:t>Project </a:t>
            </a:r>
            <a:r>
              <a:rPr lang="en-US" dirty="0" smtClean="0"/>
              <a:t>management</a:t>
            </a:r>
            <a:endParaRPr lang="pl-PL" dirty="0" smtClean="0"/>
          </a:p>
          <a:p>
            <a:pPr lvl="0"/>
            <a:r>
              <a:rPr lang="en-US" dirty="0"/>
              <a:t>Project Cost </a:t>
            </a:r>
            <a:r>
              <a:rPr lang="en-US" dirty="0" smtClean="0"/>
              <a:t>Management</a:t>
            </a:r>
            <a:endParaRPr lang="pl-PL" dirty="0" smtClean="0"/>
          </a:p>
          <a:p>
            <a:pPr lvl="0"/>
            <a:r>
              <a:rPr lang="en-US" dirty="0"/>
              <a:t>Project Quality Management</a:t>
            </a:r>
            <a:endParaRPr lang="pl-PL" dirty="0" smtClean="0"/>
          </a:p>
          <a:p>
            <a:pPr lvl="0"/>
            <a:r>
              <a:rPr lang="en-US" dirty="0"/>
              <a:t>Management of risks</a:t>
            </a:r>
            <a:endParaRPr lang="en-US" dirty="0"/>
          </a:p>
        </p:txBody>
      </p:sp>
    </p:spTree>
    <p:extLst>
      <p:ext uri="{BB962C8B-B14F-4D97-AF65-F5344CB8AC3E}">
        <p14:creationId xmlns:p14="http://schemas.microsoft.com/office/powerpoint/2010/main" val="4020230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231</TotalTime>
  <Words>1289</Words>
  <Application>Microsoft Office PowerPoint</Application>
  <PresentationFormat>Широкоэкранный</PresentationFormat>
  <Paragraphs>164</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Times New Roman</vt:lpstr>
      <vt:lpstr>Trebuchet MS</vt:lpstr>
      <vt:lpstr>Wingdings 3</vt:lpstr>
      <vt:lpstr>Аспект</vt:lpstr>
      <vt:lpstr>COMPARATIVE ANALYSIS OF THE SELECTED IT PROJECT MANAGEMENT METHODOLOGIES</vt:lpstr>
      <vt:lpstr>Methodologies compared in Master Thesis</vt:lpstr>
      <vt:lpstr>Master Thesis research is based on a real project!</vt:lpstr>
      <vt:lpstr>Brief description of the selected methodologies. Main aspects from the project point of view.</vt:lpstr>
      <vt:lpstr>PMI (PMBOK) Methodology</vt:lpstr>
      <vt:lpstr>Agile (SCRUM) Methodology</vt:lpstr>
      <vt:lpstr>DevOps Methodology</vt:lpstr>
      <vt:lpstr>Comparison of Methodologies</vt:lpstr>
      <vt:lpstr>Weighted Average Analysis</vt:lpstr>
      <vt:lpstr>Weighted Average Analysis</vt:lpstr>
      <vt:lpstr>Conclusion</vt:lpstr>
      <vt:lpstr>Thanks for Your attention!  And for all these 2 years of studies!!!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ANALYSIS OF THE SELECTED IT PROJECT MANAGEMENT METHODOLOGIES</dc:title>
  <dc:creator>HP</dc:creator>
  <cp:lastModifiedBy>HP</cp:lastModifiedBy>
  <cp:revision>28</cp:revision>
  <dcterms:created xsi:type="dcterms:W3CDTF">2019-09-03T10:32:18Z</dcterms:created>
  <dcterms:modified xsi:type="dcterms:W3CDTF">2019-09-03T14:23:37Z</dcterms:modified>
</cp:coreProperties>
</file>