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Urbański" initials="PU" lastIdx="2" clrIdx="0">
    <p:extLst>
      <p:ext uri="{19B8F6BF-5375-455C-9EA6-DF929625EA0E}">
        <p15:presenceInfo xmlns:p15="http://schemas.microsoft.com/office/powerpoint/2012/main" userId="ba36379fc61c8c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62019" autoAdjust="0"/>
  </p:normalViewPr>
  <p:slideViewPr>
    <p:cSldViewPr snapToGrid="0">
      <p:cViewPr varScale="1">
        <p:scale>
          <a:sx n="72" d="100"/>
          <a:sy n="72" d="100"/>
        </p:scale>
        <p:origin x="20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745DC-C9AB-4449-84D9-A591D89DDCAA}" type="datetimeFigureOut">
              <a:rPr lang="pl-PL" smtClean="0"/>
              <a:t>15.05.2019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4AE5C-3AA9-4DD4-AB92-EC49D7DD2D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527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aseline="0" dirty="0" smtClean="0"/>
              <a:t>Podczas tworzenia pracy:</a:t>
            </a:r>
          </a:p>
          <a:p>
            <a:r>
              <a:rPr lang="pl-PL" baseline="0" dirty="0" smtClean="0"/>
              <a:t>- Zebranie informacji nt. istniejących ataków w sieciach LAN</a:t>
            </a:r>
          </a:p>
          <a:p>
            <a:pPr marL="0" indent="0">
              <a:buFontTx/>
              <a:buNone/>
            </a:pPr>
            <a:r>
              <a:rPr lang="pl-PL" baseline="0" dirty="0" smtClean="0"/>
              <a:t>- Przygotowanie laboratorium umożliwiającego zastosowanie zebranych ataków</a:t>
            </a:r>
          </a:p>
          <a:p>
            <a:pPr marL="0" indent="0">
              <a:buFontTx/>
              <a:buNone/>
            </a:pPr>
            <a:r>
              <a:rPr lang="pl-PL" baseline="0" dirty="0" smtClean="0"/>
              <a:t>- Przeprowadzenie ataków oraz analiza skuteczności wobec przełącznika wirtualnego</a:t>
            </a:r>
          </a:p>
          <a:p>
            <a:pPr marL="0" indent="0">
              <a:buFontTx/>
              <a:buNone/>
            </a:pPr>
            <a:r>
              <a:rPr lang="pl-PL" baseline="0" dirty="0" smtClean="0"/>
              <a:t>- Ocena wpływu ataków na sieć fizyczną</a:t>
            </a:r>
          </a:p>
          <a:p>
            <a:pPr marL="0" indent="0">
              <a:buFontTx/>
              <a:buNone/>
            </a:pPr>
            <a:r>
              <a:rPr lang="pl-PL" baseline="0" dirty="0" smtClean="0"/>
              <a:t>- Zastosowanie istniejących mechanizmów ochrony przed atakami</a:t>
            </a:r>
          </a:p>
          <a:p>
            <a:pPr marL="0" indent="0">
              <a:buFontTx/>
              <a:buNone/>
            </a:pPr>
            <a:endParaRPr lang="pl-PL" baseline="0" dirty="0" smtClean="0"/>
          </a:p>
          <a:p>
            <a:pPr marL="171450" indent="-171450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8078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</a:t>
            </a:r>
            <a:r>
              <a:rPr lang="pl-PL" baseline="0" dirty="0" smtClean="0"/>
              <a:t>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Klient wysyła DHCP </a:t>
            </a:r>
            <a:r>
              <a:rPr lang="pl-PL" baseline="0" dirty="0" err="1" smtClean="0"/>
              <a:t>Discover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Atakujący odpowiada DHCP </a:t>
            </a:r>
            <a:r>
              <a:rPr lang="pl-PL" baseline="0" dirty="0" err="1" smtClean="0"/>
              <a:t>Offer</a:t>
            </a:r>
            <a:r>
              <a:rPr lang="pl-PL" baseline="0" dirty="0"/>
              <a:t> </a:t>
            </a:r>
            <a:r>
              <a:rPr lang="pl-PL" baseline="0" dirty="0" smtClean="0"/>
              <a:t>z nieprawidłowymi danymi konfiguracyjnymi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Zmieniany jest adres Bramy lub DNS</a:t>
            </a:r>
          </a:p>
          <a:p>
            <a:pPr marL="171450" indent="-171450">
              <a:buFontTx/>
              <a:buChar char="-"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 podatny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l-PL" baseline="0" dirty="0" smtClean="0"/>
              <a:t>Brak jakichkolwiek mechanizmów obrony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Zabezpieczenie interfejsu DHCP </a:t>
            </a:r>
            <a:r>
              <a:rPr lang="pl-PL" baseline="0" dirty="0" err="1" smtClean="0"/>
              <a:t>Snooping</a:t>
            </a:r>
            <a:r>
              <a:rPr lang="pl-PL" baseline="0" dirty="0" smtClean="0"/>
              <a:t> – </a:t>
            </a:r>
            <a:r>
              <a:rPr lang="pl-PL" baseline="0" dirty="0" err="1" smtClean="0"/>
              <a:t>untrusted</a:t>
            </a:r>
            <a:r>
              <a:rPr lang="pl-PL" baseline="0" dirty="0" smtClean="0"/>
              <a:t> (no </a:t>
            </a:r>
            <a:r>
              <a:rPr lang="pl-PL" baseline="0" dirty="0" err="1" smtClean="0"/>
              <a:t>offer</a:t>
            </a:r>
            <a:r>
              <a:rPr lang="pl-PL" baseline="0" dirty="0" smtClean="0"/>
              <a:t> i </a:t>
            </a:r>
            <a:r>
              <a:rPr lang="pl-PL" baseline="0" dirty="0" err="1" smtClean="0"/>
              <a:t>acknowledge</a:t>
            </a:r>
            <a:r>
              <a:rPr lang="pl-PL" baseline="0" dirty="0" smtClean="0"/>
              <a:t>)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Tylko gdy nie ma serwera na maszynie wirtualnej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353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 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Atakujący generuje komunikaty </a:t>
            </a:r>
            <a:r>
              <a:rPr lang="pl-PL" baseline="0" dirty="0" err="1" smtClean="0"/>
              <a:t>discover</a:t>
            </a:r>
            <a:r>
              <a:rPr lang="pl-PL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Dla różnych MAC adresów przydzielane są różne adresy IP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Pula DHCP jest wysycana</a:t>
            </a:r>
          </a:p>
          <a:p>
            <a:pPr marL="171450" indent="-171450">
              <a:buFontTx/>
              <a:buChar char="-"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 nie podatny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Nie pozwala na zmianę MAC adresów źródłowych ramki 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 podatny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Chroniony przez </a:t>
            </a:r>
            <a:r>
              <a:rPr lang="pl-PL" baseline="0" dirty="0" err="1" smtClean="0"/>
              <a:t>vSwitch</a:t>
            </a:r>
            <a:endParaRPr lang="pl-PL" baseline="0" dirty="0" smtClean="0"/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Bezpośrednio wymagane zabezpieczenie przez DHCP </a:t>
            </a:r>
            <a:r>
              <a:rPr lang="pl-PL" baseline="0" dirty="0" err="1" smtClean="0"/>
              <a:t>Snooping</a:t>
            </a:r>
            <a:r>
              <a:rPr lang="pl-PL" baseline="0" dirty="0" smtClean="0"/>
              <a:t> i </a:t>
            </a:r>
            <a:r>
              <a:rPr lang="pl-PL" baseline="0" dirty="0" err="1" smtClean="0"/>
              <a:t>Rate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Limiting</a:t>
            </a:r>
            <a:r>
              <a:rPr lang="pl-PL" baseline="0" dirty="0" smtClean="0"/>
              <a:t>.</a:t>
            </a: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2734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Początkowo</a:t>
            </a:r>
            <a:r>
              <a:rPr lang="pl-PL" baseline="0" dirty="0" smtClean="0"/>
              <a:t> przełącznik fizyczny 0/9 przy fabrycznych ustawieniach</a:t>
            </a:r>
            <a:endParaRPr lang="pl-PL" baseline="0" dirty="0"/>
          </a:p>
          <a:p>
            <a:endParaRPr lang="pl-PL" baseline="0" dirty="0"/>
          </a:p>
          <a:p>
            <a:r>
              <a:rPr lang="pl-PL" baseline="0" dirty="0" smtClean="0"/>
              <a:t>Przełącznik wirtualny nie posiada dodatkowych zabezpieczeń</a:t>
            </a:r>
          </a:p>
          <a:p>
            <a:endParaRPr lang="pl-PL" baseline="0" dirty="0" smtClean="0"/>
          </a:p>
          <a:p>
            <a:r>
              <a:rPr lang="pl-PL" baseline="0" dirty="0" smtClean="0"/>
              <a:t>Przełącznik fizyczny jest chroniony częściowo 4/5 przez wirtualny przełącznik</a:t>
            </a:r>
          </a:p>
          <a:p>
            <a:endParaRPr lang="pl-PL" baseline="0" dirty="0" smtClean="0"/>
          </a:p>
          <a:p>
            <a:r>
              <a:rPr lang="pl-PL" baseline="0" dirty="0" smtClean="0"/>
              <a:t>Dodatkowe zabezpieczenia całkowicie zabezpieczają przełącznik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8904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18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pl-PL" dirty="0" smtClean="0"/>
              <a:t>HOST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ESXi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Standardowy przełącznik </a:t>
            </a:r>
            <a:r>
              <a:rPr lang="pl-PL" baseline="0" dirty="0" err="1" smtClean="0"/>
              <a:t>vSwitch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3 maszyny wirtualne</a:t>
            </a:r>
          </a:p>
          <a:p>
            <a:pPr marL="628650" lvl="1" indent="-171450">
              <a:buFontTx/>
              <a:buChar char="-"/>
            </a:pPr>
            <a:r>
              <a:rPr lang="pl-PL" baseline="0" dirty="0" err="1" smtClean="0"/>
              <a:t>Debian</a:t>
            </a:r>
            <a:r>
              <a:rPr lang="pl-PL" baseline="0" dirty="0" smtClean="0"/>
              <a:t> Server – serwer osiągalny przez telnet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Windows 7 – klient łączący się do serwera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Kali Linux – maszyna atakującego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Komputer zarządzający infrastrukturą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Komputer klienta podłączony do sieci </a:t>
            </a:r>
            <a:r>
              <a:rPr lang="pl-PL" baseline="0" dirty="0" smtClean="0"/>
              <a:t>fizycznej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 Cisco 2960</a:t>
            </a:r>
            <a:endParaRPr lang="pl-PL" baseline="0" dirty="0" smtClean="0"/>
          </a:p>
          <a:p>
            <a:pPr marL="628650" lvl="1" indent="-171450">
              <a:buFontTx/>
              <a:buChar char="-"/>
            </a:pPr>
            <a:endParaRPr lang="pl-PL" baseline="0" dirty="0" smtClean="0"/>
          </a:p>
          <a:p>
            <a:pPr marL="457200" lvl="1" indent="0">
              <a:buFontTx/>
              <a:buNone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366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Maszyna Kali Linux generuje ramki z losowymi źródłowymi adresami MAC.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uczy się budując tablice MAC.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Po zapełnieniu tablicy, przełącznik rozsyła ramki na wszystkie porty.</a:t>
            </a:r>
          </a:p>
          <a:p>
            <a:pPr marL="0" indent="0">
              <a:buFontTx/>
              <a:buNone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 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nie uczy się MAC adresów</a:t>
            </a:r>
            <a:r>
              <a:rPr lang="pl-PL" baseline="0" dirty="0" smtClean="0"/>
              <a:t>, skonfigurowane są one statycznie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Funkcja </a:t>
            </a:r>
            <a:r>
              <a:rPr lang="pl-PL" b="1" baseline="0" dirty="0" smtClean="0"/>
              <a:t>Forged Transmits </a:t>
            </a:r>
            <a:r>
              <a:rPr lang="pl-PL" baseline="0" dirty="0" smtClean="0"/>
              <a:t>sprawia, że przełącznik wirtualny odrzuca ramki z źródłowym adresem MAC innym niż ten skonfigurowany przez zarządcę.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 </a:t>
            </a:r>
            <a:r>
              <a:rPr lang="pl-PL" b="1" baseline="0" dirty="0" smtClean="0"/>
              <a:t>jest podatny</a:t>
            </a:r>
          </a:p>
          <a:p>
            <a:pPr marL="628650" lvl="1" indent="-171450">
              <a:buFontTx/>
              <a:buChar char="-"/>
            </a:pPr>
            <a:r>
              <a:rPr lang="pl-PL" b="0" baseline="0" dirty="0" smtClean="0"/>
              <a:t>Atak nie wpływa ponieważ wirtualny odfiltrowuje wszystko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Do zabezpieczenia fizycznego przełącznika należy wykorzystać </a:t>
            </a:r>
            <a:r>
              <a:rPr lang="pl-PL" b="1" baseline="0" dirty="0" smtClean="0"/>
              <a:t>Port Security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7462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 ataku: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Generowane</a:t>
            </a:r>
            <a:r>
              <a:rPr lang="pl-PL" baseline="0" dirty="0" smtClean="0"/>
              <a:t> odpowiedzi ARP na rozgłoszenia ARP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Adres IP powiązany z adresem MAC atakującego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Atakujący pośredniczy (MITM) w komunikacji lokalnej odbierając ramki wysyłane przez klienta</a:t>
            </a:r>
          </a:p>
          <a:p>
            <a:pPr marL="171450" indent="-171450">
              <a:buFontTx/>
              <a:buChar char="-"/>
            </a:pPr>
            <a:endParaRPr lang="pl-PL" dirty="0" smtClean="0"/>
          </a:p>
          <a:p>
            <a:pPr marL="0" indent="0">
              <a:buFontTx/>
              <a:buNone/>
            </a:pPr>
            <a:r>
              <a:rPr lang="pl-PL" dirty="0" smtClean="0"/>
              <a:t>Skuteczność:</a:t>
            </a:r>
          </a:p>
          <a:p>
            <a:pPr marL="171450" indent="-171450">
              <a:buFontTx/>
              <a:buChar char="-"/>
            </a:pPr>
            <a:r>
              <a:rPr lang="pl-PL" dirty="0" smtClean="0"/>
              <a:t>Przełącznik wirtualny</a:t>
            </a:r>
          </a:p>
          <a:p>
            <a:pPr marL="628650" lvl="1" indent="-171450">
              <a:buFontTx/>
              <a:buChar char="-"/>
            </a:pPr>
            <a:r>
              <a:rPr lang="pl-PL" b="1" dirty="0" smtClean="0"/>
              <a:t>brak</a:t>
            </a:r>
            <a:r>
              <a:rPr lang="pl-PL" b="1" baseline="0" dirty="0" smtClean="0"/>
              <a:t> zabezpieczeń</a:t>
            </a:r>
            <a:r>
              <a:rPr lang="pl-PL" baseline="0" dirty="0" smtClean="0"/>
              <a:t>, nie można zablokować ARP.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 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ARP </a:t>
            </a:r>
            <a:r>
              <a:rPr lang="pl-PL" b="1" baseline="0" dirty="0" err="1" smtClean="0"/>
              <a:t>Inspection</a:t>
            </a:r>
            <a:r>
              <a:rPr lang="pl-PL" b="1" baseline="0" dirty="0" smtClean="0"/>
              <a:t> </a:t>
            </a:r>
            <a:r>
              <a:rPr lang="pl-PL" baseline="0" dirty="0" smtClean="0"/>
              <a:t>oparte o </a:t>
            </a:r>
            <a:r>
              <a:rPr lang="pl-PL" b="1" baseline="0" dirty="0" smtClean="0"/>
              <a:t>DHCP </a:t>
            </a:r>
            <a:r>
              <a:rPr lang="pl-PL" b="1" baseline="0" dirty="0" err="1" smtClean="0"/>
              <a:t>Snooping</a:t>
            </a:r>
            <a:r>
              <a:rPr lang="pl-PL" baseline="0" dirty="0" smtClean="0"/>
              <a:t> wykorzystuje </a:t>
            </a:r>
            <a:r>
              <a:rPr lang="pl-PL" b="1" baseline="0" dirty="0" smtClean="0"/>
              <a:t>DHCP </a:t>
            </a:r>
            <a:r>
              <a:rPr lang="pl-PL" b="1" baseline="0" dirty="0" err="1" smtClean="0"/>
              <a:t>bindings</a:t>
            </a:r>
            <a:r>
              <a:rPr lang="pl-PL" b="1" baseline="0" dirty="0" smtClean="0"/>
              <a:t> </a:t>
            </a:r>
            <a:r>
              <a:rPr lang="pl-PL" baseline="0" dirty="0" smtClean="0"/>
              <a:t>odrzucając komunikaty dla których nie ma dopasowania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049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Generowane ramki BPDU na podstawie, których STP opiera swoje działanie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BDPU zawierające niższy Bridge ID doprowadza do zmiany ścieżki przekazywania pakietów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Niektóre z portów mogą zostać całkowicie zablokowane</a:t>
            </a:r>
          </a:p>
          <a:p>
            <a:pPr marL="0" indent="0">
              <a:buFontTx/>
              <a:buNone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nie obsługuje protokołu STP</a:t>
            </a:r>
            <a:r>
              <a:rPr lang="pl-PL" baseline="0" dirty="0" smtClean="0"/>
              <a:t>, ale przekazuje ramki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 wymaga zabezpieczenie: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BDPU </a:t>
            </a:r>
            <a:r>
              <a:rPr lang="pl-PL" b="1" baseline="0" dirty="0" err="1" smtClean="0"/>
              <a:t>Guard</a:t>
            </a:r>
            <a:r>
              <a:rPr lang="pl-PL" b="1" baseline="0" dirty="0" smtClean="0"/>
              <a:t> </a:t>
            </a:r>
            <a:r>
              <a:rPr lang="pl-PL" baseline="0" dirty="0" smtClean="0"/>
              <a:t>– wyłącza port gdy wykryta jest komunikacja z użyciem BPDU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Root </a:t>
            </a:r>
            <a:r>
              <a:rPr lang="pl-PL" b="1" baseline="0" dirty="0" err="1" smtClean="0"/>
              <a:t>Guard</a:t>
            </a:r>
            <a:r>
              <a:rPr lang="pl-PL" b="1" baseline="0" dirty="0" smtClean="0"/>
              <a:t> </a:t>
            </a:r>
            <a:r>
              <a:rPr lang="pl-PL" baseline="0" dirty="0" smtClean="0"/>
              <a:t>– wyłącza port gdy wykryta jest próba przejęcia roli mostu głównego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739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Atakujący generuje dużą ilość ramek CDP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Pamięć przełącznika zapełnia się doprowadzając do jego nieprawidłowej pracy</a:t>
            </a:r>
          </a:p>
          <a:p>
            <a:pPr marL="171450" indent="-171450">
              <a:buFontTx/>
              <a:buChar char="-"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Zwiększa </a:t>
            </a:r>
            <a:r>
              <a:rPr lang="pl-PL" b="1" baseline="0" dirty="0" smtClean="0"/>
              <a:t>licznik</a:t>
            </a:r>
            <a:r>
              <a:rPr lang="pl-PL" baseline="0" dirty="0" smtClean="0"/>
              <a:t> odebranych komunikatów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Nie zmienia prawidłowego wpisu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Nie reaguje na atak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Pojawiają się </a:t>
            </a:r>
            <a:r>
              <a:rPr lang="pl-PL" b="1" baseline="0" dirty="0" smtClean="0"/>
              <a:t>fałszywe wpisy</a:t>
            </a:r>
          </a:p>
          <a:p>
            <a:pPr marL="628650" lvl="1" indent="-171450">
              <a:buFontTx/>
              <a:buChar char="-"/>
            </a:pPr>
            <a:r>
              <a:rPr lang="pl-PL" b="1" baseline="0" dirty="0" smtClean="0"/>
              <a:t>CPU</a:t>
            </a:r>
            <a:r>
              <a:rPr lang="pl-PL" baseline="0" dirty="0" smtClean="0"/>
              <a:t> przełącznika jest </a:t>
            </a:r>
            <a:r>
              <a:rPr lang="pl-PL" b="1" baseline="0" dirty="0" smtClean="0"/>
              <a:t>znacznie obciążone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82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Ramka oznaczona podwójnym </a:t>
            </a:r>
            <a:r>
              <a:rPr lang="pl-PL" baseline="0" dirty="0" err="1" smtClean="0"/>
              <a:t>tag</a:t>
            </a:r>
            <a:r>
              <a:rPr lang="pl-PL" baseline="0" dirty="0" smtClean="0"/>
              <a:t> VLAN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Wysłana z VLAN native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Po przejściu przez TRUNK, zdejmowany jest pierwszy znacznik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Drugi znacznik wskazuje docelowy VLAN</a:t>
            </a:r>
          </a:p>
          <a:p>
            <a:pPr marL="171450" indent="-171450">
              <a:buFontTx/>
              <a:buChar char="-"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Wirtualny nie podatny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Fizyczny nie podatny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Wirtualna maszyna znajduje się poza VLAN native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Atak związany z dwoma urządzeniami Cisco</a:t>
            </a:r>
          </a:p>
          <a:p>
            <a:pPr marL="457200" lvl="1" indent="0">
              <a:buFontTx/>
              <a:buNone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357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ataku: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Port w trybie auto, </a:t>
            </a:r>
            <a:r>
              <a:rPr lang="pl-PL" baseline="0" dirty="0" err="1" smtClean="0"/>
              <a:t>disirable</a:t>
            </a: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Atakujący negocjuje TRUNK protokołem DTP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Zyskuje dostęp do wszystkich VLAN (</a:t>
            </a:r>
            <a:r>
              <a:rPr lang="pl-PL" baseline="0" dirty="0" err="1" smtClean="0"/>
              <a:t>all</a:t>
            </a:r>
            <a:r>
              <a:rPr lang="pl-PL" baseline="0" dirty="0" smtClean="0"/>
              <a:t> vlan </a:t>
            </a:r>
            <a:r>
              <a:rPr lang="pl-PL" baseline="0" dirty="0" err="1" smtClean="0"/>
              <a:t>allowed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default</a:t>
            </a:r>
            <a:r>
              <a:rPr lang="pl-PL" baseline="0" dirty="0" smtClean="0"/>
              <a:t>)</a:t>
            </a:r>
          </a:p>
          <a:p>
            <a:pPr marL="171450" indent="-171450">
              <a:buFontTx/>
              <a:buChar char="-"/>
            </a:pPr>
            <a:endParaRPr lang="pl-PL" baseline="0" dirty="0" smtClean="0"/>
          </a:p>
          <a:p>
            <a:pPr marL="171450" indent="-171450">
              <a:buFontTx/>
              <a:buChar char="-"/>
            </a:pPr>
            <a:r>
              <a:rPr lang="pl-PL" baseline="0" dirty="0" smtClean="0"/>
              <a:t>Skuteczność: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 nie podatny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Nie obsługuje protokołu DTP.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fizyczny podatny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Nie było sensu bo i tak skonfigurowany został TRUNK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Zabezpieczenie przez skonfigurowanie </a:t>
            </a:r>
            <a:r>
              <a:rPr lang="pl-PL" baseline="0" dirty="0" err="1" smtClean="0"/>
              <a:t>static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trunk</a:t>
            </a:r>
            <a:r>
              <a:rPr lang="pl-PL" baseline="0" dirty="0" smtClean="0"/>
              <a:t>/</a:t>
            </a:r>
            <a:r>
              <a:rPr lang="pl-PL" baseline="0" dirty="0" err="1" smtClean="0"/>
              <a:t>access</a:t>
            </a:r>
            <a:endParaRPr lang="pl-PL" baseline="0" dirty="0" smtClean="0"/>
          </a:p>
          <a:p>
            <a:pPr marL="0" indent="0">
              <a:buFontTx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802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Opis</a:t>
            </a:r>
            <a:r>
              <a:rPr lang="pl-PL" baseline="0" dirty="0" smtClean="0"/>
              <a:t> ataku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Baza VLAN z numerem rewizji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Wysłanie komunikatu z aktualizacją bazy VLAN o wyższym numerze rewizji</a:t>
            </a:r>
          </a:p>
          <a:p>
            <a:pPr marL="0" indent="0">
              <a:buFontTx/>
              <a:buNone/>
            </a:pPr>
            <a:endParaRPr lang="pl-PL" baseline="0" dirty="0" smtClean="0"/>
          </a:p>
          <a:p>
            <a:pPr marL="0" indent="0">
              <a:buFontTx/>
              <a:buNone/>
            </a:pPr>
            <a:r>
              <a:rPr lang="pl-PL" baseline="0" dirty="0" smtClean="0"/>
              <a:t>Skuteczność</a:t>
            </a:r>
          </a:p>
          <a:p>
            <a:pPr marL="171450" indent="-171450">
              <a:buFontTx/>
              <a:buChar char="-"/>
            </a:pPr>
            <a:r>
              <a:rPr lang="pl-PL" baseline="0" dirty="0" smtClean="0"/>
              <a:t>Przełącznik wirtualny nie podatny</a:t>
            </a:r>
          </a:p>
          <a:p>
            <a:pPr marL="628650" lvl="1" indent="-171450">
              <a:buFontTx/>
              <a:buChar char="-"/>
            </a:pPr>
            <a:r>
              <a:rPr lang="pl-PL" baseline="0" dirty="0" smtClean="0"/>
              <a:t>Brak obsługi protokołu VTP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l-PL" baseline="0" dirty="0" smtClean="0"/>
              <a:t>Przełącznik fizyczny nie podatny (powinny </a:t>
            </a:r>
            <a:r>
              <a:rPr lang="pl-PL" baseline="0" dirty="0" smtClean="0"/>
              <a:t>być wysłane w </a:t>
            </a:r>
            <a:r>
              <a:rPr lang="pl-PL" baseline="0" dirty="0" smtClean="0"/>
              <a:t>VLAN 1)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l-PL" baseline="0" dirty="0" smtClean="0"/>
              <a:t>Wygenerowane komunikaty nie zmieniły konfiguracji przełącznika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l-PL" baseline="0" dirty="0" smtClean="0"/>
              <a:t>Zastosowanie bezpośrednio przyniosło skutki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l-PL" baseline="0" dirty="0" smtClean="0"/>
              <a:t>Zabezpieczenie: VTP </a:t>
            </a:r>
            <a:r>
              <a:rPr lang="pl-PL" baseline="0" dirty="0" err="1" smtClean="0"/>
              <a:t>password</a:t>
            </a:r>
            <a:r>
              <a:rPr lang="pl-PL" baseline="0" dirty="0" smtClean="0"/>
              <a:t> / wyłączenie protokołu</a:t>
            </a:r>
          </a:p>
          <a:p>
            <a:pPr marL="171450" indent="-171450">
              <a:buFontTx/>
              <a:buChar char="-"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4AE5C-3AA9-4DD4-AB92-EC49D7DD2DC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544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41120" y="2057083"/>
            <a:ext cx="9326879" cy="2387600"/>
          </a:xfrm>
        </p:spPr>
        <p:txBody>
          <a:bodyPr>
            <a:noAutofit/>
          </a:bodyPr>
          <a:lstStyle/>
          <a:p>
            <a:pPr algn="ctr"/>
            <a:r>
              <a:rPr lang="pl-PL" sz="3400" dirty="0" smtClean="0"/>
              <a:t>Analiza porównawcza wybranych mechanizmów ochrony przed atakami na przełączniki fizyczne i wirtualne sieci LAN.</a:t>
            </a:r>
            <a:endParaRPr lang="pl-PL" sz="3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341120" y="5699760"/>
            <a:ext cx="3617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Promotor: mgr inż. Łukasz Skibniewski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075127" y="5699760"/>
            <a:ext cx="1592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Paweł Urbański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982193" y="278786"/>
            <a:ext cx="6044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/>
              <a:t>Warszawska Wyższa Szkoła Informatyki</a:t>
            </a:r>
            <a:endParaRPr lang="pl-PL" sz="28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663965" y="1605280"/>
            <a:ext cx="6681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b="1" dirty="0" smtClean="0"/>
              <a:t>Praca dyplomowa inżynierska</a:t>
            </a:r>
          </a:p>
        </p:txBody>
      </p:sp>
    </p:spTree>
    <p:extLst>
      <p:ext uri="{BB962C8B-B14F-4D97-AF65-F5344CB8AC3E}">
        <p14:creationId xmlns:p14="http://schemas.microsoft.com/office/powerpoint/2010/main" val="11469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Atak na protokół VTP (Vlan Trunking Protocol)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marL="457200" lvl="1" indent="0">
              <a:buNone/>
            </a:pPr>
            <a:r>
              <a:rPr lang="pl-PL" sz="2400" dirty="0" smtClean="0"/>
              <a:t>Atak opiera się na wykorzystaniu charakterystyki pracy protokołu VTP, umożliwia ono nadpisanie konfiguracji VLAN poprzez manipulacje </a:t>
            </a:r>
            <a:r>
              <a:rPr lang="pl-PL" sz="2400" dirty="0" smtClean="0"/>
              <a:t>numerem </a:t>
            </a:r>
            <a:r>
              <a:rPr lang="pl-PL" sz="2400" dirty="0" smtClean="0"/>
              <a:t>rewizji bazy VLAN.</a:t>
            </a:r>
            <a:endParaRPr lang="pl-PL" sz="2400" dirty="0"/>
          </a:p>
          <a:p>
            <a:r>
              <a:rPr lang="pl-PL" sz="2800" dirty="0"/>
              <a:t>Skuteczność:</a:t>
            </a:r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wirtualny całkowicie niepodatny.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fizyczny, bezpośrednio podatny, ochrona poprzez hasło lub wyłączenie protokołu VTP.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86449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Podszywanie się pod serwer DHCP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lvl="1"/>
            <a:r>
              <a:rPr lang="pl-PL" sz="2400" dirty="0" smtClean="0"/>
              <a:t>Wysyłanie spreparowanych komunikatów </a:t>
            </a:r>
            <a:r>
              <a:rPr lang="pl-PL" sz="2400" dirty="0" smtClean="0"/>
              <a:t>jako </a:t>
            </a:r>
            <a:r>
              <a:rPr lang="pl-PL" sz="2400" dirty="0" smtClean="0"/>
              <a:t>odpowiedzi na żądania klientów. Atak ma na celu przekazanie niepoprawnej konfiguracji sieciowej.</a:t>
            </a:r>
            <a:endParaRPr lang="pl-PL" sz="2400" dirty="0"/>
          </a:p>
          <a:p>
            <a:r>
              <a:rPr lang="pl-PL" sz="2800" dirty="0"/>
              <a:t>Skuteczność:</a:t>
            </a:r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wirtualny podatny, brak mechanizmów ochrony.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 podatny, zabezpieczenie za pomocą DHCP </a:t>
            </a:r>
            <a:r>
              <a:rPr lang="pl-PL" sz="2400" dirty="0" err="1" smtClean="0"/>
              <a:t>Snooping</a:t>
            </a:r>
            <a:r>
              <a:rPr lang="pl-PL" sz="2400" dirty="0" smtClean="0"/>
              <a:t>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41226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Wysycanie serwera DHCP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lvl="1"/>
            <a:r>
              <a:rPr lang="pl-PL" dirty="0" smtClean="0"/>
              <a:t>Atakujący generuje żądania pozyskania konfiguracji od serwera DHCP, wysycając dostępną pule adresową, w skutek czego klienci nie mają możliwości uzyskania właściwej konfiguracji.</a:t>
            </a:r>
            <a:endParaRPr lang="pl-PL" dirty="0"/>
          </a:p>
          <a:p>
            <a:r>
              <a:rPr lang="pl-PL" sz="2800" dirty="0"/>
              <a:t>Skuteczność:</a:t>
            </a:r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wirtualny niepodatny.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 bezpośrednio podatny, zabezpieczenie przez DHCP </a:t>
            </a:r>
            <a:r>
              <a:rPr lang="pl-PL" sz="2400" dirty="0" err="1" smtClean="0"/>
              <a:t>Snooping</a:t>
            </a:r>
            <a:r>
              <a:rPr lang="pl-PL" sz="2400" dirty="0" smtClean="0"/>
              <a:t> oraz </a:t>
            </a:r>
            <a:r>
              <a:rPr lang="pl-PL" sz="2400" dirty="0" err="1" smtClean="0"/>
              <a:t>Rate</a:t>
            </a:r>
            <a:r>
              <a:rPr lang="pl-PL" sz="2400" dirty="0" smtClean="0"/>
              <a:t> </a:t>
            </a:r>
            <a:r>
              <a:rPr lang="pl-PL" sz="2400" dirty="0" err="1" smtClean="0"/>
              <a:t>Limiting</a:t>
            </a:r>
            <a:r>
              <a:rPr lang="pl-PL" sz="2400" dirty="0" smtClean="0"/>
              <a:t>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9824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Podsumowanie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703291"/>
              </p:ext>
            </p:extLst>
          </p:nvPr>
        </p:nvGraphicFramePr>
        <p:xfrm>
          <a:off x="2306091" y="869096"/>
          <a:ext cx="7662368" cy="562107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282511">
                  <a:extLst>
                    <a:ext uri="{9D8B030D-6E8A-4147-A177-3AD203B41FA5}">
                      <a16:colId xmlns:a16="http://schemas.microsoft.com/office/drawing/2014/main" val="3811516498"/>
                    </a:ext>
                  </a:extLst>
                </a:gridCol>
                <a:gridCol w="2140161">
                  <a:extLst>
                    <a:ext uri="{9D8B030D-6E8A-4147-A177-3AD203B41FA5}">
                      <a16:colId xmlns:a16="http://schemas.microsoft.com/office/drawing/2014/main" val="3407202489"/>
                    </a:ext>
                  </a:extLst>
                </a:gridCol>
                <a:gridCol w="1619848">
                  <a:extLst>
                    <a:ext uri="{9D8B030D-6E8A-4147-A177-3AD203B41FA5}">
                      <a16:colId xmlns:a16="http://schemas.microsoft.com/office/drawing/2014/main" val="2613984316"/>
                    </a:ext>
                  </a:extLst>
                </a:gridCol>
                <a:gridCol w="1619848">
                  <a:extLst>
                    <a:ext uri="{9D8B030D-6E8A-4147-A177-3AD203B41FA5}">
                      <a16:colId xmlns:a16="http://schemas.microsoft.com/office/drawing/2014/main" val="3803495748"/>
                    </a:ext>
                  </a:extLst>
                </a:gridCol>
              </a:tblGrid>
              <a:tr h="3532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Rodzaj ataku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Przełącznik wirtualny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Przełącznik fizyczny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725760"/>
                  </a:ext>
                </a:extLst>
              </a:tr>
              <a:tr h="3532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Laboratorium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Zabezpieczony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853266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Zalewanie MAC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err="1">
                          <a:effectLst/>
                        </a:rPr>
                        <a:t>Forged</a:t>
                      </a:r>
                      <a:r>
                        <a:rPr lang="pl-PL" sz="1600" u="none" strike="noStrike" dirty="0">
                          <a:effectLst/>
                        </a:rPr>
                        <a:t> </a:t>
                      </a:r>
                      <a:r>
                        <a:rPr lang="pl-PL" sz="1600" u="none" strike="noStrike" dirty="0" err="1">
                          <a:effectLst/>
                        </a:rPr>
                        <a:t>Transmit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r>
                        <a:rPr lang="pl-PL" sz="1600" u="none" strike="noStrike" dirty="0" smtClean="0">
                          <a:effectLst/>
                        </a:rPr>
                        <a:t>Port Security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822672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Podszywanie ARP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ARP </a:t>
                      </a:r>
                      <a:r>
                        <a:rPr lang="pl-PL" sz="1600" u="none" strike="noStrike" dirty="0" err="1">
                          <a:effectLst/>
                        </a:rPr>
                        <a:t>Inspection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88577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Atak na protokół STP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Brak obsługi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BPDU </a:t>
                      </a:r>
                      <a:r>
                        <a:rPr lang="pl-PL" sz="1600" u="none" strike="noStrike" dirty="0" err="1">
                          <a:effectLst/>
                        </a:rPr>
                        <a:t>Guard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179380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Atak na protokół CDP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Brak obsługi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Wyłączenie CDP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878488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Atak na protokół 802.1Q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VLAN inny niż natywny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r>
                        <a:rPr lang="pl-PL" sz="1600" u="none" strike="noStrike" dirty="0" smtClean="0">
                          <a:effectLst/>
                        </a:rPr>
                        <a:t>Zmiana VLAN natywnego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826201"/>
                  </a:ext>
                </a:extLst>
              </a:tr>
              <a:tr h="7091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Atak na protokół DTP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Brak obsługi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Statyczna konfiguracja TRUNK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r>
                        <a:rPr lang="pl-PL" sz="1600" u="none" strike="noStrike" dirty="0" smtClean="0">
                          <a:effectLst/>
                        </a:rPr>
                        <a:t>Statyczna konfiguracja TRUNK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62890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Atak na protokół VTP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Brak obsługi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>
                          <a:effectLst/>
                        </a:rPr>
                        <a:t>Hasło / Wyłączenie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DTP</a:t>
                      </a:r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62331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Podszywanie DHCP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DHCP </a:t>
                      </a:r>
                      <a:r>
                        <a:rPr lang="pl-PL" sz="1600" u="none" strike="noStrike" dirty="0" err="1">
                          <a:effectLst/>
                        </a:rPr>
                        <a:t>Snooping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22895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Wysycanie DHCP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err="1">
                          <a:effectLst/>
                        </a:rPr>
                        <a:t>Forged</a:t>
                      </a:r>
                      <a:r>
                        <a:rPr lang="pl-PL" sz="1600" u="none" strike="noStrike" dirty="0">
                          <a:effectLst/>
                        </a:rPr>
                        <a:t> </a:t>
                      </a:r>
                      <a:r>
                        <a:rPr lang="pl-PL" sz="1600" u="none" strike="noStrike" dirty="0" err="1">
                          <a:effectLst/>
                        </a:rPr>
                        <a:t>Transmit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>
                          <a:effectLst/>
                        </a:rPr>
                        <a:t>DHCP </a:t>
                      </a:r>
                      <a:r>
                        <a:rPr lang="pl-PL" sz="1600" u="none" strike="noStrike" dirty="0" err="1" smtClean="0">
                          <a:effectLst/>
                        </a:rPr>
                        <a:t>Snooping</a:t>
                      </a:r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293275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16598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807080"/>
                  </a:ext>
                </a:extLst>
              </a:tr>
              <a:tr h="353238"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810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83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Wnioski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pPr lvl="1"/>
            <a:r>
              <a:rPr lang="pl-PL" sz="2400" dirty="0" smtClean="0"/>
              <a:t>Przełącznik wirtualny przy ustawieniach fabrycznych zabezpiecza sieć lokalną przed znaczną częścią ataków, w odróżnieniu do fizycznego odpowiednika, który domyślnie nie chroni przed żadnym z ataków.</a:t>
            </a:r>
          </a:p>
          <a:p>
            <a:pPr lvl="1"/>
            <a:r>
              <a:rPr lang="pl-PL" sz="2400" dirty="0" smtClean="0"/>
              <a:t>Brak ochrony przed atakami związanymi z protokołem ARP i DHCP wymusza zastosowanie dodatkowych mechanizmów na komputerach oraz maszynach wirtualnych znajdujących się w tej samej sieci.</a:t>
            </a:r>
          </a:p>
          <a:p>
            <a:pPr lvl="1"/>
            <a:r>
              <a:rPr lang="pl-PL" sz="2400" dirty="0" smtClean="0"/>
              <a:t>Aby zapewnić maksymalne bezpieczeństwo, „niezaufane” maszyny wirtualne powinny zostać odseparowane w odrębnej sieci VLAN.</a:t>
            </a:r>
          </a:p>
        </p:txBody>
      </p:sp>
    </p:spTree>
    <p:extLst>
      <p:ext uri="{BB962C8B-B14F-4D97-AF65-F5344CB8AC3E}">
        <p14:creationId xmlns:p14="http://schemas.microsoft.com/office/powerpoint/2010/main" val="364534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384311"/>
            <a:ext cx="8995091" cy="102616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Cel Pracy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874300"/>
            <a:ext cx="9448800" cy="3992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 smtClean="0"/>
              <a:t>Celem pracy była analiza skuteczności </a:t>
            </a:r>
            <a:r>
              <a:rPr lang="pl-PL" sz="3200" dirty="0" smtClean="0"/>
              <a:t>działania </a:t>
            </a:r>
            <a:r>
              <a:rPr lang="pl-PL" sz="3200" dirty="0" smtClean="0"/>
              <a:t>mechanizmów </a:t>
            </a:r>
            <a:r>
              <a:rPr lang="pl-PL" sz="3200" dirty="0" smtClean="0"/>
              <a:t>ochrony dostępnych </a:t>
            </a:r>
            <a:r>
              <a:rPr lang="pl-PL" sz="3200" dirty="0" smtClean="0"/>
              <a:t>na fizycznych i wirtualnych urządzeniach przełączających.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5049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0"/>
            <a:ext cx="8995091" cy="102616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Środowisko Laboratoryjne</a:t>
            </a:r>
            <a:endParaRPr lang="pl-PL" sz="4000" dirty="0"/>
          </a:p>
        </p:txBody>
      </p:sp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881" y="1026160"/>
            <a:ext cx="7680958" cy="4866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1993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0"/>
            <a:ext cx="9591041" cy="102616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Zalewanie tablicy MAC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26160"/>
            <a:ext cx="9448800" cy="530352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Opis ataku:</a:t>
            </a:r>
          </a:p>
          <a:p>
            <a:pPr lvl="1"/>
            <a:r>
              <a:rPr lang="pl-PL" sz="2400" dirty="0" smtClean="0"/>
              <a:t>Wygenerowanie przez atakującego </a:t>
            </a:r>
            <a:r>
              <a:rPr lang="pl-PL" sz="2400" dirty="0" smtClean="0"/>
              <a:t>ramek z różnymi adresami źródłowymi, </a:t>
            </a:r>
            <a:r>
              <a:rPr lang="pl-PL" sz="2400" dirty="0" smtClean="0"/>
              <a:t>mające na celu zapełnienie tablicy CAM przełącznika. </a:t>
            </a:r>
          </a:p>
          <a:p>
            <a:pPr marL="457200" lvl="1" indent="0">
              <a:buNone/>
            </a:pPr>
            <a:endParaRPr lang="pl-PL" dirty="0"/>
          </a:p>
          <a:p>
            <a:r>
              <a:rPr lang="pl-PL" sz="2800" dirty="0" smtClean="0"/>
              <a:t>Skuteczność:</a:t>
            </a:r>
          </a:p>
          <a:p>
            <a:pPr lvl="1"/>
            <a:r>
              <a:rPr lang="pl-PL" sz="2400" dirty="0" smtClean="0"/>
              <a:t>Przełącznik wirtualny całkowicie niepodatny.</a:t>
            </a:r>
          </a:p>
          <a:p>
            <a:pPr lvl="1"/>
            <a:r>
              <a:rPr lang="pl-PL" sz="2400" dirty="0" smtClean="0"/>
              <a:t>Przełącznik fizyczny wymaga zabezpieczenia poprzez Port Security w przypadku interfejsów przeznaczonych dla klientów.</a:t>
            </a:r>
          </a:p>
        </p:txBody>
      </p:sp>
    </p:spTree>
    <p:extLst>
      <p:ext uri="{BB962C8B-B14F-4D97-AF65-F5344CB8AC3E}">
        <p14:creationId xmlns:p14="http://schemas.microsoft.com/office/powerpoint/2010/main" val="21091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podszywanie ARP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lvl="1"/>
            <a:r>
              <a:rPr lang="pl-PL" sz="2400" dirty="0" smtClean="0"/>
              <a:t>Atakujący odpowiada na rozgłoszenia ARP doprowadzając </a:t>
            </a:r>
            <a:r>
              <a:rPr lang="pl-PL" sz="2400" dirty="0" smtClean="0"/>
              <a:t>do powstania fałszywego wpisu w tablicy ARP klienta</a:t>
            </a:r>
            <a:r>
              <a:rPr lang="pl-PL" sz="2400" dirty="0" smtClean="0"/>
              <a:t>.</a:t>
            </a:r>
          </a:p>
          <a:p>
            <a:pPr marL="457200" lvl="1" indent="0">
              <a:buNone/>
            </a:pPr>
            <a:endParaRPr lang="pl-PL" sz="2400" dirty="0"/>
          </a:p>
          <a:p>
            <a:r>
              <a:rPr lang="pl-PL" sz="2800" dirty="0"/>
              <a:t>Skuteczność:</a:t>
            </a:r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wirtualny podatny, bez możliwości zabezpieczenia</a:t>
            </a:r>
          </a:p>
          <a:p>
            <a:pPr lvl="1"/>
            <a:r>
              <a:rPr lang="pl-PL" sz="2400" dirty="0" smtClean="0"/>
              <a:t>Przełącznik fizyczny podatny, oferuje ARP </a:t>
            </a:r>
            <a:r>
              <a:rPr lang="pl-PL" sz="2400" dirty="0" err="1" smtClean="0"/>
              <a:t>Inspection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30374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Atak na protokół Spanning TRee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marL="457200" lvl="1" indent="0">
              <a:buNone/>
            </a:pPr>
            <a:r>
              <a:rPr lang="pl-PL" sz="2400" dirty="0" smtClean="0"/>
              <a:t>Atak związany z rozsyłaniem spreparowanych ramek BPDU, na podstawie których przełączniki budują topologię sieci </a:t>
            </a:r>
            <a:r>
              <a:rPr lang="pl-PL" sz="2400" dirty="0" smtClean="0"/>
              <a:t>doprowadzając </a:t>
            </a:r>
            <a:r>
              <a:rPr lang="pl-PL" sz="2400" dirty="0" smtClean="0"/>
              <a:t>do zmiany mostu głównego.</a:t>
            </a:r>
          </a:p>
          <a:p>
            <a:r>
              <a:rPr lang="pl-PL" sz="2800" dirty="0" smtClean="0"/>
              <a:t>Skuteczność:</a:t>
            </a:r>
          </a:p>
          <a:p>
            <a:pPr lvl="1"/>
            <a:r>
              <a:rPr lang="pl-PL" sz="2400" dirty="0" smtClean="0"/>
              <a:t>Przełącznik wirtualny całkowicie niepodatny.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 podatny, zabezpieczenie poprzez root </a:t>
            </a:r>
            <a:r>
              <a:rPr lang="pl-PL" sz="2400" dirty="0" err="1" smtClean="0"/>
              <a:t>Guard</a:t>
            </a:r>
            <a:r>
              <a:rPr lang="pl-PL" sz="2400" dirty="0" smtClean="0"/>
              <a:t>, BPDU </a:t>
            </a:r>
            <a:r>
              <a:rPr lang="pl-PL" sz="2400" dirty="0" err="1" smtClean="0"/>
              <a:t>Guard</a:t>
            </a:r>
            <a:r>
              <a:rPr lang="pl-PL" sz="2400" dirty="0" smtClean="0"/>
              <a:t>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467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Atak na protokół CDP (Cisco Discovery Protocol)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marL="457200" lvl="1" indent="0">
              <a:buNone/>
            </a:pPr>
            <a:r>
              <a:rPr lang="pl-PL" sz="2400" dirty="0" smtClean="0"/>
              <a:t>Wygenerowanie ogromnej ilości komunikatów CDP doprowadza do zapełnienia pamięci </a:t>
            </a:r>
            <a:r>
              <a:rPr lang="pl-PL" sz="2400" dirty="0" smtClean="0"/>
              <a:t>przełącznika co skutkuje jego nieprawidłową pracą.</a:t>
            </a:r>
          </a:p>
          <a:p>
            <a:pPr marL="457200" lvl="1" indent="0">
              <a:buNone/>
            </a:pPr>
            <a:endParaRPr lang="pl-PL" sz="2400" dirty="0" smtClean="0"/>
          </a:p>
          <a:p>
            <a:r>
              <a:rPr lang="pl-PL" sz="2800" dirty="0" smtClean="0"/>
              <a:t>Skuteczność:</a:t>
            </a:r>
          </a:p>
          <a:p>
            <a:pPr lvl="1"/>
            <a:r>
              <a:rPr lang="pl-PL" sz="2400" dirty="0" smtClean="0"/>
              <a:t>Przełącznik </a:t>
            </a:r>
            <a:r>
              <a:rPr lang="pl-PL" sz="2400" dirty="0" smtClean="0"/>
              <a:t>wirtualny całkowicie niepodatny.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 podatny, </a:t>
            </a:r>
            <a:r>
              <a:rPr lang="pl-PL" sz="2400" dirty="0" smtClean="0"/>
              <a:t>zabezpieczenie poprzez wyłączenie protokołu </a:t>
            </a:r>
            <a:r>
              <a:rPr lang="pl-PL" sz="2400" dirty="0" smtClean="0"/>
              <a:t>CDP na interfejsie lub przełączniku.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9036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Atak wykorzystujący protokół 802.1Q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lvl="1"/>
            <a:r>
              <a:rPr lang="pl-PL" sz="2400" dirty="0" smtClean="0"/>
              <a:t>Atak polegający na podwójnym znakowaniu ramki, w skutek czego po przesłaniu ramki przez łącze TRUNK przełącznik przekazuje ramkę do niewłaściwej sieci wirtualnej.</a:t>
            </a:r>
            <a:endParaRPr lang="pl-PL" sz="2400" dirty="0"/>
          </a:p>
          <a:p>
            <a:r>
              <a:rPr lang="pl-PL" sz="2800" dirty="0" smtClean="0"/>
              <a:t>Skuteczność</a:t>
            </a:r>
            <a:r>
              <a:rPr lang="pl-PL" sz="2800" dirty="0"/>
              <a:t>:</a:t>
            </a:r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wirtualny niepodatny.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 niepodatny.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9150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9999" y="152400"/>
            <a:ext cx="9591041" cy="928256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Atak na protokół DTP (DynamiC Trunking Protocol)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2240" y="1080656"/>
            <a:ext cx="9448800" cy="5249023"/>
          </a:xfrm>
        </p:spPr>
        <p:txBody>
          <a:bodyPr>
            <a:normAutofit/>
          </a:bodyPr>
          <a:lstStyle/>
          <a:p>
            <a:r>
              <a:rPr lang="pl-PL" sz="2800" dirty="0"/>
              <a:t>Opis ataku:</a:t>
            </a:r>
          </a:p>
          <a:p>
            <a:pPr lvl="1"/>
            <a:r>
              <a:rPr lang="pl-PL" sz="2400" dirty="0" smtClean="0"/>
              <a:t>Atak polegający na wynegocjowaniu przez atakującego łącza typu TRUNK za pośrednictwem protokołu DTP, a w ten sposób uzyskanie dostępu do wszystkich sieci wirtualnych.</a:t>
            </a:r>
            <a:endParaRPr lang="pl-PL" sz="2400" dirty="0"/>
          </a:p>
          <a:p>
            <a:r>
              <a:rPr lang="pl-PL" sz="2800" dirty="0"/>
              <a:t>Skuteczność:</a:t>
            </a:r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wirtualny niepodatny.</a:t>
            </a:r>
            <a:endParaRPr lang="pl-PL" sz="2400" dirty="0"/>
          </a:p>
          <a:p>
            <a:pPr lvl="1"/>
            <a:r>
              <a:rPr lang="pl-PL" sz="2400" dirty="0"/>
              <a:t>Przełącznik </a:t>
            </a:r>
            <a:r>
              <a:rPr lang="pl-PL" sz="2400" dirty="0" smtClean="0"/>
              <a:t>fizyczny podatny, zabezpieczenie poprzez wyłączenie auto negocjacji na interfejsie przełącznika.</a:t>
            </a:r>
            <a:endParaRPr lang="pl-PL" sz="2800" dirty="0"/>
          </a:p>
          <a:p>
            <a:pPr lvl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4718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Obwód</Template>
  <TotalTime>4308</TotalTime>
  <Words>1269</Words>
  <Application>Microsoft Office PowerPoint</Application>
  <PresentationFormat>Panoramiczny</PresentationFormat>
  <Paragraphs>253</Paragraphs>
  <Slides>14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Tw Cen MT</vt:lpstr>
      <vt:lpstr>Obwód</vt:lpstr>
      <vt:lpstr>Analiza porównawcza wybranych mechanizmów ochrony przed atakami na przełączniki fizyczne i wirtualne sieci LAN.</vt:lpstr>
      <vt:lpstr>Cel Pracy</vt:lpstr>
      <vt:lpstr>Środowisko Laboratoryjne</vt:lpstr>
      <vt:lpstr>Zalewanie tablicy MAC</vt:lpstr>
      <vt:lpstr>podszywanie ARP</vt:lpstr>
      <vt:lpstr>Atak na protokół Spanning TRee</vt:lpstr>
      <vt:lpstr>Atak na protokół CDP (Cisco Discovery Protocol)</vt:lpstr>
      <vt:lpstr>Atak wykorzystujący protokół 802.1Q</vt:lpstr>
      <vt:lpstr>Atak na protokół DTP (DynamiC Trunking Protocol)</vt:lpstr>
      <vt:lpstr>Atak na protokół VTP (Vlan Trunking Protocol)</vt:lpstr>
      <vt:lpstr>Podszywanie się pod serwer DHCP</vt:lpstr>
      <vt:lpstr>Wysycanie serwera DHCP</vt:lpstr>
      <vt:lpstr>Podsumowanie</vt:lpstr>
      <vt:lpstr>Wnioski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porównawcza wybranych mechanizmów ochrony przed atakami na przełączniki fizyczne i wirtualne sieci LAN.</dc:title>
  <dc:creator>Paweł Urbański</dc:creator>
  <cp:lastModifiedBy>Paweł Urbański</cp:lastModifiedBy>
  <cp:revision>62</cp:revision>
  <dcterms:created xsi:type="dcterms:W3CDTF">2019-05-13T17:54:06Z</dcterms:created>
  <dcterms:modified xsi:type="dcterms:W3CDTF">2019-05-16T19:40:39Z</dcterms:modified>
</cp:coreProperties>
</file>