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71" r:id="rId3"/>
    <p:sldId id="278" r:id="rId4"/>
    <p:sldId id="260" r:id="rId5"/>
    <p:sldId id="270" r:id="rId6"/>
    <p:sldId id="276" r:id="rId7"/>
    <p:sldId id="279" r:id="rId8"/>
    <p:sldId id="280" r:id="rId9"/>
    <p:sldId id="281" r:id="rId10"/>
    <p:sldId id="274" r:id="rId11"/>
    <p:sldId id="275" r:id="rId12"/>
    <p:sldId id="277"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54638" autoAdjust="0"/>
  </p:normalViewPr>
  <p:slideViewPr>
    <p:cSldViewPr>
      <p:cViewPr varScale="1">
        <p:scale>
          <a:sx n="48" d="100"/>
          <a:sy n="48" d="100"/>
        </p:scale>
        <p:origin x="-2484" y="-96"/>
      </p:cViewPr>
      <p:guideLst>
        <p:guide orient="horz" pos="2160"/>
        <p:guide pos="2880"/>
      </p:guideLst>
    </p:cSldViewPr>
  </p:slideViewPr>
  <p:outlineViewPr>
    <p:cViewPr>
      <p:scale>
        <a:sx n="33" d="100"/>
        <a:sy n="33" d="100"/>
      </p:scale>
      <p:origin x="12" y="59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2E928-0BBD-41BC-B06C-2D3007D5CC6B}" type="datetimeFigureOut">
              <a:rPr lang="pl-PL" smtClean="0"/>
              <a:pPr/>
              <a:t>22.05.2019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B311D5-0577-44BB-8D3A-08DA29BDC2FA}"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20B311D5-0577-44BB-8D3A-08DA29BDC2FA}" type="slidenum">
              <a:rPr lang="pl-PL" smtClean="0"/>
              <a:pPr/>
              <a:t>3</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endParaRPr lang="pl-PL" dirty="0"/>
          </a:p>
        </p:txBody>
      </p:sp>
      <p:sp>
        <p:nvSpPr>
          <p:cNvPr id="4" name="Symbol zastępczy numeru slajdu 3"/>
          <p:cNvSpPr>
            <a:spLocks noGrp="1"/>
          </p:cNvSpPr>
          <p:nvPr>
            <p:ph type="sldNum" sz="quarter" idx="10"/>
          </p:nvPr>
        </p:nvSpPr>
        <p:spPr/>
        <p:txBody>
          <a:bodyPr/>
          <a:lstStyle/>
          <a:p>
            <a:fld id="{20B311D5-0577-44BB-8D3A-08DA29BDC2FA}" type="slidenum">
              <a:rPr lang="pl-PL" smtClean="0"/>
              <a:pPr/>
              <a:t>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pPr>
              <a:buNone/>
            </a:pPr>
            <a:r>
              <a:rPr lang="pl-PL" sz="1200" b="1" dirty="0" smtClean="0">
                <a:solidFill>
                  <a:schemeClr val="tx1">
                    <a:lumMod val="85000"/>
                    <a:lumOff val="15000"/>
                  </a:schemeClr>
                </a:solidFill>
                <a:latin typeface="Times New Roman" pitchFamily="18" charset="0"/>
                <a:cs typeface="Times New Roman" pitchFamily="18" charset="0"/>
              </a:rPr>
              <a:t>Problem: </a:t>
            </a:r>
            <a:r>
              <a:rPr lang="pl-PL" sz="1200" dirty="0" smtClean="0">
                <a:solidFill>
                  <a:schemeClr val="tx1">
                    <a:lumMod val="85000"/>
                    <a:lumOff val="15000"/>
                  </a:schemeClr>
                </a:solidFill>
                <a:latin typeface="Times New Roman" pitchFamily="18" charset="0"/>
                <a:cs typeface="Times New Roman" pitchFamily="18" charset="0"/>
              </a:rPr>
              <a:t>zajmowanie dużej ilość pamięci przez aplikację podczas symulacji;</a:t>
            </a:r>
          </a:p>
          <a:p>
            <a:pPr>
              <a:buNone/>
            </a:pPr>
            <a:r>
              <a:rPr lang="pl-PL" sz="1200" b="1" dirty="0" smtClean="0">
                <a:solidFill>
                  <a:schemeClr val="tx1">
                    <a:lumMod val="85000"/>
                    <a:lumOff val="15000"/>
                  </a:schemeClr>
                </a:solidFill>
                <a:latin typeface="Times New Roman" pitchFamily="18" charset="0"/>
                <a:cs typeface="Times New Roman" pitchFamily="18" charset="0"/>
              </a:rPr>
              <a:t>Rozwiązanie: </a:t>
            </a:r>
            <a:r>
              <a:rPr lang="pl-PL" sz="1200" dirty="0" smtClean="0">
                <a:solidFill>
                  <a:schemeClr val="tx1">
                    <a:lumMod val="85000"/>
                    <a:lumOff val="15000"/>
                  </a:schemeClr>
                </a:solidFill>
                <a:latin typeface="Times New Roman" pitchFamily="18" charset="0"/>
                <a:cs typeface="Times New Roman" pitchFamily="18" charset="0"/>
              </a:rPr>
              <a:t>zastosowanie elementów wzorca projektowego pyłek – skorzystano z kolekcji kluczy i wartości w celu zapisania wszystkich używanych obrazków i ścieżek do nich bez powtórzeń;</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Problem: </a:t>
            </a:r>
            <a:r>
              <a:rPr lang="pl-PL" sz="1200" dirty="0" smtClean="0">
                <a:solidFill>
                  <a:schemeClr val="tx1">
                    <a:lumMod val="85000"/>
                    <a:lumOff val="15000"/>
                  </a:schemeClr>
                </a:solidFill>
                <a:latin typeface="Times New Roman" pitchFamily="18" charset="0"/>
                <a:cs typeface="Times New Roman" pitchFamily="18" charset="0"/>
              </a:rPr>
              <a:t>błąd przejścia pomiędzy wątkiem uaktualniającym liczbę zwierząt a wątkiem GUI odświeżającym dane na ekranie;</a:t>
            </a:r>
          </a:p>
          <a:p>
            <a:pPr>
              <a:buNone/>
            </a:pPr>
            <a:r>
              <a:rPr lang="pl-PL" sz="1200" b="1" dirty="0" smtClean="0">
                <a:solidFill>
                  <a:schemeClr val="tx1">
                    <a:lumMod val="85000"/>
                    <a:lumOff val="15000"/>
                  </a:schemeClr>
                </a:solidFill>
                <a:latin typeface="Times New Roman" pitchFamily="18" charset="0"/>
                <a:cs typeface="Times New Roman" pitchFamily="18" charset="0"/>
              </a:rPr>
              <a:t>Rozwiązanie: </a:t>
            </a:r>
            <a:r>
              <a:rPr lang="pl-PL" sz="1200" dirty="0" smtClean="0">
                <a:solidFill>
                  <a:schemeClr val="tx1">
                    <a:lumMod val="85000"/>
                    <a:lumOff val="15000"/>
                  </a:schemeClr>
                </a:solidFill>
                <a:latin typeface="Times New Roman" pitchFamily="18" charset="0"/>
                <a:cs typeface="Times New Roman" pitchFamily="18" charset="0"/>
              </a:rPr>
              <a:t>zastosowano metodę </a:t>
            </a:r>
            <a:r>
              <a:rPr lang="pl-PL" sz="1200" dirty="0" err="1" smtClean="0">
                <a:solidFill>
                  <a:schemeClr val="tx1">
                    <a:lumMod val="85000"/>
                    <a:lumOff val="15000"/>
                  </a:schemeClr>
                </a:solidFill>
                <a:latin typeface="Times New Roman" pitchFamily="18" charset="0"/>
                <a:cs typeface="Times New Roman" pitchFamily="18" charset="0"/>
              </a:rPr>
              <a:t>Invoke</a:t>
            </a:r>
            <a:r>
              <a:rPr lang="pl-PL" sz="1200" dirty="0" smtClean="0">
                <a:solidFill>
                  <a:schemeClr val="tx1">
                    <a:lumMod val="85000"/>
                    <a:lumOff val="15000"/>
                  </a:schemeClr>
                </a:solidFill>
                <a:latin typeface="Times New Roman" pitchFamily="18" charset="0"/>
                <a:cs typeface="Times New Roman" pitchFamily="18" charset="0"/>
              </a:rPr>
              <a:t>, która pozwoliła wywołać delegata w wątku macierzystym kontrolki,  za pomocą którego wywołano metodę odświeżającą dane;</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Problem: </a:t>
            </a:r>
            <a:r>
              <a:rPr lang="pl-PL" sz="1200" dirty="0" smtClean="0">
                <a:solidFill>
                  <a:schemeClr val="tx1">
                    <a:lumMod val="85000"/>
                    <a:lumOff val="15000"/>
                  </a:schemeClr>
                </a:solidFill>
                <a:latin typeface="Times New Roman" pitchFamily="18" charset="0"/>
                <a:cs typeface="Times New Roman" pitchFamily="18" charset="0"/>
              </a:rPr>
              <a:t>spowolniona procesu symulacji działającego na jednym wątku;</a:t>
            </a:r>
          </a:p>
          <a:p>
            <a:pPr>
              <a:buNone/>
            </a:pPr>
            <a:r>
              <a:rPr lang="pl-PL" sz="1200" b="1" dirty="0" smtClean="0">
                <a:solidFill>
                  <a:schemeClr val="tx1">
                    <a:lumMod val="85000"/>
                    <a:lumOff val="15000"/>
                  </a:schemeClr>
                </a:solidFill>
                <a:latin typeface="Times New Roman" pitchFamily="18" charset="0"/>
                <a:cs typeface="Times New Roman" pitchFamily="18" charset="0"/>
              </a:rPr>
              <a:t>Rozwiązanie:  </a:t>
            </a:r>
            <a:r>
              <a:rPr lang="pl-PL" sz="1200" dirty="0" smtClean="0">
                <a:solidFill>
                  <a:schemeClr val="tx1">
                    <a:lumMod val="85000"/>
                    <a:lumOff val="15000"/>
                  </a:schemeClr>
                </a:solidFill>
                <a:latin typeface="Times New Roman" pitchFamily="18" charset="0"/>
                <a:cs typeface="Times New Roman" pitchFamily="18" charset="0"/>
              </a:rPr>
              <a:t>wprowadzenie wielowątkowości (5 wątków + wątek GUI); </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Problem:  </a:t>
            </a:r>
            <a:r>
              <a:rPr lang="pl-PL" sz="1200" dirty="0" smtClean="0">
                <a:solidFill>
                  <a:schemeClr val="tx1">
                    <a:lumMod val="85000"/>
                    <a:lumOff val="15000"/>
                  </a:schemeClr>
                </a:solidFill>
                <a:latin typeface="Times New Roman" pitchFamily="18" charset="0"/>
                <a:cs typeface="Times New Roman" pitchFamily="18" charset="0"/>
              </a:rPr>
              <a:t>błąd synchronizacji wątków spowodowanych przez współdzielenie zasobów;</a:t>
            </a:r>
          </a:p>
          <a:p>
            <a:pPr>
              <a:buNone/>
            </a:pPr>
            <a:r>
              <a:rPr lang="pl-PL" sz="1200" b="1" dirty="0" smtClean="0">
                <a:solidFill>
                  <a:schemeClr val="tx1">
                    <a:lumMod val="85000"/>
                    <a:lumOff val="15000"/>
                  </a:schemeClr>
                </a:solidFill>
                <a:latin typeface="Times New Roman" pitchFamily="18" charset="0"/>
                <a:cs typeface="Times New Roman" pitchFamily="18" charset="0"/>
              </a:rPr>
              <a:t>Rozwiązanie: </a:t>
            </a:r>
            <a:r>
              <a:rPr lang="pl-PL" sz="1200" dirty="0" smtClean="0">
                <a:solidFill>
                  <a:schemeClr val="tx1">
                    <a:lumMod val="85000"/>
                    <a:lumOff val="15000"/>
                  </a:schemeClr>
                </a:solidFill>
                <a:latin typeface="Times New Roman" pitchFamily="18" charset="0"/>
                <a:cs typeface="Times New Roman" pitchFamily="18" charset="0"/>
              </a:rPr>
              <a:t>synchronizowanie wątków o współdzielonych zasobach poprzez ustawianie blokady bezpośrednio na wszystkich współdzielonych zasobach w postaci </a:t>
            </a:r>
            <a:r>
              <a:rPr lang="pl-PL" sz="1200" dirty="0" err="1" smtClean="0">
                <a:solidFill>
                  <a:schemeClr val="tx1">
                    <a:lumMod val="85000"/>
                    <a:lumOff val="15000"/>
                  </a:schemeClr>
                </a:solidFill>
                <a:latin typeface="Times New Roman" pitchFamily="18" charset="0"/>
                <a:cs typeface="Times New Roman" pitchFamily="18" charset="0"/>
              </a:rPr>
              <a:t>locka</a:t>
            </a:r>
            <a:r>
              <a:rPr lang="pl-PL" sz="1200" dirty="0" smtClean="0">
                <a:solidFill>
                  <a:schemeClr val="tx1">
                    <a:lumMod val="85000"/>
                    <a:lumOff val="15000"/>
                  </a:schemeClr>
                </a:solidFill>
                <a:latin typeface="Times New Roman" pitchFamily="18" charset="0"/>
                <a:cs typeface="Times New Roman" pitchFamily="18" charset="0"/>
              </a:rPr>
              <a:t>; </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Problem: </a:t>
            </a:r>
            <a:r>
              <a:rPr lang="pl-PL" sz="1200" dirty="0" smtClean="0">
                <a:solidFill>
                  <a:schemeClr val="tx1">
                    <a:lumMod val="85000"/>
                    <a:lumOff val="15000"/>
                  </a:schemeClr>
                </a:solidFill>
                <a:latin typeface="Times New Roman" pitchFamily="18" charset="0"/>
                <a:cs typeface="Times New Roman" pitchFamily="18" charset="0"/>
              </a:rPr>
              <a:t>brak możliwość modyfikacji interfejsu w trakcie operacji na bazie danych;</a:t>
            </a:r>
          </a:p>
          <a:p>
            <a:pPr>
              <a:buNone/>
            </a:pPr>
            <a:r>
              <a:rPr lang="pl-PL" sz="1200" b="1" dirty="0" smtClean="0">
                <a:solidFill>
                  <a:schemeClr val="tx1">
                    <a:lumMod val="85000"/>
                    <a:lumOff val="15000"/>
                  </a:schemeClr>
                </a:solidFill>
                <a:latin typeface="Times New Roman" pitchFamily="18" charset="0"/>
                <a:cs typeface="Times New Roman" pitchFamily="18" charset="0"/>
              </a:rPr>
              <a:t>Rozwiązanie:  </a:t>
            </a:r>
            <a:r>
              <a:rPr lang="pl-PL" sz="1200" dirty="0" smtClean="0">
                <a:solidFill>
                  <a:schemeClr val="tx1">
                    <a:lumMod val="85000"/>
                    <a:lumOff val="15000"/>
                  </a:schemeClr>
                </a:solidFill>
                <a:latin typeface="Times New Roman" pitchFamily="18" charset="0"/>
                <a:cs typeface="Times New Roman" pitchFamily="18" charset="0"/>
              </a:rPr>
              <a:t>zastosowano do operacji na bazie danych wątki działające w tle wywoływane asynchronicznie.</a:t>
            </a:r>
          </a:p>
          <a:p>
            <a:endParaRPr lang="pl-PL" dirty="0"/>
          </a:p>
        </p:txBody>
      </p:sp>
      <p:sp>
        <p:nvSpPr>
          <p:cNvPr id="4" name="Symbol zastępczy numeru slajdu 3"/>
          <p:cNvSpPr>
            <a:spLocks noGrp="1"/>
          </p:cNvSpPr>
          <p:nvPr>
            <p:ph type="sldNum" sz="quarter" idx="10"/>
          </p:nvPr>
        </p:nvSpPr>
        <p:spPr/>
        <p:txBody>
          <a:bodyPr/>
          <a:lstStyle/>
          <a:p>
            <a:fld id="{20B311D5-0577-44BB-8D3A-08DA29BDC2FA}" type="slidenum">
              <a:rPr lang="pl-PL" smtClean="0"/>
              <a:pPr/>
              <a:t>10</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a:buNone/>
            </a:pPr>
            <a:r>
              <a:rPr lang="pl-PL" sz="1200" b="1" dirty="0" smtClean="0">
                <a:solidFill>
                  <a:schemeClr val="tx1">
                    <a:lumMod val="85000"/>
                    <a:lumOff val="15000"/>
                  </a:schemeClr>
                </a:solidFill>
                <a:latin typeface="Times New Roman" pitchFamily="18" charset="0"/>
                <a:cs typeface="Times New Roman" pitchFamily="18" charset="0"/>
              </a:rPr>
              <a:t>Wzorzec: </a:t>
            </a:r>
            <a:r>
              <a:rPr lang="pl-PL" sz="1200" dirty="0" smtClean="0">
                <a:solidFill>
                  <a:schemeClr val="tx1">
                    <a:lumMod val="85000"/>
                    <a:lumOff val="15000"/>
                  </a:schemeClr>
                </a:solidFill>
                <a:latin typeface="Times New Roman" pitchFamily="18" charset="0"/>
                <a:cs typeface="Times New Roman" pitchFamily="18" charset="0"/>
              </a:rPr>
              <a:t>metoda szablonowa;</a:t>
            </a:r>
          </a:p>
          <a:p>
            <a:pPr>
              <a:buNone/>
            </a:pPr>
            <a:r>
              <a:rPr lang="pl-PL" sz="1200" b="1" dirty="0" smtClean="0">
                <a:solidFill>
                  <a:schemeClr val="tx1">
                    <a:lumMod val="85000"/>
                    <a:lumOff val="15000"/>
                  </a:schemeClr>
                </a:solidFill>
                <a:latin typeface="Times New Roman" pitchFamily="18" charset="0"/>
                <a:cs typeface="Times New Roman" pitchFamily="18" charset="0"/>
              </a:rPr>
              <a:t>Cel: </a:t>
            </a:r>
            <a:r>
              <a:rPr lang="pl-PL" sz="1200" dirty="0" smtClean="0">
                <a:solidFill>
                  <a:schemeClr val="tx1">
                    <a:lumMod val="85000"/>
                    <a:lumOff val="15000"/>
                  </a:schemeClr>
                </a:solidFill>
                <a:latin typeface="Times New Roman" pitchFamily="18" charset="0"/>
                <a:cs typeface="Times New Roman" pitchFamily="18" charset="0"/>
              </a:rPr>
              <a:t>zdefiniowanie szkieletu algorytmu zachowania zwierząt w środowisku, który przechowuję wspólne abstrakcyjne metody jednostek zwierzęcych. Szczególne implementacje wybranych aktywności ssaków realizowane są za pomocą klas potomnych; </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Wzorzec: </a:t>
            </a:r>
            <a:r>
              <a:rPr lang="pl-PL" sz="1200" dirty="0" smtClean="0">
                <a:solidFill>
                  <a:schemeClr val="tx1">
                    <a:lumMod val="85000"/>
                    <a:lumOff val="15000"/>
                  </a:schemeClr>
                </a:solidFill>
                <a:latin typeface="Times New Roman" pitchFamily="18" charset="0"/>
                <a:cs typeface="Times New Roman" pitchFamily="18" charset="0"/>
              </a:rPr>
              <a:t>fasada;</a:t>
            </a:r>
          </a:p>
          <a:p>
            <a:pPr>
              <a:buNone/>
            </a:pPr>
            <a:r>
              <a:rPr lang="pl-PL" sz="1200" b="1" dirty="0" smtClean="0">
                <a:solidFill>
                  <a:schemeClr val="tx1">
                    <a:lumMod val="85000"/>
                    <a:lumOff val="15000"/>
                  </a:schemeClr>
                </a:solidFill>
                <a:latin typeface="Times New Roman" pitchFamily="18" charset="0"/>
                <a:cs typeface="Times New Roman" pitchFamily="18" charset="0"/>
              </a:rPr>
              <a:t>Cel: </a:t>
            </a:r>
            <a:r>
              <a:rPr lang="pl-PL" sz="1200" dirty="0" smtClean="0">
                <a:solidFill>
                  <a:schemeClr val="tx1">
                    <a:lumMod val="85000"/>
                    <a:lumOff val="15000"/>
                  </a:schemeClr>
                </a:solidFill>
                <a:latin typeface="Times New Roman" pitchFamily="18" charset="0"/>
                <a:cs typeface="Times New Roman" pitchFamily="18" charset="0"/>
              </a:rPr>
              <a:t>uporządkowanie i uproszczenie wczytywanych konkretnych implementacji interfejsów zwierząt, roślin, przyrody nieożywionej, parametrów środowiska oraz menadżera bazy danych;</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pPr>
              <a:buNone/>
            </a:pPr>
            <a:r>
              <a:rPr lang="pl-PL" sz="1200" b="1" dirty="0" smtClean="0">
                <a:solidFill>
                  <a:schemeClr val="tx1">
                    <a:lumMod val="85000"/>
                    <a:lumOff val="15000"/>
                  </a:schemeClr>
                </a:solidFill>
                <a:latin typeface="Times New Roman" pitchFamily="18" charset="0"/>
                <a:cs typeface="Times New Roman" pitchFamily="18" charset="0"/>
              </a:rPr>
              <a:t>Wzorzec: </a:t>
            </a:r>
            <a:r>
              <a:rPr lang="pl-PL" sz="1200" dirty="0" smtClean="0">
                <a:solidFill>
                  <a:schemeClr val="tx1">
                    <a:lumMod val="85000"/>
                    <a:lumOff val="15000"/>
                  </a:schemeClr>
                </a:solidFill>
                <a:latin typeface="Times New Roman" pitchFamily="18" charset="0"/>
                <a:cs typeface="Times New Roman" pitchFamily="18" charset="0"/>
              </a:rPr>
              <a:t>obserwator;</a:t>
            </a:r>
          </a:p>
          <a:p>
            <a:pPr>
              <a:buNone/>
            </a:pPr>
            <a:r>
              <a:rPr lang="pl-PL" sz="1200" b="1" dirty="0" smtClean="0">
                <a:solidFill>
                  <a:schemeClr val="tx1">
                    <a:lumMod val="85000"/>
                    <a:lumOff val="15000"/>
                  </a:schemeClr>
                </a:solidFill>
                <a:latin typeface="Times New Roman" pitchFamily="18" charset="0"/>
                <a:cs typeface="Times New Roman" pitchFamily="18" charset="0"/>
              </a:rPr>
              <a:t>Cel: </a:t>
            </a:r>
            <a:r>
              <a:rPr lang="pl-PL" sz="1200" dirty="0" smtClean="0">
                <a:solidFill>
                  <a:schemeClr val="tx1">
                    <a:lumMod val="85000"/>
                    <a:lumOff val="15000"/>
                  </a:schemeClr>
                </a:solidFill>
                <a:latin typeface="Times New Roman" pitchFamily="18" charset="0"/>
                <a:cs typeface="Times New Roman" pitchFamily="18" charset="0"/>
              </a:rPr>
              <a:t>przekazywanie informacji pomiędzy obiektami reprezentującymi osobników populacji. W implementacji wykorzystano zdarzenia i </a:t>
            </a:r>
            <a:r>
              <a:rPr lang="pl-PL" sz="1200" dirty="0" err="1" smtClean="0">
                <a:solidFill>
                  <a:schemeClr val="tx1">
                    <a:lumMod val="85000"/>
                    <a:lumOff val="15000"/>
                  </a:schemeClr>
                </a:solidFill>
                <a:latin typeface="Times New Roman" pitchFamily="18" charset="0"/>
                <a:cs typeface="Times New Roman" pitchFamily="18" charset="0"/>
              </a:rPr>
              <a:t>delegaty</a:t>
            </a:r>
            <a:r>
              <a:rPr lang="pl-PL" sz="1200" dirty="0" smtClean="0">
                <a:solidFill>
                  <a:schemeClr val="tx1">
                    <a:lumMod val="85000"/>
                    <a:lumOff val="15000"/>
                  </a:schemeClr>
                </a:solidFill>
                <a:latin typeface="Times New Roman" pitchFamily="18" charset="0"/>
                <a:cs typeface="Times New Roman" pitchFamily="18" charset="0"/>
              </a:rPr>
              <a:t>;</a:t>
            </a:r>
          </a:p>
          <a:p>
            <a:pPr>
              <a:buNone/>
            </a:pPr>
            <a:endParaRPr lang="pl-PL" sz="1200" dirty="0" smtClean="0">
              <a:solidFill>
                <a:schemeClr val="tx1">
                  <a:lumMod val="85000"/>
                  <a:lumOff val="15000"/>
                </a:schemeClr>
              </a:solidFill>
              <a:latin typeface="Times New Roman" pitchFamily="18" charset="0"/>
              <a:cs typeface="Times New Roman" pitchFamily="18" charset="0"/>
            </a:endParaRPr>
          </a:p>
          <a:p>
            <a:endParaRPr lang="pl-PL" dirty="0"/>
          </a:p>
        </p:txBody>
      </p:sp>
      <p:sp>
        <p:nvSpPr>
          <p:cNvPr id="4" name="Symbol zastępczy numeru slajdu 3"/>
          <p:cNvSpPr>
            <a:spLocks noGrp="1"/>
          </p:cNvSpPr>
          <p:nvPr>
            <p:ph type="sldNum" sz="quarter" idx="10"/>
          </p:nvPr>
        </p:nvSpPr>
        <p:spPr/>
        <p:txBody>
          <a:bodyPr/>
          <a:lstStyle/>
          <a:p>
            <a:fld id="{20B311D5-0577-44BB-8D3A-08DA29BDC2FA}" type="slidenum">
              <a:rPr lang="pl-PL" smtClean="0"/>
              <a:pPr/>
              <a:t>11</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pPr>
              <a:buFontTx/>
              <a:buChar char="-"/>
            </a:pPr>
            <a:r>
              <a:rPr lang="pl-PL" sz="1200" dirty="0" smtClean="0">
                <a:solidFill>
                  <a:schemeClr val="tx1">
                    <a:lumMod val="85000"/>
                    <a:lumOff val="15000"/>
                  </a:schemeClr>
                </a:solidFill>
                <a:latin typeface="Times New Roman" pitchFamily="18" charset="0"/>
                <a:cs typeface="Times New Roman" pitchFamily="18" charset="0"/>
              </a:rPr>
              <a:t>Projektowanie modelu przybliżającego rzeczywiste relacje panujące w środowisku naturalnym jest bardzo trudne, ze względu na ilość, skomplikowanie i losowość zachodzących procesów;</a:t>
            </a:r>
          </a:p>
          <a:p>
            <a:r>
              <a:rPr lang="pl-PL" sz="1200" dirty="0" smtClean="0">
                <a:solidFill>
                  <a:schemeClr val="tx1">
                    <a:lumMod val="85000"/>
                    <a:lumOff val="15000"/>
                  </a:schemeClr>
                </a:solidFill>
                <a:latin typeface="Times New Roman" pitchFamily="18" charset="0"/>
                <a:cs typeface="Times New Roman" pitchFamily="18" charset="0"/>
              </a:rPr>
              <a:t>- Problem doboru współczynników biologicznych do symulacji, wynikający z różnorodności między gatunkowej oraz populacyjnej wpływający na wyniki symulacji;</a:t>
            </a:r>
          </a:p>
          <a:p>
            <a:r>
              <a:rPr lang="pl-PL" sz="1200" dirty="0" smtClean="0">
                <a:solidFill>
                  <a:schemeClr val="tx1">
                    <a:lumMod val="85000"/>
                    <a:lumOff val="15000"/>
                  </a:schemeClr>
                </a:solidFill>
                <a:latin typeface="Times New Roman" pitchFamily="18" charset="0"/>
                <a:cs typeface="Times New Roman" pitchFamily="18" charset="0"/>
              </a:rPr>
              <a:t>- Zwiększenie liczebności jednostek zwierzęcych obniża wydajność systemu , co jest spowodowane koniecznością modyfikacji parametrów życiowych oraz wizualizacji każdego osobnika;</a:t>
            </a:r>
          </a:p>
          <a:p>
            <a:pPr>
              <a:buFontTx/>
              <a:buChar char="-"/>
            </a:pPr>
            <a:r>
              <a:rPr lang="pl-PL" sz="1200" dirty="0" smtClean="0">
                <a:solidFill>
                  <a:schemeClr val="tx1">
                    <a:lumMod val="85000"/>
                    <a:lumOff val="15000"/>
                  </a:schemeClr>
                </a:solidFill>
                <a:latin typeface="Times New Roman" pitchFamily="18" charset="0"/>
                <a:cs typeface="Times New Roman" pitchFamily="18" charset="0"/>
              </a:rPr>
              <a:t> W celu rozszerzenia systemu należy wprowadzić kolejne warstwy abstrakcji, w celu rozluźnienia zależności między komponentami wykorzystując zasadę odwracania zależności (DIP).</a:t>
            </a:r>
          </a:p>
          <a:p>
            <a:pPr>
              <a:buFontTx/>
              <a:buChar char="-"/>
            </a:pPr>
            <a:r>
              <a:rPr lang="pl-PL" sz="1200" dirty="0" smtClean="0">
                <a:solidFill>
                  <a:schemeClr val="tx1">
                    <a:lumMod val="85000"/>
                    <a:lumOff val="15000"/>
                  </a:schemeClr>
                </a:solidFill>
                <a:latin typeface="Times New Roman" pitchFamily="18" charset="0"/>
                <a:cs typeface="Times New Roman" pitchFamily="18" charset="0"/>
              </a:rPr>
              <a:t> W celu usprawniania</a:t>
            </a:r>
            <a:r>
              <a:rPr lang="pl-PL" sz="1200" baseline="0" dirty="0" smtClean="0">
                <a:solidFill>
                  <a:schemeClr val="tx1">
                    <a:lumMod val="85000"/>
                    <a:lumOff val="15000"/>
                  </a:schemeClr>
                </a:solidFill>
                <a:latin typeface="Times New Roman" pitchFamily="18" charset="0"/>
                <a:cs typeface="Times New Roman" pitchFamily="18" charset="0"/>
              </a:rPr>
              <a:t> systemu wprowadzono wielowątkowość, która ze względu na współdzielenie </a:t>
            </a:r>
            <a:r>
              <a:rPr lang="pl-PL" sz="1200" baseline="0" dirty="0" smtClean="0">
                <a:solidFill>
                  <a:schemeClr val="tx1"/>
                </a:solidFill>
                <a:latin typeface="+mn-lt"/>
                <a:cs typeface="+mn-cs"/>
              </a:rPr>
              <a:t>zasobów spowodowała błędy wnikające z próby uzyskania dostępu do używanego zasobu. Początkowe rozwiązanie tego problemu polegało na kolejkowaniu wszystkich wątków korzystających ze wspólnych zasobów, jednak spowodowało to zwolnienie systemu. Ostatecznie problem został rozwiązany poprzez wykorzystanie blokady na wszystkich wspólnych zasobach w postaci </a:t>
            </a:r>
            <a:r>
              <a:rPr lang="pl-PL" sz="1200" baseline="0" dirty="0" err="1" smtClean="0">
                <a:solidFill>
                  <a:schemeClr val="tx1"/>
                </a:solidFill>
                <a:latin typeface="+mn-lt"/>
                <a:cs typeface="+mn-cs"/>
              </a:rPr>
              <a:t>locka</a:t>
            </a:r>
            <a:r>
              <a:rPr lang="pl-PL" sz="1200" baseline="0" dirty="0" smtClean="0">
                <a:solidFill>
                  <a:schemeClr val="tx1"/>
                </a:solidFill>
                <a:latin typeface="+mn-lt"/>
                <a:cs typeface="+mn-cs"/>
              </a:rPr>
              <a:t>. Podczas implementacji powstał dodatkowy problem wynikający z przejścia pomiędzy wątkami, który został rozwiązany za pomocą metody </a:t>
            </a:r>
            <a:r>
              <a:rPr lang="pl-PL" sz="1200" baseline="0" dirty="0" err="1" smtClean="0">
                <a:solidFill>
                  <a:schemeClr val="tx1"/>
                </a:solidFill>
                <a:latin typeface="+mn-lt"/>
                <a:cs typeface="+mn-cs"/>
              </a:rPr>
              <a:t>Invoke</a:t>
            </a:r>
            <a:r>
              <a:rPr lang="pl-PL" sz="1200" baseline="0" dirty="0" smtClean="0">
                <a:solidFill>
                  <a:schemeClr val="tx1"/>
                </a:solidFill>
                <a:latin typeface="+mn-lt"/>
                <a:cs typeface="+mn-cs"/>
              </a:rPr>
              <a:t>, która pozwoliła z wykorzystaniem </a:t>
            </a:r>
            <a:r>
              <a:rPr lang="pl-PL" sz="1200" baseline="0" dirty="0" err="1" smtClean="0">
                <a:solidFill>
                  <a:schemeClr val="tx1"/>
                </a:solidFill>
                <a:latin typeface="+mn-lt"/>
                <a:cs typeface="+mn-cs"/>
              </a:rPr>
              <a:t>delagatu</a:t>
            </a:r>
            <a:r>
              <a:rPr lang="pl-PL" sz="1200" baseline="0" dirty="0" smtClean="0">
                <a:solidFill>
                  <a:schemeClr val="tx1"/>
                </a:solidFill>
                <a:latin typeface="+mn-lt"/>
                <a:cs typeface="+mn-cs"/>
              </a:rPr>
              <a:t> wywołać metodę aktualizującą dane w wątku macierzystym kontrolki. </a:t>
            </a:r>
            <a:endParaRPr lang="pl-PL" sz="1200" dirty="0" smtClean="0">
              <a:solidFill>
                <a:schemeClr val="tx1">
                  <a:lumMod val="85000"/>
                  <a:lumOff val="15000"/>
                </a:schemeClr>
              </a:solidFill>
              <a:latin typeface="Times New Roman" pitchFamily="18" charset="0"/>
              <a:cs typeface="Times New Roman" pitchFamily="18" charset="0"/>
            </a:endParaRPr>
          </a:p>
        </p:txBody>
      </p:sp>
      <p:sp>
        <p:nvSpPr>
          <p:cNvPr id="4" name="Symbol zastępczy numeru slajdu 3"/>
          <p:cNvSpPr>
            <a:spLocks noGrp="1"/>
          </p:cNvSpPr>
          <p:nvPr>
            <p:ph type="sldNum" sz="quarter" idx="10"/>
          </p:nvPr>
        </p:nvSpPr>
        <p:spPr/>
        <p:txBody>
          <a:bodyPr/>
          <a:lstStyle/>
          <a:p>
            <a:fld id="{20B311D5-0577-44BB-8D3A-08DA29BDC2FA}" type="slidenum">
              <a:rPr lang="pl-PL" smtClean="0"/>
              <a:pPr/>
              <a:t>12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4" name="Tytuł 13"/>
          <p:cNvSpPr>
            <a:spLocks noGrp="1"/>
          </p:cNvSpPr>
          <p:nvPr>
            <p:ph type="ctrTitle"/>
          </p:nvPr>
        </p:nvSpPr>
        <p:spPr>
          <a:xfrm>
            <a:off x="1432560" y="359898"/>
            <a:ext cx="7406640" cy="1472184"/>
          </a:xfrm>
        </p:spPr>
        <p:txBody>
          <a:bodyPr anchor="b"/>
          <a:lstStyle>
            <a:lvl1pPr algn="l">
              <a:defRPr/>
            </a:lvl1pPr>
            <a:extLst/>
          </a:lstStyle>
          <a:p>
            <a:r>
              <a:rPr kumimoji="0" lang="pl-PL" smtClean="0"/>
              <a:t>Kliknij, aby edytować styl</a:t>
            </a:r>
            <a:endParaRPr kumimoji="0"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7" name="Symbol zastępczy daty 6"/>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20" name="Symbol zastępczy stopki 19"/>
          <p:cNvSpPr>
            <a:spLocks noGrp="1"/>
          </p:cNvSpPr>
          <p:nvPr>
            <p:ph type="ftr" sz="quarter" idx="11"/>
          </p:nvPr>
        </p:nvSpPr>
        <p:spPr/>
        <p:txBody>
          <a:bodyPr/>
          <a:lstStyle>
            <a:extLst/>
          </a:lstStyle>
          <a:p>
            <a:endParaRPr lang="pl-PL"/>
          </a:p>
        </p:txBody>
      </p:sp>
      <p:sp>
        <p:nvSpPr>
          <p:cNvPr id="10" name="Symbol zastępczy numeru slajdu 9"/>
          <p:cNvSpPr>
            <a:spLocks noGrp="1"/>
          </p:cNvSpPr>
          <p:nvPr>
            <p:ph type="sldNum" sz="quarter" idx="12"/>
          </p:nvPr>
        </p:nvSpPr>
        <p:spPr/>
        <p:txBody>
          <a:bodyPr/>
          <a:lstStyle>
            <a:extLst/>
          </a:lstStyle>
          <a:p>
            <a:fld id="{BC1AF14E-AE2C-4FB0-AEEA-AA0545525806}" type="slidenum">
              <a:rPr lang="pl-PL" smtClean="0"/>
              <a:pPr/>
              <a:t>‹#›</a:t>
            </a:fld>
            <a:endParaRPr lang="pl-PL"/>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Prostokąt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C1AF14E-AE2C-4FB0-AEEA-AA0545525806}" type="slidenum">
              <a:rPr lang="pl-PL" smtClean="0"/>
              <a:pPr/>
              <a:t>‹#›</a:t>
            </a:fld>
            <a:endParaRPr lang="pl-PL"/>
          </a:p>
        </p:txBody>
      </p:sp>
      <p:sp>
        <p:nvSpPr>
          <p:cNvPr id="10" name="Prostokąt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nchor="ct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Prostokąt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ymbol zastępczy daty 1"/>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BC1AF14E-AE2C-4FB0-AEEA-AA0545525806}" type="slidenum">
              <a:rPr lang="pl-PL" smtClean="0"/>
              <a:pPr/>
              <a:t>‹#›</a:t>
            </a:fld>
            <a:endParaRPr lang="pl-PL"/>
          </a:p>
        </p:txBody>
      </p:sp>
      <p:sp>
        <p:nvSpPr>
          <p:cNvPr id="6" name="Prostokąt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BC1AF14E-AE2C-4FB0-AEEA-AA05455258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extLst/>
          </a:lstStyle>
          <a:p>
            <a:fld id="{29DF7FA5-B552-47E6-9B6C-765095AF7819}" type="datetimeFigureOut">
              <a:rPr lang="pl-PL" smtClean="0"/>
              <a:pPr/>
              <a:t>22.05.2019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BC1AF14E-AE2C-4FB0-AEEA-AA0545525806}" type="slidenum">
              <a:rPr lang="pl-PL" smtClean="0"/>
              <a:pPr/>
              <a:t>‹#›</a:t>
            </a:fld>
            <a:endParaRPr lang="pl-PL"/>
          </a:p>
        </p:txBody>
      </p:sp>
      <p:sp>
        <p:nvSpPr>
          <p:cNvPr id="8"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l-PL" smtClean="0"/>
              <a:t>Kliknij ikonę, aby dodać obraz</a:t>
            </a:r>
            <a:endParaRPr kumimoji="0" lang="en-US" dirty="0"/>
          </a:p>
        </p:txBody>
      </p:sp>
      <p:sp>
        <p:nvSpPr>
          <p:cNvPr id="9" name="Schemat blokowy: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chemat blokowy: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Prostokąt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ymbol zastępczy tytułu 4"/>
          <p:cNvSpPr>
            <a:spLocks noGrp="1"/>
          </p:cNvSpPr>
          <p:nvPr>
            <p:ph type="title"/>
          </p:nvPr>
        </p:nvSpPr>
        <p:spPr>
          <a:xfrm>
            <a:off x="1435608" y="274638"/>
            <a:ext cx="7498080" cy="1143000"/>
          </a:xfrm>
          <a:prstGeom prst="rect">
            <a:avLst/>
          </a:prstGeom>
        </p:spPr>
        <p:txBody>
          <a:bodyPr anchor="ctr">
            <a:normAutofit/>
          </a:bodyPr>
          <a:lstStyle>
            <a:extLst/>
          </a:lstStyle>
          <a:p>
            <a:r>
              <a:rPr kumimoji="0" lang="pl-PL" smtClean="0"/>
              <a:t>Kliknij, aby edytować styl</a:t>
            </a:r>
            <a:endParaRPr kumimoji="0" lang="en-US"/>
          </a:p>
        </p:txBody>
      </p:sp>
      <p:sp>
        <p:nvSpPr>
          <p:cNvPr id="9" name="Symbol zastępczy tekst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9DF7FA5-B552-47E6-9B6C-765095AF7819}" type="datetimeFigureOut">
              <a:rPr lang="pl-PL" smtClean="0"/>
              <a:pPr/>
              <a:t>22.05.2019</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l-PL"/>
          </a:p>
        </p:txBody>
      </p:sp>
      <p:sp>
        <p:nvSpPr>
          <p:cNvPr id="22" name="Symbol zastępczy numeru slajd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1AF14E-AE2C-4FB0-AEEA-AA0545525806}" type="slidenum">
              <a:rPr lang="pl-PL" smtClean="0"/>
              <a:pPr/>
              <a:t>‹#›</a:t>
            </a:fld>
            <a:endParaRPr lang="pl-PL"/>
          </a:p>
        </p:txBody>
      </p:sp>
      <p:sp>
        <p:nvSpPr>
          <p:cNvPr id="15" name="Prostokąt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260848" y="260648"/>
            <a:ext cx="7883152" cy="3168351"/>
          </a:xfrm>
        </p:spPr>
        <p:txBody>
          <a:bodyPr>
            <a:normAutofit/>
          </a:bodyPr>
          <a:lstStyle/>
          <a:p>
            <a:r>
              <a:rPr lang="pl-PL" sz="2900" b="1" dirty="0">
                <a:solidFill>
                  <a:schemeClr val="tx1">
                    <a:lumMod val="85000"/>
                    <a:lumOff val="15000"/>
                  </a:schemeClr>
                </a:solidFill>
                <a:latin typeface="Times New Roman" pitchFamily="18" charset="0"/>
                <a:cs typeface="Times New Roman" pitchFamily="18" charset="0"/>
              </a:rPr>
              <a:t>PROGRAM DO SYMULUJĄCJI I WIZUALIZACJI KOEGZYSTENCJALNYCH ZACHOWAŃ ORGANIZMÓW ŻYWYCH </a:t>
            </a:r>
            <a:endParaRPr lang="pl-PL" sz="2900" dirty="0">
              <a:solidFill>
                <a:schemeClr val="tx1">
                  <a:lumMod val="85000"/>
                  <a:lumOff val="15000"/>
                </a:schemeClr>
              </a:solidFill>
              <a:latin typeface="Times New Roman" pitchFamily="18" charset="0"/>
              <a:cs typeface="Times New Roman" pitchFamily="18" charset="0"/>
            </a:endParaRPr>
          </a:p>
        </p:txBody>
      </p:sp>
      <p:sp>
        <p:nvSpPr>
          <p:cNvPr id="3" name="Tytuł 1"/>
          <p:cNvSpPr txBox="1">
            <a:spLocks/>
          </p:cNvSpPr>
          <p:nvPr/>
        </p:nvSpPr>
        <p:spPr>
          <a:xfrm>
            <a:off x="1187624" y="5373216"/>
            <a:ext cx="4104456" cy="864096"/>
          </a:xfrm>
          <a:prstGeom prst="rect">
            <a:avLst/>
          </a:prstGeom>
        </p:spPr>
        <p:txBody>
          <a:bodyPr vert="horz" lIns="91440" tIns="45720" rIns="91440" bIns="45720" rtlCol="0" anchor="ctr">
            <a:normAutofit/>
          </a:bodyPr>
          <a:lstStyle/>
          <a:p>
            <a:r>
              <a:rPr lang="en-US" dirty="0" err="1" smtClean="0">
                <a:solidFill>
                  <a:schemeClr val="tx1">
                    <a:lumMod val="85000"/>
                    <a:lumOff val="15000"/>
                  </a:schemeClr>
                </a:solidFill>
                <a:latin typeface="Times New Roman" pitchFamily="18" charset="0"/>
                <a:cs typeface="Times New Roman" pitchFamily="18" charset="0"/>
              </a:rPr>
              <a:t>Promotor</a:t>
            </a:r>
            <a:r>
              <a:rPr lang="en-US" b="1" dirty="0" smtClean="0">
                <a:solidFill>
                  <a:schemeClr val="tx1">
                    <a:lumMod val="85000"/>
                    <a:lumOff val="15000"/>
                  </a:schemeClr>
                </a:solidFill>
                <a:latin typeface="Times New Roman" pitchFamily="18" charset="0"/>
                <a:cs typeface="Times New Roman" pitchFamily="18" charset="0"/>
              </a:rPr>
              <a:t>:</a:t>
            </a:r>
            <a:endParaRPr lang="pl-PL" dirty="0" smtClean="0">
              <a:solidFill>
                <a:schemeClr val="tx1">
                  <a:lumMod val="85000"/>
                  <a:lumOff val="15000"/>
                </a:schemeClr>
              </a:solidFill>
              <a:latin typeface="Times New Roman" pitchFamily="18" charset="0"/>
              <a:cs typeface="Times New Roman" pitchFamily="18" charset="0"/>
            </a:endParaRPr>
          </a:p>
          <a:p>
            <a:pPr fontAlgn="base" hangingPunct="0"/>
            <a:r>
              <a:rPr lang="de-DE" b="1" dirty="0" err="1" smtClean="0">
                <a:solidFill>
                  <a:schemeClr val="tx1">
                    <a:lumMod val="85000"/>
                    <a:lumOff val="15000"/>
                  </a:schemeClr>
                </a:solidFill>
                <a:latin typeface="Times New Roman" pitchFamily="18" charset="0"/>
                <a:cs typeface="Times New Roman" pitchFamily="18" charset="0"/>
              </a:rPr>
              <a:t>mgr</a:t>
            </a:r>
            <a:r>
              <a:rPr lang="de-DE" b="1" dirty="0" smtClean="0">
                <a:solidFill>
                  <a:schemeClr val="tx1">
                    <a:lumMod val="85000"/>
                    <a:lumOff val="15000"/>
                  </a:schemeClr>
                </a:solidFill>
                <a:latin typeface="Times New Roman" pitchFamily="18" charset="0"/>
                <a:cs typeface="Times New Roman" pitchFamily="18" charset="0"/>
              </a:rPr>
              <a:t> </a:t>
            </a:r>
            <a:r>
              <a:rPr lang="de-DE" b="1" dirty="0" err="1" smtClean="0">
                <a:solidFill>
                  <a:schemeClr val="tx1">
                    <a:lumMod val="85000"/>
                    <a:lumOff val="15000"/>
                  </a:schemeClr>
                </a:solidFill>
                <a:latin typeface="Times New Roman" pitchFamily="18" charset="0"/>
                <a:cs typeface="Times New Roman" pitchFamily="18" charset="0"/>
              </a:rPr>
              <a:t>inż</a:t>
            </a:r>
            <a:r>
              <a:rPr lang="de-DE" b="1" dirty="0" smtClean="0">
                <a:solidFill>
                  <a:schemeClr val="tx1">
                    <a:lumMod val="85000"/>
                    <a:lumOff val="15000"/>
                  </a:schemeClr>
                </a:solidFill>
                <a:latin typeface="Times New Roman" pitchFamily="18" charset="0"/>
                <a:cs typeface="Times New Roman" pitchFamily="18" charset="0"/>
              </a:rPr>
              <a:t>. Waldemar </a:t>
            </a:r>
            <a:r>
              <a:rPr lang="de-DE" b="1" dirty="0" err="1" smtClean="0">
                <a:solidFill>
                  <a:schemeClr val="tx1">
                    <a:lumMod val="85000"/>
                    <a:lumOff val="15000"/>
                  </a:schemeClr>
                </a:solidFill>
                <a:latin typeface="Times New Roman" pitchFamily="18" charset="0"/>
                <a:cs typeface="Times New Roman" pitchFamily="18" charset="0"/>
              </a:rPr>
              <a:t>Ptasznik-Kisieliński</a:t>
            </a:r>
            <a:r>
              <a:rPr lang="pl-PL" b="1" dirty="0" smtClean="0">
                <a:solidFill>
                  <a:schemeClr val="tx1">
                    <a:lumMod val="85000"/>
                    <a:lumOff val="15000"/>
                  </a:schemeClr>
                </a:solidFill>
              </a:rPr>
              <a:t> </a:t>
            </a:r>
            <a:endParaRPr lang="pl-PL" dirty="0">
              <a:solidFill>
                <a:schemeClr val="tx1">
                  <a:lumMod val="85000"/>
                  <a:lumOff val="15000"/>
                </a:schemeClr>
              </a:solidFill>
            </a:endParaRPr>
          </a:p>
        </p:txBody>
      </p:sp>
      <p:sp>
        <p:nvSpPr>
          <p:cNvPr id="4" name="Tytuł 1"/>
          <p:cNvSpPr txBox="1">
            <a:spLocks/>
          </p:cNvSpPr>
          <p:nvPr/>
        </p:nvSpPr>
        <p:spPr>
          <a:xfrm>
            <a:off x="6012160" y="5301208"/>
            <a:ext cx="2664296" cy="1152128"/>
          </a:xfrm>
          <a:prstGeom prst="rect">
            <a:avLst/>
          </a:prstGeom>
        </p:spPr>
        <p:txBody>
          <a:bodyPr vert="horz" lIns="91440" tIns="45720" rIns="91440" bIns="45720" rtlCol="0" anchor="ctr">
            <a:normAutofit/>
          </a:bodyPr>
          <a:lstStyle/>
          <a:p>
            <a:r>
              <a:rPr lang="pl-PL" dirty="0" smtClean="0">
                <a:solidFill>
                  <a:schemeClr val="tx1">
                    <a:lumMod val="85000"/>
                    <a:lumOff val="15000"/>
                  </a:schemeClr>
                </a:solidFill>
                <a:latin typeface="Times New Roman" pitchFamily="18" charset="0"/>
                <a:cs typeface="Times New Roman" pitchFamily="18" charset="0"/>
              </a:rPr>
              <a:t>Wykonała</a:t>
            </a:r>
            <a:r>
              <a:rPr lang="en-US" b="1" dirty="0" smtClean="0">
                <a:solidFill>
                  <a:schemeClr val="tx1">
                    <a:lumMod val="85000"/>
                    <a:lumOff val="15000"/>
                  </a:schemeClr>
                </a:solidFill>
                <a:latin typeface="Times New Roman" pitchFamily="18" charset="0"/>
                <a:cs typeface="Times New Roman" pitchFamily="18" charset="0"/>
              </a:rPr>
              <a:t>:</a:t>
            </a:r>
            <a:endParaRPr lang="pl-PL" dirty="0" smtClean="0">
              <a:solidFill>
                <a:schemeClr val="tx1">
                  <a:lumMod val="85000"/>
                  <a:lumOff val="15000"/>
                </a:schemeClr>
              </a:solidFill>
              <a:latin typeface="Times New Roman" pitchFamily="18" charset="0"/>
              <a:cs typeface="Times New Roman" pitchFamily="18" charset="0"/>
            </a:endParaRPr>
          </a:p>
          <a:p>
            <a:pPr fontAlgn="base" hangingPunct="0"/>
            <a:r>
              <a:rPr lang="pl-PL" b="1" dirty="0" smtClean="0">
                <a:solidFill>
                  <a:schemeClr val="tx1">
                    <a:lumMod val="85000"/>
                    <a:lumOff val="15000"/>
                  </a:schemeClr>
                </a:solidFill>
                <a:latin typeface="Times New Roman" pitchFamily="18" charset="0"/>
                <a:cs typeface="Times New Roman" pitchFamily="18" charset="0"/>
              </a:rPr>
              <a:t>Agnieszka </a:t>
            </a:r>
            <a:r>
              <a:rPr lang="pl-PL" b="1" dirty="0" err="1" smtClean="0">
                <a:solidFill>
                  <a:schemeClr val="tx1">
                    <a:lumMod val="85000"/>
                    <a:lumOff val="15000"/>
                  </a:schemeClr>
                </a:solidFill>
                <a:latin typeface="Times New Roman" pitchFamily="18" charset="0"/>
                <a:cs typeface="Times New Roman" pitchFamily="18" charset="0"/>
              </a:rPr>
              <a:t>Szajdecka</a:t>
            </a:r>
            <a:endParaRPr lang="pl-PL" b="1" dirty="0" smtClean="0">
              <a:solidFill>
                <a:schemeClr val="tx1">
                  <a:lumMod val="85000"/>
                  <a:lumOff val="15000"/>
                </a:schemeClr>
              </a:solidFill>
              <a:latin typeface="Times New Roman" pitchFamily="18" charset="0"/>
              <a:cs typeface="Times New Roman" pitchFamily="18" charset="0"/>
            </a:endParaRPr>
          </a:p>
          <a:p>
            <a:pPr fontAlgn="base" hangingPunct="0"/>
            <a:r>
              <a:rPr lang="pl-PL" dirty="0" err="1" smtClean="0">
                <a:solidFill>
                  <a:schemeClr val="tx1">
                    <a:lumMod val="85000"/>
                    <a:lumOff val="15000"/>
                  </a:schemeClr>
                </a:solidFill>
                <a:latin typeface="Times New Roman" pitchFamily="18" charset="0"/>
                <a:cs typeface="Times New Roman" pitchFamily="18" charset="0"/>
              </a:rPr>
              <a:t>nr</a:t>
            </a:r>
            <a:r>
              <a:rPr lang="pl-PL" dirty="0" smtClean="0">
                <a:solidFill>
                  <a:schemeClr val="tx1">
                    <a:lumMod val="85000"/>
                    <a:lumOff val="15000"/>
                  </a:schemeClr>
                </a:solidFill>
                <a:latin typeface="Times New Roman" pitchFamily="18" charset="0"/>
                <a:cs typeface="Times New Roman" pitchFamily="18" charset="0"/>
              </a:rPr>
              <a:t>.  albumu: 7541</a:t>
            </a:r>
            <a:endParaRPr lang="pl-PL" dirty="0">
              <a:solidFill>
                <a:schemeClr val="tx1">
                  <a:lumMod val="85000"/>
                  <a:lumOff val="1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74638"/>
            <a:ext cx="8028384" cy="1138138"/>
          </a:xfrm>
        </p:spPr>
        <p:txBody>
          <a:bodyPr>
            <a:noAutofit/>
          </a:bodyPr>
          <a:lstStyle/>
          <a:p>
            <a:r>
              <a:rPr lang="pl-PL" sz="2900" b="1" dirty="0" smtClean="0">
                <a:solidFill>
                  <a:schemeClr val="tx1">
                    <a:lumMod val="85000"/>
                    <a:lumOff val="15000"/>
                  </a:schemeClr>
                </a:solidFill>
                <a:latin typeface="Times New Roman" pitchFamily="18" charset="0"/>
                <a:cs typeface="Times New Roman" pitchFamily="18" charset="0"/>
              </a:rPr>
              <a:t>ROZWIĄZANIA PROBLEMÓW POWSTAŁYCH PODCZAS IMPLEMNETACJI </a:t>
            </a:r>
          </a:p>
        </p:txBody>
      </p:sp>
      <p:sp>
        <p:nvSpPr>
          <p:cNvPr id="3" name="Symbol zastępczy zawartości 2"/>
          <p:cNvSpPr>
            <a:spLocks noGrp="1"/>
          </p:cNvSpPr>
          <p:nvPr>
            <p:ph idx="1"/>
          </p:nvPr>
        </p:nvSpPr>
        <p:spPr>
          <a:xfrm>
            <a:off x="1259632" y="1484784"/>
            <a:ext cx="7498080" cy="4800600"/>
          </a:xfrm>
        </p:spPr>
        <p:txBody>
          <a:bodyPr>
            <a:normAutofit lnSpcReduction="10000"/>
          </a:bodyPr>
          <a:lstStyle/>
          <a:p>
            <a:pPr>
              <a:buNone/>
            </a:pPr>
            <a:r>
              <a:rPr lang="pl-PL" sz="2000" b="1" dirty="0" smtClean="0">
                <a:solidFill>
                  <a:schemeClr val="tx1">
                    <a:lumMod val="85000"/>
                    <a:lumOff val="15000"/>
                  </a:schemeClr>
                </a:solidFill>
                <a:latin typeface="Times New Roman" pitchFamily="18" charset="0"/>
                <a:cs typeface="Times New Roman" pitchFamily="18" charset="0"/>
              </a:rPr>
              <a:t>Problem: </a:t>
            </a:r>
            <a:r>
              <a:rPr lang="pl-PL" sz="2000" dirty="0" smtClean="0">
                <a:solidFill>
                  <a:schemeClr val="tx1">
                    <a:lumMod val="85000"/>
                    <a:lumOff val="15000"/>
                  </a:schemeClr>
                </a:solidFill>
                <a:latin typeface="Times New Roman" pitchFamily="18" charset="0"/>
                <a:cs typeface="Times New Roman" pitchFamily="18" charset="0"/>
              </a:rPr>
              <a:t>zajmowanie dużej ilość pamięci przez aplikację podczas symulacji;</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Problem: </a:t>
            </a:r>
            <a:r>
              <a:rPr lang="pl-PL" sz="2000" dirty="0" smtClean="0">
                <a:solidFill>
                  <a:schemeClr val="tx1">
                    <a:lumMod val="85000"/>
                    <a:lumOff val="15000"/>
                  </a:schemeClr>
                </a:solidFill>
                <a:latin typeface="Times New Roman" pitchFamily="18" charset="0"/>
                <a:cs typeface="Times New Roman" pitchFamily="18" charset="0"/>
              </a:rPr>
              <a:t>błąd przejścia pomiędzy wątkiem uaktualniającym liczbę zwierząt a wątkiem GUI odświeżającym dane na ekranie;</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Problem: </a:t>
            </a:r>
            <a:r>
              <a:rPr lang="pl-PL" sz="2000" dirty="0" smtClean="0">
                <a:solidFill>
                  <a:schemeClr val="tx1">
                    <a:lumMod val="85000"/>
                    <a:lumOff val="15000"/>
                  </a:schemeClr>
                </a:solidFill>
                <a:latin typeface="Times New Roman" pitchFamily="18" charset="0"/>
                <a:cs typeface="Times New Roman" pitchFamily="18" charset="0"/>
              </a:rPr>
              <a:t>spowolniona procesu symulacji działającego na jednym wątku;</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Problem: </a:t>
            </a:r>
            <a:r>
              <a:rPr lang="pl-PL" sz="2000" dirty="0" smtClean="0">
                <a:solidFill>
                  <a:schemeClr val="tx1">
                    <a:lumMod val="85000"/>
                    <a:lumOff val="15000"/>
                  </a:schemeClr>
                </a:solidFill>
                <a:latin typeface="Times New Roman" pitchFamily="18" charset="0"/>
                <a:cs typeface="Times New Roman" pitchFamily="18" charset="0"/>
              </a:rPr>
              <a:t>błąd synchronizacji wątków spowodowanych przez współdzielenie zasobów;</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Problem: </a:t>
            </a:r>
            <a:r>
              <a:rPr lang="pl-PL" sz="2000" dirty="0" smtClean="0">
                <a:solidFill>
                  <a:schemeClr val="tx1">
                    <a:lumMod val="85000"/>
                    <a:lumOff val="15000"/>
                  </a:schemeClr>
                </a:solidFill>
                <a:latin typeface="Times New Roman" pitchFamily="18" charset="0"/>
                <a:cs typeface="Times New Roman" pitchFamily="18" charset="0"/>
              </a:rPr>
              <a:t>brak możliwość modyfikacji interfejsu w trakcie operacji na bazie danych;</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endParaRPr lang="pl-PL" sz="2000" dirty="0">
              <a:solidFill>
                <a:schemeClr val="tx1">
                  <a:lumMod val="85000"/>
                  <a:lumOff val="15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UŻYTE WZORCE PROJEKTOWE </a:t>
            </a:r>
          </a:p>
        </p:txBody>
      </p:sp>
      <p:sp>
        <p:nvSpPr>
          <p:cNvPr id="3" name="Symbol zastępczy zawartości 2"/>
          <p:cNvSpPr>
            <a:spLocks noGrp="1"/>
          </p:cNvSpPr>
          <p:nvPr>
            <p:ph idx="1"/>
          </p:nvPr>
        </p:nvSpPr>
        <p:spPr>
          <a:xfrm>
            <a:off x="1331640" y="1600200"/>
            <a:ext cx="7488832" cy="4525963"/>
          </a:xfrm>
        </p:spPr>
        <p:txBody>
          <a:bodyPr>
            <a:normAutofit/>
          </a:bodyPr>
          <a:lstStyle/>
          <a:p>
            <a:pPr>
              <a:buNone/>
            </a:pPr>
            <a:r>
              <a:rPr lang="pl-PL" sz="2000" b="1" dirty="0" smtClean="0">
                <a:solidFill>
                  <a:schemeClr val="tx1">
                    <a:lumMod val="85000"/>
                    <a:lumOff val="15000"/>
                  </a:schemeClr>
                </a:solidFill>
                <a:latin typeface="Times New Roman" pitchFamily="18" charset="0"/>
                <a:cs typeface="Times New Roman" pitchFamily="18" charset="0"/>
              </a:rPr>
              <a:t>Wzorzec: </a:t>
            </a:r>
            <a:r>
              <a:rPr lang="pl-PL" sz="2000" dirty="0" smtClean="0">
                <a:solidFill>
                  <a:schemeClr val="tx1">
                    <a:lumMod val="85000"/>
                    <a:lumOff val="15000"/>
                  </a:schemeClr>
                </a:solidFill>
                <a:latin typeface="Times New Roman" pitchFamily="18" charset="0"/>
                <a:cs typeface="Times New Roman" pitchFamily="18" charset="0"/>
              </a:rPr>
              <a:t>metoda szablonowa;</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Wzorzec: </a:t>
            </a:r>
            <a:r>
              <a:rPr lang="pl-PL" sz="2000" dirty="0" smtClean="0">
                <a:solidFill>
                  <a:schemeClr val="tx1">
                    <a:lumMod val="85000"/>
                    <a:lumOff val="15000"/>
                  </a:schemeClr>
                </a:solidFill>
                <a:latin typeface="Times New Roman" pitchFamily="18" charset="0"/>
                <a:cs typeface="Times New Roman" pitchFamily="18" charset="0"/>
              </a:rPr>
              <a:t>fasada;</a:t>
            </a:r>
          </a:p>
          <a:p>
            <a:pPr>
              <a:buNone/>
            </a:pPr>
            <a:endParaRPr lang="pl-PL" sz="2000" dirty="0" smtClean="0">
              <a:solidFill>
                <a:schemeClr val="tx1">
                  <a:lumMod val="85000"/>
                  <a:lumOff val="15000"/>
                </a:schemeClr>
              </a:solidFill>
              <a:latin typeface="Times New Roman" pitchFamily="18" charset="0"/>
              <a:cs typeface="Times New Roman" pitchFamily="18" charset="0"/>
            </a:endParaRPr>
          </a:p>
          <a:p>
            <a:pPr>
              <a:buNone/>
            </a:pPr>
            <a:r>
              <a:rPr lang="pl-PL" sz="2000" b="1" dirty="0" smtClean="0">
                <a:solidFill>
                  <a:schemeClr val="tx1">
                    <a:lumMod val="85000"/>
                    <a:lumOff val="15000"/>
                  </a:schemeClr>
                </a:solidFill>
                <a:latin typeface="Times New Roman" pitchFamily="18" charset="0"/>
                <a:cs typeface="Times New Roman" pitchFamily="18" charset="0"/>
              </a:rPr>
              <a:t>Wzorzec: </a:t>
            </a:r>
            <a:r>
              <a:rPr lang="pl-PL" sz="2000" dirty="0" smtClean="0">
                <a:solidFill>
                  <a:schemeClr val="tx1">
                    <a:lumMod val="85000"/>
                    <a:lumOff val="15000"/>
                  </a:schemeClr>
                </a:solidFill>
                <a:latin typeface="Times New Roman" pitchFamily="18" charset="0"/>
                <a:cs typeface="Times New Roman" pitchFamily="18" charset="0"/>
              </a:rPr>
              <a:t>obserwator;</a:t>
            </a:r>
          </a:p>
          <a:p>
            <a:pPr>
              <a:buNone/>
            </a:pPr>
            <a:endParaRPr lang="pl-PL" sz="2000" dirty="0">
              <a:solidFill>
                <a:schemeClr val="tx1">
                  <a:lumMod val="85000"/>
                  <a:lumOff val="15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WNIOSKI</a:t>
            </a:r>
          </a:p>
        </p:txBody>
      </p:sp>
      <p:sp>
        <p:nvSpPr>
          <p:cNvPr id="3" name="Symbol zastępczy zawartości 2"/>
          <p:cNvSpPr>
            <a:spLocks noGrp="1"/>
          </p:cNvSpPr>
          <p:nvPr>
            <p:ph idx="1"/>
          </p:nvPr>
        </p:nvSpPr>
        <p:spPr>
          <a:xfrm>
            <a:off x="1187624" y="1600200"/>
            <a:ext cx="7704856" cy="4525963"/>
          </a:xfrm>
        </p:spPr>
        <p:txBody>
          <a:bodyPr>
            <a:noAutofit/>
          </a:bodyPr>
          <a:lstStyle/>
          <a:p>
            <a:r>
              <a:rPr lang="pl-PL" sz="2000" dirty="0" smtClean="0">
                <a:solidFill>
                  <a:schemeClr val="tx1">
                    <a:lumMod val="85000"/>
                    <a:lumOff val="15000"/>
                  </a:schemeClr>
                </a:solidFill>
                <a:latin typeface="Times New Roman" pitchFamily="18" charset="0"/>
                <a:cs typeface="Times New Roman" pitchFamily="18" charset="0"/>
              </a:rPr>
              <a:t>Trudności z odwzorowaniem rzeczywistości;</a:t>
            </a:r>
          </a:p>
          <a:p>
            <a:r>
              <a:rPr lang="pl-PL" sz="2000" dirty="0" smtClean="0">
                <a:solidFill>
                  <a:schemeClr val="tx1">
                    <a:lumMod val="85000"/>
                    <a:lumOff val="15000"/>
                  </a:schemeClr>
                </a:solidFill>
                <a:latin typeface="Times New Roman" pitchFamily="18" charset="0"/>
                <a:cs typeface="Times New Roman" pitchFamily="18" charset="0"/>
              </a:rPr>
              <a:t>Problem doboru współczynników biologicznych;</a:t>
            </a:r>
          </a:p>
          <a:p>
            <a:r>
              <a:rPr lang="pl-PL" sz="2000" dirty="0" smtClean="0">
                <a:solidFill>
                  <a:schemeClr val="tx1">
                    <a:lumMod val="85000"/>
                    <a:lumOff val="15000"/>
                  </a:schemeClr>
                </a:solidFill>
                <a:latin typeface="Times New Roman" pitchFamily="18" charset="0"/>
                <a:cs typeface="Times New Roman" pitchFamily="18" charset="0"/>
              </a:rPr>
              <a:t>Problem wydajności przy dużej liczbie osobników symulacji;</a:t>
            </a:r>
          </a:p>
          <a:p>
            <a:r>
              <a:rPr lang="pl-PL" sz="2000" dirty="0" smtClean="0">
                <a:solidFill>
                  <a:schemeClr val="tx1">
                    <a:lumMod val="85000"/>
                    <a:lumOff val="15000"/>
                  </a:schemeClr>
                </a:solidFill>
                <a:latin typeface="Times New Roman" pitchFamily="18" charset="0"/>
                <a:cs typeface="Times New Roman" pitchFamily="18" charset="0"/>
              </a:rPr>
              <a:t>Rozluźnienie zależności pomiędzy komponentami  (DIP)  pozwala na łatwiejsze rozszerzanie systemu; </a:t>
            </a:r>
          </a:p>
          <a:p>
            <a:r>
              <a:rPr lang="pl-PL" sz="2000" dirty="0" smtClean="0">
                <a:solidFill>
                  <a:schemeClr val="tx1">
                    <a:lumMod val="85000"/>
                    <a:lumOff val="15000"/>
                  </a:schemeClr>
                </a:solidFill>
                <a:latin typeface="Times New Roman" pitchFamily="18" charset="0"/>
                <a:cs typeface="Times New Roman" pitchFamily="18" charset="0"/>
              </a:rPr>
              <a:t>Problemy wielowątkowości;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CEL I ZAKRES PRACY </a:t>
            </a:r>
            <a:endParaRPr lang="pl-PL" sz="2900" b="1" dirty="0">
              <a:solidFill>
                <a:schemeClr val="tx1">
                  <a:lumMod val="85000"/>
                  <a:lumOff val="15000"/>
                </a:schemeClr>
              </a:solidFill>
              <a:latin typeface="Times New Roman" pitchFamily="18" charset="0"/>
              <a:cs typeface="Times New Roman" pitchFamily="18" charset="0"/>
            </a:endParaRPr>
          </a:p>
        </p:txBody>
      </p:sp>
      <p:sp>
        <p:nvSpPr>
          <p:cNvPr id="3" name="Symbol zastępczy zawartości 2"/>
          <p:cNvSpPr>
            <a:spLocks noGrp="1"/>
          </p:cNvSpPr>
          <p:nvPr>
            <p:ph idx="1"/>
          </p:nvPr>
        </p:nvSpPr>
        <p:spPr>
          <a:xfrm>
            <a:off x="1166936" y="1340768"/>
            <a:ext cx="8229600" cy="4997152"/>
          </a:xfrm>
        </p:spPr>
        <p:txBody>
          <a:bodyPr>
            <a:noAutofit/>
          </a:bodyPr>
          <a:lstStyle/>
          <a:p>
            <a:r>
              <a:rPr lang="pl-PL" sz="1600" dirty="0" smtClean="0">
                <a:solidFill>
                  <a:schemeClr val="tx1">
                    <a:lumMod val="85000"/>
                    <a:lumOff val="15000"/>
                  </a:schemeClr>
                </a:solidFill>
                <a:latin typeface="Times New Roman" pitchFamily="18" charset="0"/>
                <a:cs typeface="Times New Roman" pitchFamily="18" charset="0"/>
              </a:rPr>
              <a:t>Celem pracy inżynierskiej było napisanie programu do symulacji i wizualizacji koegzystencjalnych zachowań organizmów żywych. </a:t>
            </a:r>
          </a:p>
          <a:p>
            <a:r>
              <a:rPr lang="pl-PL" sz="1600" dirty="0" smtClean="0">
                <a:solidFill>
                  <a:schemeClr val="tx1">
                    <a:lumMod val="85000"/>
                    <a:lumOff val="15000"/>
                  </a:schemeClr>
                </a:solidFill>
                <a:latin typeface="Times New Roman" pitchFamily="18" charset="0"/>
                <a:cs typeface="Times New Roman" pitchFamily="18" charset="0"/>
              </a:rPr>
              <a:t>Zakres pracy obejmował:</a:t>
            </a:r>
          </a:p>
          <a:p>
            <a:pPr lvl="1"/>
            <a:r>
              <a:rPr lang="pl-PL" sz="1600" dirty="0" smtClean="0">
                <a:solidFill>
                  <a:schemeClr val="tx1">
                    <a:lumMod val="85000"/>
                    <a:lumOff val="15000"/>
                  </a:schemeClr>
                </a:solidFill>
                <a:latin typeface="Times New Roman" pitchFamily="18" charset="0"/>
                <a:cs typeface="Times New Roman" pitchFamily="18" charset="0"/>
              </a:rPr>
              <a:t>Przeprowadzenie analizy dziedziny problemu: </a:t>
            </a:r>
          </a:p>
          <a:p>
            <a:pPr lvl="2"/>
            <a:r>
              <a:rPr lang="pl-PL" sz="1600" dirty="0" smtClean="0">
                <a:solidFill>
                  <a:schemeClr val="tx1">
                    <a:lumMod val="85000"/>
                    <a:lumOff val="15000"/>
                  </a:schemeClr>
                </a:solidFill>
                <a:latin typeface="Times New Roman" pitchFamily="18" charset="0"/>
                <a:cs typeface="Times New Roman" pitchFamily="18" charset="0"/>
              </a:rPr>
              <a:t>Określenie założeń systemu;</a:t>
            </a:r>
          </a:p>
          <a:p>
            <a:pPr lvl="2"/>
            <a:r>
              <a:rPr lang="pl-PL" sz="1600" dirty="0" smtClean="0">
                <a:solidFill>
                  <a:schemeClr val="tx1">
                    <a:lumMod val="85000"/>
                    <a:lumOff val="15000"/>
                  </a:schemeClr>
                </a:solidFill>
                <a:latin typeface="Times New Roman" pitchFamily="18" charset="0"/>
                <a:cs typeface="Times New Roman" pitchFamily="18" charset="0"/>
              </a:rPr>
              <a:t>Modelowanie  przypadków użycia;</a:t>
            </a:r>
          </a:p>
          <a:p>
            <a:pPr lvl="2"/>
            <a:r>
              <a:rPr lang="pl-PL" sz="1600" dirty="0" smtClean="0">
                <a:solidFill>
                  <a:schemeClr val="tx1">
                    <a:lumMod val="85000"/>
                    <a:lumOff val="15000"/>
                  </a:schemeClr>
                </a:solidFill>
                <a:latin typeface="Times New Roman" pitchFamily="18" charset="0"/>
                <a:cs typeface="Times New Roman" pitchFamily="18" charset="0"/>
              </a:rPr>
              <a:t>Określenie modelu danych rozpatrywanej dziedziny; </a:t>
            </a:r>
            <a:endParaRPr lang="pl-PL" sz="1200" dirty="0" smtClean="0">
              <a:solidFill>
                <a:schemeClr val="tx1">
                  <a:lumMod val="85000"/>
                  <a:lumOff val="15000"/>
                </a:schemeClr>
              </a:solidFill>
              <a:latin typeface="Times New Roman" pitchFamily="18" charset="0"/>
              <a:cs typeface="Times New Roman" pitchFamily="18" charset="0"/>
            </a:endParaRPr>
          </a:p>
          <a:p>
            <a:pPr lvl="1"/>
            <a:r>
              <a:rPr lang="pl-PL" sz="1600" dirty="0" smtClean="0">
                <a:solidFill>
                  <a:schemeClr val="tx1">
                    <a:lumMod val="85000"/>
                    <a:lumOff val="15000"/>
                  </a:schemeClr>
                </a:solidFill>
                <a:latin typeface="Times New Roman" pitchFamily="18" charset="0"/>
                <a:cs typeface="Times New Roman" pitchFamily="18" charset="0"/>
              </a:rPr>
              <a:t>Opis realizacji fazy projektowej:</a:t>
            </a:r>
          </a:p>
          <a:p>
            <a:pPr lvl="2"/>
            <a:r>
              <a:rPr lang="pl-PL" sz="1600" dirty="0" smtClean="0">
                <a:solidFill>
                  <a:schemeClr val="tx1">
                    <a:lumMod val="85000"/>
                    <a:lumOff val="15000"/>
                  </a:schemeClr>
                </a:solidFill>
                <a:latin typeface="Times New Roman" pitchFamily="18" charset="0"/>
                <a:cs typeface="Times New Roman" pitchFamily="18" charset="0"/>
              </a:rPr>
              <a:t>Projekt architektury systemu; </a:t>
            </a:r>
          </a:p>
          <a:p>
            <a:pPr lvl="2"/>
            <a:r>
              <a:rPr lang="pl-PL" sz="1600" dirty="0" smtClean="0">
                <a:solidFill>
                  <a:schemeClr val="tx1">
                    <a:lumMod val="85000"/>
                    <a:lumOff val="15000"/>
                  </a:schemeClr>
                </a:solidFill>
                <a:latin typeface="Times New Roman" pitchFamily="18" charset="0"/>
                <a:cs typeface="Times New Roman" pitchFamily="18" charset="0"/>
              </a:rPr>
              <a:t>Projekt bazy danych;</a:t>
            </a:r>
          </a:p>
          <a:p>
            <a:pPr lvl="2"/>
            <a:r>
              <a:rPr lang="pl-PL" sz="1600" dirty="0" smtClean="0">
                <a:solidFill>
                  <a:schemeClr val="tx1">
                    <a:lumMod val="85000"/>
                    <a:lumOff val="15000"/>
                  </a:schemeClr>
                </a:solidFill>
                <a:latin typeface="Times New Roman" pitchFamily="18" charset="0"/>
                <a:cs typeface="Times New Roman" pitchFamily="18" charset="0"/>
              </a:rPr>
              <a:t>Projekt logiki biznesowej;</a:t>
            </a:r>
          </a:p>
          <a:p>
            <a:pPr lvl="2"/>
            <a:r>
              <a:rPr lang="pl-PL" sz="1600" dirty="0" smtClean="0">
                <a:solidFill>
                  <a:schemeClr val="tx1">
                    <a:lumMod val="85000"/>
                    <a:lumOff val="15000"/>
                  </a:schemeClr>
                </a:solidFill>
                <a:latin typeface="Times New Roman" pitchFamily="18" charset="0"/>
                <a:cs typeface="Times New Roman" pitchFamily="18" charset="0"/>
              </a:rPr>
              <a:t>Projekt interfejsu użytkownika;</a:t>
            </a:r>
          </a:p>
          <a:p>
            <a:pPr lvl="2"/>
            <a:r>
              <a:rPr lang="pl-PL" sz="1600" dirty="0" smtClean="0">
                <a:solidFill>
                  <a:schemeClr val="tx1">
                    <a:lumMod val="85000"/>
                    <a:lumOff val="15000"/>
                  </a:schemeClr>
                </a:solidFill>
                <a:latin typeface="Times New Roman" pitchFamily="18" charset="0"/>
                <a:cs typeface="Times New Roman" pitchFamily="18" charset="0"/>
              </a:rPr>
              <a:t>Projekt testów; </a:t>
            </a:r>
          </a:p>
          <a:p>
            <a:pPr lvl="1"/>
            <a:r>
              <a:rPr lang="pl-PL" sz="1600" dirty="0" smtClean="0">
                <a:solidFill>
                  <a:schemeClr val="tx1">
                    <a:lumMod val="85000"/>
                    <a:lumOff val="15000"/>
                  </a:schemeClr>
                </a:solidFill>
                <a:latin typeface="Times New Roman" pitchFamily="18" charset="0"/>
                <a:cs typeface="Times New Roman" pitchFamily="18" charset="0"/>
              </a:rPr>
              <a:t>Implementacja systemu (wykonanie aplikacji);</a:t>
            </a:r>
          </a:p>
          <a:p>
            <a:pPr lvl="1"/>
            <a:r>
              <a:rPr lang="pl-PL" sz="1600" dirty="0" smtClean="0">
                <a:solidFill>
                  <a:schemeClr val="tx1">
                    <a:lumMod val="85000"/>
                    <a:lumOff val="15000"/>
                  </a:schemeClr>
                </a:solidFill>
                <a:latin typeface="Times New Roman" pitchFamily="18" charset="0"/>
                <a:cs typeface="Times New Roman" pitchFamily="18" charset="0"/>
              </a:rPr>
              <a:t>Opis wybranych interesujących rozwiązań:</a:t>
            </a:r>
          </a:p>
          <a:p>
            <a:pPr lvl="2"/>
            <a:r>
              <a:rPr lang="pl-PL" sz="1600" dirty="0" smtClean="0">
                <a:solidFill>
                  <a:schemeClr val="tx1">
                    <a:lumMod val="85000"/>
                    <a:lumOff val="15000"/>
                  </a:schemeClr>
                </a:solidFill>
                <a:latin typeface="Times New Roman" pitchFamily="18" charset="0"/>
                <a:cs typeface="Times New Roman" pitchFamily="18" charset="0"/>
              </a:rPr>
              <a:t>Zaprezentowanie wzorców projektowych użytych w aplikacji;</a:t>
            </a:r>
          </a:p>
          <a:p>
            <a:pPr lvl="2"/>
            <a:r>
              <a:rPr lang="pl-PL" sz="1600" dirty="0" smtClean="0">
                <a:solidFill>
                  <a:schemeClr val="tx1">
                    <a:lumMod val="85000"/>
                    <a:lumOff val="15000"/>
                  </a:schemeClr>
                </a:solidFill>
                <a:latin typeface="Times New Roman" pitchFamily="18" charset="0"/>
                <a:cs typeface="Times New Roman" pitchFamily="18" charset="0"/>
              </a:rPr>
              <a:t>Zaprezentowanie rozwiązań problemów powstałych podczas tworzenia aplikacji.</a:t>
            </a:r>
          </a:p>
          <a:p>
            <a:endParaRPr lang="pl-PL" sz="2400" dirty="0" smtClean="0">
              <a:solidFill>
                <a:schemeClr val="tx1">
                  <a:lumMod val="85000"/>
                  <a:lumOff val="1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ZASTOSOWANIE SYSTEMU </a:t>
            </a:r>
          </a:p>
        </p:txBody>
      </p:sp>
      <p:sp>
        <p:nvSpPr>
          <p:cNvPr id="3" name="Symbol zastępczy zawartości 2"/>
          <p:cNvSpPr>
            <a:spLocks noGrp="1"/>
          </p:cNvSpPr>
          <p:nvPr>
            <p:ph idx="1"/>
          </p:nvPr>
        </p:nvSpPr>
        <p:spPr>
          <a:xfrm>
            <a:off x="1115616" y="1447800"/>
            <a:ext cx="7498080" cy="4800600"/>
          </a:xfrm>
        </p:spPr>
        <p:txBody>
          <a:bodyPr>
            <a:normAutofit/>
          </a:bodyPr>
          <a:lstStyle/>
          <a:p>
            <a:r>
              <a:rPr lang="pl-PL" sz="1800" dirty="0" smtClean="0">
                <a:solidFill>
                  <a:schemeClr val="tx1">
                    <a:lumMod val="85000"/>
                    <a:lumOff val="15000"/>
                  </a:schemeClr>
                </a:solidFill>
                <a:latin typeface="Times New Roman" pitchFamily="18" charset="0"/>
                <a:cs typeface="Times New Roman" pitchFamily="18" charset="0"/>
              </a:rPr>
              <a:t>Badanie pozwala na wyciągnięcie wniosków teoretycznych dotyczących przeżywalność zwierząt w wybranym ekosystemie; </a:t>
            </a:r>
          </a:p>
          <a:p>
            <a:r>
              <a:rPr lang="pl-PL" sz="1800" dirty="0" smtClean="0">
                <a:solidFill>
                  <a:schemeClr val="tx1">
                    <a:lumMod val="85000"/>
                    <a:lumOff val="15000"/>
                  </a:schemeClr>
                </a:solidFill>
                <a:latin typeface="Times New Roman" pitchFamily="18" charset="0"/>
                <a:cs typeface="Times New Roman" pitchFamily="18" charset="0"/>
              </a:rPr>
              <a:t>Badanie wpływu liczebność populacji na jej przeżywalność;</a:t>
            </a:r>
          </a:p>
          <a:p>
            <a:r>
              <a:rPr lang="pl-PL" sz="1800" dirty="0" smtClean="0">
                <a:solidFill>
                  <a:schemeClr val="tx1">
                    <a:lumMod val="85000"/>
                    <a:lumOff val="15000"/>
                  </a:schemeClr>
                </a:solidFill>
                <a:latin typeface="Times New Roman" pitchFamily="18" charset="0"/>
                <a:cs typeface="Times New Roman" pitchFamily="18" charset="0"/>
              </a:rPr>
              <a:t>Badanie pozwala  ocenić czy ingerencja w środowisko może przynieść skutki pozytywne czy negatywne względem przeżywalność populacji.  </a:t>
            </a:r>
            <a:endParaRPr lang="pl-PL" sz="1800" dirty="0">
              <a:solidFill>
                <a:schemeClr val="tx1">
                  <a:lumMod val="85000"/>
                  <a:lumOff val="15000"/>
                </a:schemeClr>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6936" y="0"/>
            <a:ext cx="8229600" cy="1143000"/>
          </a:xfrm>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DIAGRAM PRZYPADKÓW UŻYCIA</a:t>
            </a:r>
            <a:endParaRPr lang="pl-PL" sz="2900" b="1" dirty="0">
              <a:solidFill>
                <a:schemeClr val="tx1">
                  <a:lumMod val="85000"/>
                  <a:lumOff val="15000"/>
                </a:schemeClr>
              </a:solidFill>
              <a:latin typeface="Times New Roman" pitchFamily="18" charset="0"/>
              <a:cs typeface="Times New Roman" pitchFamily="18" charset="0"/>
            </a:endParaRPr>
          </a:p>
        </p:txBody>
      </p:sp>
      <p:pic>
        <p:nvPicPr>
          <p:cNvPr id="4100" name="Picture 4" descr="SchematPrzypadkowUzycia"/>
          <p:cNvPicPr>
            <a:picLocks noChangeAspect="1" noChangeArrowheads="1"/>
          </p:cNvPicPr>
          <p:nvPr/>
        </p:nvPicPr>
        <p:blipFill>
          <a:blip r:embed="rId3" cstate="print"/>
          <a:srcRect/>
          <a:stretch>
            <a:fillRect/>
          </a:stretch>
        </p:blipFill>
        <p:spPr bwMode="auto">
          <a:xfrm>
            <a:off x="2195736" y="908720"/>
            <a:ext cx="4736525" cy="57606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6936" y="274638"/>
            <a:ext cx="8229600" cy="634082"/>
          </a:xfrm>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SCHEMAT BAZY DANYCH </a:t>
            </a:r>
            <a:endParaRPr lang="pl-PL" sz="2900" b="1" dirty="0">
              <a:solidFill>
                <a:schemeClr val="tx1">
                  <a:lumMod val="85000"/>
                  <a:lumOff val="15000"/>
                </a:schemeClr>
              </a:solidFill>
              <a:latin typeface="Times New Roman" pitchFamily="18" charset="0"/>
              <a:cs typeface="Times New Roman" pitchFamily="18" charset="0"/>
            </a:endParaRPr>
          </a:p>
        </p:txBody>
      </p:sp>
      <p:pic>
        <p:nvPicPr>
          <p:cNvPr id="4" name="Obraz 3" descr="Encje"/>
          <p:cNvPicPr/>
          <p:nvPr/>
        </p:nvPicPr>
        <p:blipFill>
          <a:blip r:embed="rId2" cstate="print"/>
          <a:srcRect/>
          <a:stretch>
            <a:fillRect/>
          </a:stretch>
        </p:blipFill>
        <p:spPr bwMode="auto">
          <a:xfrm>
            <a:off x="1763688" y="1052736"/>
            <a:ext cx="5630761" cy="54119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900" b="1" dirty="0" smtClean="0">
                <a:solidFill>
                  <a:schemeClr val="tx1">
                    <a:lumMod val="85000"/>
                    <a:lumOff val="15000"/>
                  </a:schemeClr>
                </a:solidFill>
                <a:latin typeface="Times New Roman" pitchFamily="18" charset="0"/>
                <a:cs typeface="Times New Roman" pitchFamily="18" charset="0"/>
              </a:rPr>
              <a:t>DIAGRAM PAKIETÓW WARSTWY LOGIKI SYSTEMU</a:t>
            </a:r>
          </a:p>
        </p:txBody>
      </p:sp>
      <p:sp>
        <p:nvSpPr>
          <p:cNvPr id="3" name="Symbol zastępczy zawartości 2"/>
          <p:cNvSpPr>
            <a:spLocks noGrp="1"/>
          </p:cNvSpPr>
          <p:nvPr>
            <p:ph idx="1"/>
          </p:nvPr>
        </p:nvSpPr>
        <p:spPr>
          <a:xfrm>
            <a:off x="6804248" y="1268760"/>
            <a:ext cx="2339752" cy="4857403"/>
          </a:xfrm>
        </p:spPr>
        <p:txBody>
          <a:bodyPr>
            <a:normAutofit/>
          </a:bodyPr>
          <a:lstStyle/>
          <a:p>
            <a:r>
              <a:rPr lang="pl-PL" sz="1600" dirty="0" smtClean="0">
                <a:solidFill>
                  <a:schemeClr val="tx1">
                    <a:lumMod val="85000"/>
                    <a:lumOff val="15000"/>
                  </a:schemeClr>
                </a:solidFill>
                <a:latin typeface="Times New Roman" pitchFamily="18" charset="0"/>
                <a:cs typeface="Times New Roman" pitchFamily="18" charset="0"/>
              </a:rPr>
              <a:t>Aplikacja została podzielona na pakiety co pozwala na łatwe rozszerzanie systemu.</a:t>
            </a:r>
          </a:p>
        </p:txBody>
      </p:sp>
      <p:pic>
        <p:nvPicPr>
          <p:cNvPr id="3074" name="Picture 2" descr="DiagramPakietow"/>
          <p:cNvPicPr>
            <a:picLocks noChangeAspect="1" noChangeArrowheads="1"/>
          </p:cNvPicPr>
          <p:nvPr/>
        </p:nvPicPr>
        <p:blipFill>
          <a:blip r:embed="rId2" cstate="print"/>
          <a:srcRect/>
          <a:stretch>
            <a:fillRect/>
          </a:stretch>
        </p:blipFill>
        <p:spPr bwMode="auto">
          <a:xfrm>
            <a:off x="1115616" y="1412776"/>
            <a:ext cx="5544616" cy="4825561"/>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gnieszka\Desktop\SchematBlokowyCzarniBialyDzielenie1.png"/>
          <p:cNvPicPr>
            <a:picLocks noChangeAspect="1" noChangeArrowheads="1"/>
          </p:cNvPicPr>
          <p:nvPr/>
        </p:nvPicPr>
        <p:blipFill>
          <a:blip r:embed="rId2" cstate="print"/>
          <a:srcRect/>
          <a:stretch>
            <a:fillRect/>
          </a:stretch>
        </p:blipFill>
        <p:spPr bwMode="auto">
          <a:xfrm>
            <a:off x="1053072" y="260648"/>
            <a:ext cx="7983424" cy="6408712"/>
          </a:xfrm>
          <a:prstGeom prst="rect">
            <a:avLst/>
          </a:prstGeom>
          <a:noFill/>
        </p:spPr>
      </p:pic>
      <p:sp>
        <p:nvSpPr>
          <p:cNvPr id="2" name="Tytuł 1"/>
          <p:cNvSpPr>
            <a:spLocks noGrp="1"/>
          </p:cNvSpPr>
          <p:nvPr>
            <p:ph type="title"/>
          </p:nvPr>
        </p:nvSpPr>
        <p:spPr>
          <a:xfrm>
            <a:off x="5796136" y="260648"/>
            <a:ext cx="2952328" cy="1944216"/>
          </a:xfrm>
        </p:spPr>
        <p:txBody>
          <a:bodyPr>
            <a:noAutofit/>
          </a:bodyPr>
          <a:lstStyle/>
          <a:p>
            <a:r>
              <a:rPr lang="pl-PL" sz="2900" b="1" dirty="0" smtClean="0">
                <a:solidFill>
                  <a:schemeClr val="tx1">
                    <a:lumMod val="85000"/>
                    <a:lumOff val="15000"/>
                  </a:schemeClr>
                </a:solidFill>
                <a:latin typeface="Times New Roman" pitchFamily="18" charset="0"/>
                <a:cs typeface="Times New Roman" pitchFamily="18" charset="0"/>
              </a:rPr>
              <a:t>ALGORYTM ZACHOWANIA ZWIERZĄT W ŚRODOWISKU </a:t>
            </a:r>
            <a:endParaRPr lang="pl-PL" sz="2900" b="1" dirty="0">
              <a:solidFill>
                <a:schemeClr val="tx1">
                  <a:lumMod val="85000"/>
                  <a:lumOff val="15000"/>
                </a:schemeClr>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8712" y="260648"/>
            <a:ext cx="2915816" cy="1944216"/>
          </a:xfrm>
        </p:spPr>
        <p:txBody>
          <a:bodyPr>
            <a:noAutofit/>
          </a:bodyPr>
          <a:lstStyle/>
          <a:p>
            <a:r>
              <a:rPr lang="pl-PL" sz="2900" b="1" dirty="0" smtClean="0">
                <a:solidFill>
                  <a:schemeClr val="tx1">
                    <a:lumMod val="85000"/>
                    <a:lumOff val="15000"/>
                  </a:schemeClr>
                </a:solidFill>
                <a:latin typeface="Times New Roman" pitchFamily="18" charset="0"/>
                <a:cs typeface="Times New Roman" pitchFamily="18" charset="0"/>
              </a:rPr>
              <a:t>ALGORYTM ZACHOWANIA ZWIERZĄT W ŚRODOWISKU </a:t>
            </a:r>
            <a:endParaRPr lang="pl-PL" sz="2900" b="1" dirty="0">
              <a:solidFill>
                <a:schemeClr val="tx1">
                  <a:lumMod val="85000"/>
                  <a:lumOff val="15000"/>
                </a:schemeClr>
              </a:solidFill>
              <a:latin typeface="Times New Roman" pitchFamily="18" charset="0"/>
              <a:cs typeface="Times New Roman" pitchFamily="18" charset="0"/>
            </a:endParaRPr>
          </a:p>
        </p:txBody>
      </p:sp>
      <p:sp>
        <p:nvSpPr>
          <p:cNvPr id="6" name="Symbol zastępczy zawartości 5"/>
          <p:cNvSpPr>
            <a:spLocks noGrp="1"/>
          </p:cNvSpPr>
          <p:nvPr>
            <p:ph idx="1"/>
          </p:nvPr>
        </p:nvSpPr>
        <p:spPr>
          <a:xfrm>
            <a:off x="6372200" y="2276872"/>
            <a:ext cx="2592288" cy="4320480"/>
          </a:xfrm>
        </p:spPr>
        <p:txBody>
          <a:bodyPr>
            <a:noAutofit/>
          </a:bodyPr>
          <a:lstStyle/>
          <a:p>
            <a:pPr algn="just"/>
            <a:r>
              <a:rPr lang="pl-PL" sz="1600" dirty="0" smtClean="0">
                <a:solidFill>
                  <a:schemeClr val="tx1">
                    <a:lumMod val="85000"/>
                    <a:lumOff val="15000"/>
                  </a:schemeClr>
                </a:solidFill>
                <a:latin typeface="Times New Roman" pitchFamily="18" charset="0"/>
                <a:cs typeface="Times New Roman" pitchFamily="18" charset="0"/>
              </a:rPr>
              <a:t>Ssaki właściwe podczas procesu symulacji w określonym momencie mogą wykonywać jedną z poniższych akcji:</a:t>
            </a:r>
          </a:p>
          <a:p>
            <a:pPr lvl="1" algn="just"/>
            <a:r>
              <a:rPr lang="pl-PL" sz="1600" dirty="0" smtClean="0">
                <a:solidFill>
                  <a:schemeClr val="tx1">
                    <a:lumMod val="85000"/>
                    <a:lumOff val="15000"/>
                  </a:schemeClr>
                </a:solidFill>
                <a:latin typeface="Times New Roman" pitchFamily="18" charset="0"/>
                <a:cs typeface="Times New Roman" pitchFamily="18" charset="0"/>
              </a:rPr>
              <a:t>uciekać,</a:t>
            </a:r>
          </a:p>
          <a:p>
            <a:pPr lvl="1" algn="just"/>
            <a:r>
              <a:rPr lang="pl-PL" sz="1600" dirty="0" smtClean="0">
                <a:solidFill>
                  <a:schemeClr val="tx1">
                    <a:lumMod val="85000"/>
                    <a:lumOff val="15000"/>
                  </a:schemeClr>
                </a:solidFill>
                <a:latin typeface="Times New Roman" pitchFamily="18" charset="0"/>
                <a:cs typeface="Times New Roman" pitchFamily="18" charset="0"/>
              </a:rPr>
              <a:t>regenerować siły, </a:t>
            </a:r>
          </a:p>
          <a:p>
            <a:pPr lvl="1" algn="just"/>
            <a:r>
              <a:rPr lang="pl-PL" sz="1600" dirty="0" smtClean="0">
                <a:solidFill>
                  <a:schemeClr val="tx1">
                    <a:lumMod val="85000"/>
                    <a:lumOff val="15000"/>
                  </a:schemeClr>
                </a:solidFill>
                <a:latin typeface="Times New Roman" pitchFamily="18" charset="0"/>
                <a:cs typeface="Times New Roman" pitchFamily="18" charset="0"/>
              </a:rPr>
              <a:t>budzić się, </a:t>
            </a:r>
          </a:p>
          <a:p>
            <a:pPr lvl="1" algn="just"/>
            <a:r>
              <a:rPr lang="pl-PL" sz="1600" dirty="0" smtClean="0">
                <a:solidFill>
                  <a:schemeClr val="tx1">
                    <a:lumMod val="85000"/>
                    <a:lumOff val="15000"/>
                  </a:schemeClr>
                </a:solidFill>
                <a:latin typeface="Times New Roman" pitchFamily="18" charset="0"/>
                <a:cs typeface="Times New Roman" pitchFamily="18" charset="0"/>
              </a:rPr>
              <a:t>rozmnażać się, </a:t>
            </a:r>
          </a:p>
          <a:p>
            <a:pPr lvl="1" algn="just"/>
            <a:r>
              <a:rPr lang="pl-PL" sz="1600" dirty="0" smtClean="0">
                <a:solidFill>
                  <a:schemeClr val="tx1">
                    <a:lumMod val="85000"/>
                    <a:lumOff val="15000"/>
                  </a:schemeClr>
                </a:solidFill>
                <a:latin typeface="Times New Roman" pitchFamily="18" charset="0"/>
                <a:cs typeface="Times New Roman" pitchFamily="18" charset="0"/>
              </a:rPr>
              <a:t>poszukiwać, pożywienia,</a:t>
            </a:r>
          </a:p>
          <a:p>
            <a:pPr lvl="1" algn="just"/>
            <a:r>
              <a:rPr lang="pl-PL" sz="1600" dirty="0" smtClean="0">
                <a:solidFill>
                  <a:schemeClr val="tx1">
                    <a:lumMod val="85000"/>
                    <a:lumOff val="15000"/>
                  </a:schemeClr>
                </a:solidFill>
                <a:latin typeface="Times New Roman" pitchFamily="18" charset="0"/>
                <a:cs typeface="Times New Roman" pitchFamily="18" charset="0"/>
              </a:rPr>
              <a:t>szukać stada,</a:t>
            </a:r>
          </a:p>
          <a:p>
            <a:pPr lvl="1" algn="just"/>
            <a:r>
              <a:rPr lang="pl-PL" sz="1600" dirty="0" smtClean="0">
                <a:solidFill>
                  <a:schemeClr val="tx1">
                    <a:lumMod val="85000"/>
                    <a:lumOff val="15000"/>
                  </a:schemeClr>
                </a:solidFill>
                <a:latin typeface="Times New Roman" pitchFamily="18" charset="0"/>
                <a:cs typeface="Times New Roman" pitchFamily="18" charset="0"/>
              </a:rPr>
              <a:t>poruszać się,</a:t>
            </a:r>
          </a:p>
          <a:p>
            <a:pPr lvl="1" algn="just"/>
            <a:r>
              <a:rPr lang="pl-PL" sz="1600" dirty="0" smtClean="0">
                <a:solidFill>
                  <a:schemeClr val="tx1">
                    <a:lumMod val="85000"/>
                    <a:lumOff val="15000"/>
                  </a:schemeClr>
                </a:solidFill>
                <a:latin typeface="Times New Roman" pitchFamily="18" charset="0"/>
                <a:cs typeface="Times New Roman" pitchFamily="18" charset="0"/>
              </a:rPr>
              <a:t>umierać.  </a:t>
            </a: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a:solidFill>
                <a:schemeClr val="tx1">
                  <a:lumMod val="85000"/>
                  <a:lumOff val="15000"/>
                </a:schemeClr>
              </a:solidFill>
              <a:latin typeface="Times New Roman" pitchFamily="18" charset="0"/>
              <a:cs typeface="Times New Roman" pitchFamily="18" charset="0"/>
            </a:endParaRPr>
          </a:p>
        </p:txBody>
      </p:sp>
      <p:pic>
        <p:nvPicPr>
          <p:cNvPr id="2050" name="Picture 2" descr="C:\Szkoła\Semestr VII\Seminarium\diagramy\SchematBlokowyCzarniBialyDzielenie2.png"/>
          <p:cNvPicPr>
            <a:picLocks noChangeAspect="1" noChangeArrowheads="1"/>
          </p:cNvPicPr>
          <p:nvPr/>
        </p:nvPicPr>
        <p:blipFill>
          <a:blip r:embed="rId2" cstate="print"/>
          <a:srcRect/>
          <a:stretch>
            <a:fillRect/>
          </a:stretch>
        </p:blipFill>
        <p:spPr bwMode="auto">
          <a:xfrm>
            <a:off x="1043609" y="404665"/>
            <a:ext cx="5328591" cy="595731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24136" y="260648"/>
            <a:ext cx="7668344" cy="1080120"/>
          </a:xfrm>
        </p:spPr>
        <p:txBody>
          <a:bodyPr>
            <a:noAutofit/>
          </a:bodyPr>
          <a:lstStyle/>
          <a:p>
            <a:r>
              <a:rPr lang="pl-PL" sz="2900" b="1" dirty="0" smtClean="0">
                <a:solidFill>
                  <a:schemeClr val="tx1">
                    <a:lumMod val="85000"/>
                    <a:lumOff val="15000"/>
                  </a:schemeClr>
                </a:solidFill>
                <a:latin typeface="Times New Roman" pitchFamily="18" charset="0"/>
                <a:cs typeface="Times New Roman" pitchFamily="18" charset="0"/>
              </a:rPr>
              <a:t>ALGORYTM ZACHOWANIA ZWIERZĄT W ŚRODOWISKU </a:t>
            </a:r>
            <a:endParaRPr lang="pl-PL" sz="2900" b="1" dirty="0">
              <a:solidFill>
                <a:schemeClr val="tx1">
                  <a:lumMod val="85000"/>
                  <a:lumOff val="15000"/>
                </a:schemeClr>
              </a:solidFill>
              <a:latin typeface="Times New Roman" pitchFamily="18" charset="0"/>
              <a:cs typeface="Times New Roman" pitchFamily="18" charset="0"/>
            </a:endParaRPr>
          </a:p>
        </p:txBody>
      </p:sp>
      <p:sp>
        <p:nvSpPr>
          <p:cNvPr id="5" name="Symbol zastępczy zawartości 5"/>
          <p:cNvSpPr>
            <a:spLocks noGrp="1"/>
          </p:cNvSpPr>
          <p:nvPr>
            <p:ph idx="1"/>
          </p:nvPr>
        </p:nvSpPr>
        <p:spPr>
          <a:xfrm>
            <a:off x="6300192" y="1196752"/>
            <a:ext cx="2843808" cy="4968552"/>
          </a:xfrm>
        </p:spPr>
        <p:txBody>
          <a:bodyPr>
            <a:noAutofit/>
          </a:bodyPr>
          <a:lstStyle/>
          <a:p>
            <a:pPr algn="just"/>
            <a:r>
              <a:rPr lang="pl-PL" sz="1600" dirty="0" smtClean="0">
                <a:solidFill>
                  <a:schemeClr val="tx1">
                    <a:lumMod val="85000"/>
                    <a:lumOff val="15000"/>
                  </a:schemeClr>
                </a:solidFill>
                <a:latin typeface="Times New Roman" pitchFamily="18" charset="0"/>
                <a:cs typeface="Times New Roman" pitchFamily="18" charset="0"/>
              </a:rPr>
              <a:t>Parametry wyznaczające kolejną akcje zwierzęcia to:</a:t>
            </a:r>
          </a:p>
          <a:p>
            <a:pPr lvl="1" algn="just"/>
            <a:r>
              <a:rPr lang="pl-PL" sz="1600" dirty="0" smtClean="0">
                <a:solidFill>
                  <a:schemeClr val="tx1">
                    <a:lumMod val="85000"/>
                    <a:lumOff val="15000"/>
                  </a:schemeClr>
                </a:solidFill>
                <a:latin typeface="Times New Roman" pitchFamily="18" charset="0"/>
                <a:cs typeface="Times New Roman" pitchFamily="18" charset="0"/>
              </a:rPr>
              <a:t>energia (energy),</a:t>
            </a:r>
          </a:p>
          <a:p>
            <a:pPr lvl="1" algn="just"/>
            <a:r>
              <a:rPr lang="pl-PL" sz="1600" dirty="0" smtClean="0">
                <a:solidFill>
                  <a:schemeClr val="tx1">
                    <a:lumMod val="85000"/>
                    <a:lumOff val="15000"/>
                  </a:schemeClr>
                </a:solidFill>
                <a:latin typeface="Times New Roman" pitchFamily="18" charset="0"/>
                <a:cs typeface="Times New Roman" pitchFamily="18" charset="0"/>
              </a:rPr>
              <a:t>zmęczenie (</a:t>
            </a:r>
            <a:r>
              <a:rPr lang="pl-PL" sz="1600" dirty="0" err="1" smtClean="0">
                <a:solidFill>
                  <a:schemeClr val="tx1">
                    <a:lumMod val="85000"/>
                    <a:lumOff val="15000"/>
                  </a:schemeClr>
                </a:solidFill>
                <a:latin typeface="Times New Roman" pitchFamily="18" charset="0"/>
                <a:cs typeface="Times New Roman" pitchFamily="18" charset="0"/>
              </a:rPr>
              <a:t>tiredness</a:t>
            </a:r>
            <a:r>
              <a:rPr lang="pl-PL" sz="1600" dirty="0" smtClean="0">
                <a:solidFill>
                  <a:schemeClr val="tx1">
                    <a:lumMod val="85000"/>
                    <a:lumOff val="15000"/>
                  </a:schemeClr>
                </a:solidFill>
                <a:latin typeface="Times New Roman" pitchFamily="18" charset="0"/>
                <a:cs typeface="Times New Roman" pitchFamily="18" charset="0"/>
              </a:rPr>
              <a:t>),</a:t>
            </a:r>
          </a:p>
          <a:p>
            <a:pPr lvl="1" algn="just"/>
            <a:r>
              <a:rPr lang="pl-PL" sz="1600" dirty="0" smtClean="0">
                <a:solidFill>
                  <a:schemeClr val="tx1">
                    <a:lumMod val="85000"/>
                    <a:lumOff val="15000"/>
                  </a:schemeClr>
                </a:solidFill>
                <a:latin typeface="Times New Roman" pitchFamily="18" charset="0"/>
                <a:cs typeface="Times New Roman" pitchFamily="18" charset="0"/>
              </a:rPr>
              <a:t>strach (</a:t>
            </a:r>
            <a:r>
              <a:rPr lang="pl-PL" sz="1600" dirty="0" err="1" smtClean="0">
                <a:solidFill>
                  <a:schemeClr val="tx1">
                    <a:lumMod val="85000"/>
                    <a:lumOff val="15000"/>
                  </a:schemeClr>
                </a:solidFill>
                <a:latin typeface="Times New Roman" pitchFamily="18" charset="0"/>
                <a:cs typeface="Times New Roman" pitchFamily="18" charset="0"/>
              </a:rPr>
              <a:t>threat</a:t>
            </a:r>
            <a:r>
              <a:rPr lang="pl-PL" sz="1600" dirty="0" smtClean="0">
                <a:solidFill>
                  <a:schemeClr val="tx1">
                    <a:lumMod val="85000"/>
                    <a:lumOff val="15000"/>
                  </a:schemeClr>
                </a:solidFill>
                <a:latin typeface="Times New Roman" pitchFamily="18" charset="0"/>
                <a:cs typeface="Times New Roman" pitchFamily="18" charset="0"/>
              </a:rPr>
              <a:t>).</a:t>
            </a:r>
          </a:p>
          <a:p>
            <a:pPr algn="just"/>
            <a:r>
              <a:rPr lang="pl-PL" sz="1600" dirty="0" smtClean="0">
                <a:solidFill>
                  <a:schemeClr val="tx1">
                    <a:lumMod val="85000"/>
                    <a:lumOff val="15000"/>
                  </a:schemeClr>
                </a:solidFill>
                <a:latin typeface="Times New Roman" pitchFamily="18" charset="0"/>
                <a:cs typeface="Times New Roman" pitchFamily="18" charset="0"/>
              </a:rPr>
              <a:t>Parametry dodatkowe: </a:t>
            </a:r>
          </a:p>
          <a:p>
            <a:pPr lvl="1" algn="just"/>
            <a:r>
              <a:rPr lang="pl-PL" sz="1600" dirty="0" smtClean="0">
                <a:solidFill>
                  <a:schemeClr val="tx1">
                    <a:lumMod val="85000"/>
                    <a:lumOff val="15000"/>
                  </a:schemeClr>
                </a:solidFill>
                <a:latin typeface="Times New Roman" pitchFamily="18" charset="0"/>
                <a:cs typeface="Times New Roman" pitchFamily="18" charset="0"/>
              </a:rPr>
              <a:t>ruch (</a:t>
            </a:r>
            <a:r>
              <a:rPr lang="pl-PL" sz="1600" dirty="0" err="1" smtClean="0">
                <a:solidFill>
                  <a:schemeClr val="tx1">
                    <a:lumMod val="85000"/>
                    <a:lumOff val="15000"/>
                  </a:schemeClr>
                </a:solidFill>
                <a:latin typeface="Times New Roman" pitchFamily="18" charset="0"/>
                <a:cs typeface="Times New Roman" pitchFamily="18" charset="0"/>
              </a:rPr>
              <a:t>move</a:t>
            </a:r>
            <a:r>
              <a:rPr lang="pl-PL" sz="1600" dirty="0" smtClean="0">
                <a:solidFill>
                  <a:schemeClr val="tx1">
                    <a:lumMod val="85000"/>
                    <a:lumOff val="15000"/>
                  </a:schemeClr>
                </a:solidFill>
                <a:latin typeface="Times New Roman" pitchFamily="18" charset="0"/>
                <a:cs typeface="Times New Roman" pitchFamily="18" charset="0"/>
              </a:rPr>
              <a:t>),</a:t>
            </a:r>
          </a:p>
          <a:p>
            <a:pPr lvl="1" algn="just"/>
            <a:r>
              <a:rPr lang="pl-PL" sz="1600" dirty="0" smtClean="0">
                <a:solidFill>
                  <a:schemeClr val="tx1">
                    <a:lumMod val="85000"/>
                    <a:lumOff val="15000"/>
                  </a:schemeClr>
                </a:solidFill>
                <a:latin typeface="Times New Roman" pitchFamily="18" charset="0"/>
                <a:cs typeface="Times New Roman" pitchFamily="18" charset="0"/>
              </a:rPr>
              <a:t>ciąża (</a:t>
            </a:r>
            <a:r>
              <a:rPr lang="pl-PL" sz="1600" dirty="0" err="1" smtClean="0">
                <a:solidFill>
                  <a:schemeClr val="tx1">
                    <a:lumMod val="85000"/>
                    <a:lumOff val="15000"/>
                  </a:schemeClr>
                </a:solidFill>
                <a:latin typeface="Times New Roman" pitchFamily="18" charset="0"/>
                <a:cs typeface="Times New Roman" pitchFamily="18" charset="0"/>
              </a:rPr>
              <a:t>pregnancy</a:t>
            </a:r>
            <a:r>
              <a:rPr lang="pl-PL" sz="1600" dirty="0" smtClean="0">
                <a:solidFill>
                  <a:schemeClr val="tx1">
                    <a:lumMod val="85000"/>
                    <a:lumOff val="15000"/>
                  </a:schemeClr>
                </a:solidFill>
                <a:latin typeface="Times New Roman" pitchFamily="18" charset="0"/>
                <a:cs typeface="Times New Roman" pitchFamily="18" charset="0"/>
              </a:rPr>
              <a:t>),</a:t>
            </a:r>
          </a:p>
          <a:p>
            <a:pPr lvl="1" algn="just"/>
            <a:r>
              <a:rPr lang="pl-PL" sz="1600" dirty="0" smtClean="0">
                <a:solidFill>
                  <a:schemeClr val="tx1">
                    <a:lumMod val="85000"/>
                    <a:lumOff val="15000"/>
                  </a:schemeClr>
                </a:solidFill>
                <a:latin typeface="Times New Roman" pitchFamily="18" charset="0"/>
                <a:cs typeface="Times New Roman" pitchFamily="18" charset="0"/>
              </a:rPr>
              <a:t>narodziny (</a:t>
            </a:r>
            <a:r>
              <a:rPr lang="pl-PL" sz="1600" dirty="0" err="1" smtClean="0">
                <a:solidFill>
                  <a:schemeClr val="tx1">
                    <a:lumMod val="85000"/>
                    <a:lumOff val="15000"/>
                  </a:schemeClr>
                </a:solidFill>
                <a:latin typeface="Times New Roman" pitchFamily="18" charset="0"/>
                <a:cs typeface="Times New Roman" pitchFamily="18" charset="0"/>
              </a:rPr>
              <a:t>childbirth</a:t>
            </a:r>
            <a:r>
              <a:rPr lang="pl-PL" sz="1600" dirty="0" smtClean="0">
                <a:solidFill>
                  <a:schemeClr val="tx1">
                    <a:lumMod val="85000"/>
                    <a:lumOff val="15000"/>
                  </a:schemeClr>
                </a:solidFill>
                <a:latin typeface="Times New Roman" pitchFamily="18" charset="0"/>
                <a:cs typeface="Times New Roman" pitchFamily="18" charset="0"/>
              </a:rPr>
              <a:t>),</a:t>
            </a:r>
          </a:p>
          <a:p>
            <a:pPr lvl="1" algn="just"/>
            <a:r>
              <a:rPr lang="pl-PL" sz="1600" dirty="0" smtClean="0">
                <a:solidFill>
                  <a:schemeClr val="tx1">
                    <a:lumMod val="85000"/>
                    <a:lumOff val="15000"/>
                  </a:schemeClr>
                </a:solidFill>
                <a:latin typeface="Times New Roman" pitchFamily="18" charset="0"/>
                <a:cs typeface="Times New Roman" pitchFamily="18" charset="0"/>
              </a:rPr>
              <a:t>ukryć (</a:t>
            </a:r>
            <a:r>
              <a:rPr lang="pl-PL" sz="1600" dirty="0" err="1" smtClean="0">
                <a:solidFill>
                  <a:schemeClr val="tx1">
                    <a:lumMod val="85000"/>
                    <a:lumOff val="15000"/>
                  </a:schemeClr>
                </a:solidFill>
                <a:latin typeface="Times New Roman" pitchFamily="18" charset="0"/>
                <a:cs typeface="Times New Roman" pitchFamily="18" charset="0"/>
              </a:rPr>
              <a:t>hide</a:t>
            </a:r>
            <a:r>
              <a:rPr lang="pl-PL" sz="1600" dirty="0" smtClean="0">
                <a:solidFill>
                  <a:schemeClr val="tx1">
                    <a:lumMod val="85000"/>
                    <a:lumOff val="15000"/>
                  </a:schemeClr>
                </a:solidFill>
                <a:latin typeface="Times New Roman" pitchFamily="18" charset="0"/>
                <a:cs typeface="Times New Roman" pitchFamily="18" charset="0"/>
              </a:rPr>
              <a:t>),</a:t>
            </a:r>
          </a:p>
          <a:p>
            <a:pPr lvl="1" algn="just"/>
            <a:r>
              <a:rPr lang="pl-PL" sz="1600" dirty="0" smtClean="0">
                <a:solidFill>
                  <a:schemeClr val="tx1">
                    <a:lumMod val="85000"/>
                    <a:lumOff val="15000"/>
                  </a:schemeClr>
                </a:solidFill>
                <a:latin typeface="Times New Roman" pitchFamily="18" charset="0"/>
                <a:cs typeface="Times New Roman" pitchFamily="18" charset="0"/>
              </a:rPr>
              <a:t>zabity (</a:t>
            </a:r>
            <a:r>
              <a:rPr lang="pl-PL" sz="1600" dirty="0" err="1" smtClean="0">
                <a:solidFill>
                  <a:schemeClr val="tx1">
                    <a:lumMod val="85000"/>
                    <a:lumOff val="15000"/>
                  </a:schemeClr>
                </a:solidFill>
                <a:latin typeface="Times New Roman" pitchFamily="18" charset="0"/>
                <a:cs typeface="Times New Roman" pitchFamily="18" charset="0"/>
              </a:rPr>
              <a:t>killed</a:t>
            </a:r>
            <a:r>
              <a:rPr lang="pl-PL" sz="1600" dirty="0" smtClean="0">
                <a:solidFill>
                  <a:schemeClr val="tx1">
                    <a:lumMod val="85000"/>
                    <a:lumOff val="15000"/>
                  </a:schemeClr>
                </a:solidFill>
                <a:latin typeface="Times New Roman" pitchFamily="18" charset="0"/>
                <a:cs typeface="Times New Roman" pitchFamily="18" charset="0"/>
              </a:rPr>
              <a:t>).</a:t>
            </a:r>
          </a:p>
          <a:p>
            <a:pPr algn="just"/>
            <a:r>
              <a:rPr lang="pl-PL" sz="1600" dirty="0" smtClean="0">
                <a:solidFill>
                  <a:schemeClr val="tx1">
                    <a:lumMod val="85000"/>
                    <a:lumOff val="15000"/>
                  </a:schemeClr>
                </a:solidFill>
                <a:latin typeface="Times New Roman" pitchFamily="18" charset="0"/>
                <a:cs typeface="Times New Roman" pitchFamily="18" charset="0"/>
              </a:rPr>
              <a:t>Kierunek przemieszczania się zwierzęcia podczas polowania, uciekania, poszukiwania stada lub partnera jest uzależniony od widoczności oraz odległości od potencjalnego punktu docelowego.</a:t>
            </a: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smtClean="0">
              <a:solidFill>
                <a:schemeClr val="tx1">
                  <a:lumMod val="85000"/>
                  <a:lumOff val="15000"/>
                </a:schemeClr>
              </a:solidFill>
              <a:latin typeface="Times New Roman" pitchFamily="18" charset="0"/>
              <a:cs typeface="Times New Roman" pitchFamily="18" charset="0"/>
            </a:endParaRPr>
          </a:p>
          <a:p>
            <a:pPr algn="just"/>
            <a:endParaRPr lang="pl-PL" sz="1600" dirty="0">
              <a:solidFill>
                <a:schemeClr val="tx1">
                  <a:lumMod val="85000"/>
                  <a:lumOff val="15000"/>
                </a:schemeClr>
              </a:solidFill>
              <a:latin typeface="Times New Roman" pitchFamily="18" charset="0"/>
              <a:cs typeface="Times New Roman" pitchFamily="18" charset="0"/>
            </a:endParaRPr>
          </a:p>
        </p:txBody>
      </p:sp>
      <p:pic>
        <p:nvPicPr>
          <p:cNvPr id="3074" name="Picture 2" descr="C:\Szkoła\Semestr VII\Seminarium\diagramy\SchematBlokowyCzarniBialyDzielenie3.png"/>
          <p:cNvPicPr>
            <a:picLocks noChangeAspect="1" noChangeArrowheads="1"/>
          </p:cNvPicPr>
          <p:nvPr/>
        </p:nvPicPr>
        <p:blipFill>
          <a:blip r:embed="rId2" cstate="print"/>
          <a:srcRect/>
          <a:stretch>
            <a:fillRect/>
          </a:stretch>
        </p:blipFill>
        <p:spPr bwMode="auto">
          <a:xfrm>
            <a:off x="1043608" y="1516918"/>
            <a:ext cx="5328592" cy="493641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rzesileni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2057</TotalTime>
  <Words>676</Words>
  <Application>Microsoft Office PowerPoint</Application>
  <PresentationFormat>Pokaz na ekranie (4:3)</PresentationFormat>
  <Paragraphs>112</Paragraphs>
  <Slides>12</Slides>
  <Notes>5</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Przesilenie</vt:lpstr>
      <vt:lpstr>PROGRAM DO SYMULUJĄCJI I WIZUALIZACJI KOEGZYSTENCJALNYCH ZACHOWAŃ ORGANIZMÓW ŻYWYCH </vt:lpstr>
      <vt:lpstr>CEL I ZAKRES PRACY </vt:lpstr>
      <vt:lpstr>ZASTOSOWANIE SYSTEMU </vt:lpstr>
      <vt:lpstr>DIAGRAM PRZYPADKÓW UŻYCIA</vt:lpstr>
      <vt:lpstr>SCHEMAT BAZY DANYCH </vt:lpstr>
      <vt:lpstr>DIAGRAM PAKIETÓW WARSTWY LOGIKI SYSTEMU</vt:lpstr>
      <vt:lpstr>ALGORYTM ZACHOWANIA ZWIERZĄT W ŚRODOWISKU </vt:lpstr>
      <vt:lpstr>ALGORYTM ZACHOWANIA ZWIERZĄT W ŚRODOWISKU </vt:lpstr>
      <vt:lpstr>ALGORYTM ZACHOWANIA ZWIERZĄT W ŚRODOWISKU </vt:lpstr>
      <vt:lpstr>ROZWIĄZANIA PROBLEMÓW POWSTAŁYCH PODCZAS IMPLEMNETACJI </vt:lpstr>
      <vt:lpstr>UŻYTE WZORCE PROJEKTOWE </vt:lpstr>
      <vt:lpstr>WNIOSKI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DO SYMULUJĄCJI I WIZUALIZACJI KOEGZYSTENCJALNYCH ZACHOWAŃ ORGANIZMÓW ŻYWYCH</dc:title>
  <dc:creator>Użytkownik systemu Windows</dc:creator>
  <cp:lastModifiedBy>Użytkownik systemu Windows</cp:lastModifiedBy>
  <cp:revision>153</cp:revision>
  <dcterms:created xsi:type="dcterms:W3CDTF">2019-01-17T16:44:56Z</dcterms:created>
  <dcterms:modified xsi:type="dcterms:W3CDTF">2019-05-22T08:45:55Z</dcterms:modified>
</cp:coreProperties>
</file>