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60" r:id="rId5"/>
    <p:sldId id="259" r:id="rId6"/>
    <p:sldId id="268" r:id="rId7"/>
    <p:sldId id="269" r:id="rId8"/>
    <p:sldId id="262" r:id="rId9"/>
    <p:sldId id="261" r:id="rId10"/>
    <p:sldId id="273" r:id="rId11"/>
    <p:sldId id="271" r:id="rId12"/>
    <p:sldId id="263" r:id="rId13"/>
    <p:sldId id="264" r:id="rId14"/>
    <p:sldId id="272" r:id="rId15"/>
    <p:sldId id="266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739C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402149-EB07-42CC-8DF3-180823F372B7}" v="30" dt="2019-05-19T19:44:43.3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4660"/>
  </p:normalViewPr>
  <p:slideViewPr>
    <p:cSldViewPr snapToGrid="0">
      <p:cViewPr varScale="1">
        <p:scale>
          <a:sx n="48" d="100"/>
          <a:sy n="48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25D737-496A-4169-9E10-C8DEBD2D89EA}" type="doc">
      <dgm:prSet loTypeId="urn:microsoft.com/office/officeart/2005/8/layout/cycle3" loCatId="cycle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93B37513-BB4A-43DC-B2E0-7C69728CF6A8}">
      <dgm:prSet/>
      <dgm:spPr/>
      <dgm:t>
        <a:bodyPr/>
        <a:lstStyle/>
        <a:p>
          <a:r>
            <a:rPr lang="pl-PL" dirty="0"/>
            <a:t>Wyszukanie informacji na temat piłki nożnej oraz znalezienie odpowiednich stron internetowych, z których można pobrać dane</a:t>
          </a:r>
          <a:endParaRPr lang="en-US" dirty="0"/>
        </a:p>
      </dgm:t>
    </dgm:pt>
    <dgm:pt modelId="{A7F74A17-AA71-4754-9397-3BD3089B6560}" type="parTrans" cxnId="{94262225-9495-4AD5-BAB7-87DA6998F233}">
      <dgm:prSet/>
      <dgm:spPr/>
      <dgm:t>
        <a:bodyPr/>
        <a:lstStyle/>
        <a:p>
          <a:endParaRPr lang="en-US"/>
        </a:p>
      </dgm:t>
    </dgm:pt>
    <dgm:pt modelId="{45DBEA8C-2C12-4957-999B-2B35E0B3DF14}" type="sibTrans" cxnId="{94262225-9495-4AD5-BAB7-87DA6998F233}">
      <dgm:prSet/>
      <dgm:spPr/>
      <dgm:t>
        <a:bodyPr/>
        <a:lstStyle/>
        <a:p>
          <a:endParaRPr lang="en-US"/>
        </a:p>
      </dgm:t>
    </dgm:pt>
    <dgm:pt modelId="{F2AD15A2-BDEC-4A83-92AA-3850395D68B0}">
      <dgm:prSet/>
      <dgm:spPr/>
      <dgm:t>
        <a:bodyPr/>
        <a:lstStyle/>
        <a:p>
          <a:r>
            <a:rPr lang="pl-PL" dirty="0"/>
            <a:t>Wybranie odpowiednich technologii, które zostaną użyte w mojej pracy inżynierskiej</a:t>
          </a:r>
          <a:endParaRPr lang="en-US" dirty="0"/>
        </a:p>
      </dgm:t>
    </dgm:pt>
    <dgm:pt modelId="{624AADC6-4443-4036-A4F1-EEE303710906}" type="parTrans" cxnId="{6A32D9C7-6B4C-4F4E-B4DB-691FDF2C16D3}">
      <dgm:prSet/>
      <dgm:spPr/>
      <dgm:t>
        <a:bodyPr/>
        <a:lstStyle/>
        <a:p>
          <a:endParaRPr lang="en-US"/>
        </a:p>
      </dgm:t>
    </dgm:pt>
    <dgm:pt modelId="{042C03DA-B9A4-4E9B-84A3-E47009D5EF3E}" type="sibTrans" cxnId="{6A32D9C7-6B4C-4F4E-B4DB-691FDF2C16D3}">
      <dgm:prSet/>
      <dgm:spPr/>
      <dgm:t>
        <a:bodyPr/>
        <a:lstStyle/>
        <a:p>
          <a:endParaRPr lang="en-US"/>
        </a:p>
      </dgm:t>
    </dgm:pt>
    <dgm:pt modelId="{BDBA08D9-6081-4E82-9D5B-13BA4A692E37}">
      <dgm:prSet/>
      <dgm:spPr/>
      <dgm:t>
        <a:bodyPr/>
        <a:lstStyle/>
        <a:p>
          <a:r>
            <a:rPr lang="pl-PL"/>
            <a:t>Stworzenie koncepcji bazy danych</a:t>
          </a:r>
          <a:endParaRPr lang="en-US"/>
        </a:p>
      </dgm:t>
    </dgm:pt>
    <dgm:pt modelId="{0B757731-C3AE-471A-9541-2C09D1D55B7F}" type="parTrans" cxnId="{8DB2EEE9-51A0-40FC-884F-15DE27992D26}">
      <dgm:prSet/>
      <dgm:spPr/>
      <dgm:t>
        <a:bodyPr/>
        <a:lstStyle/>
        <a:p>
          <a:endParaRPr lang="en-US"/>
        </a:p>
      </dgm:t>
    </dgm:pt>
    <dgm:pt modelId="{F807E0D1-246B-421E-A87F-EFEA49F37B74}" type="sibTrans" cxnId="{8DB2EEE9-51A0-40FC-884F-15DE27992D26}">
      <dgm:prSet/>
      <dgm:spPr/>
      <dgm:t>
        <a:bodyPr/>
        <a:lstStyle/>
        <a:p>
          <a:endParaRPr lang="en-US"/>
        </a:p>
      </dgm:t>
    </dgm:pt>
    <dgm:pt modelId="{DDE361B7-0DE7-48EA-893A-AEA68FA832D4}">
      <dgm:prSet/>
      <dgm:spPr/>
      <dgm:t>
        <a:bodyPr/>
        <a:lstStyle/>
        <a:p>
          <a:r>
            <a:rPr lang="pl-PL"/>
            <a:t>Przeprowadzenie analizy z wykorzystaniem elementów modelowania UML</a:t>
          </a:r>
          <a:endParaRPr lang="en-US"/>
        </a:p>
      </dgm:t>
    </dgm:pt>
    <dgm:pt modelId="{26FD9DC6-AEDF-428E-9B52-E6EC2C09C3E5}" type="parTrans" cxnId="{3BF0293C-2D8E-48F4-9E4A-2A2F1460BF79}">
      <dgm:prSet/>
      <dgm:spPr/>
      <dgm:t>
        <a:bodyPr/>
        <a:lstStyle/>
        <a:p>
          <a:endParaRPr lang="en-US"/>
        </a:p>
      </dgm:t>
    </dgm:pt>
    <dgm:pt modelId="{B5F530EF-9B72-47EF-BBA2-439D67A9AEBC}" type="sibTrans" cxnId="{3BF0293C-2D8E-48F4-9E4A-2A2F1460BF79}">
      <dgm:prSet/>
      <dgm:spPr/>
      <dgm:t>
        <a:bodyPr/>
        <a:lstStyle/>
        <a:p>
          <a:endParaRPr lang="en-US"/>
        </a:p>
      </dgm:t>
    </dgm:pt>
    <dgm:pt modelId="{232B5051-789E-4E10-8B4B-F60BFA38159C}">
      <dgm:prSet/>
      <dgm:spPr/>
      <dgm:t>
        <a:bodyPr/>
        <a:lstStyle/>
        <a:p>
          <a:r>
            <a:rPr lang="pl-PL" dirty="0"/>
            <a:t>Utworzenie </a:t>
          </a:r>
          <a:r>
            <a:rPr lang="pl-PL" dirty="0" err="1"/>
            <a:t>mockup</a:t>
          </a:r>
          <a:r>
            <a:rPr lang="pl-PL" dirty="0"/>
            <a:t> przyszłej aplikacji web. </a:t>
          </a:r>
          <a:endParaRPr lang="en-US" dirty="0"/>
        </a:p>
      </dgm:t>
    </dgm:pt>
    <dgm:pt modelId="{567AE797-C06B-4171-A2F1-A6768104543E}" type="parTrans" cxnId="{68CBBB6C-EBC9-4CE9-AB34-4F281FAF2813}">
      <dgm:prSet/>
      <dgm:spPr/>
      <dgm:t>
        <a:bodyPr/>
        <a:lstStyle/>
        <a:p>
          <a:endParaRPr lang="en-US"/>
        </a:p>
      </dgm:t>
    </dgm:pt>
    <dgm:pt modelId="{2E800F6B-CE01-4319-8BDE-1CEA2DCAE8C0}" type="sibTrans" cxnId="{68CBBB6C-EBC9-4CE9-AB34-4F281FAF2813}">
      <dgm:prSet/>
      <dgm:spPr/>
      <dgm:t>
        <a:bodyPr/>
        <a:lstStyle/>
        <a:p>
          <a:endParaRPr lang="en-US"/>
        </a:p>
      </dgm:t>
    </dgm:pt>
    <dgm:pt modelId="{92E6A83D-E2B0-4E77-84A8-865AB23F4A3F}" type="pres">
      <dgm:prSet presAssocID="{6225D737-496A-4169-9E10-C8DEBD2D89EA}" presName="Name0" presStyleCnt="0">
        <dgm:presLayoutVars>
          <dgm:dir/>
          <dgm:resizeHandles val="exact"/>
        </dgm:presLayoutVars>
      </dgm:prSet>
      <dgm:spPr/>
    </dgm:pt>
    <dgm:pt modelId="{2AA871FA-F04A-4ECB-A66F-FFE0809A3914}" type="pres">
      <dgm:prSet presAssocID="{6225D737-496A-4169-9E10-C8DEBD2D89EA}" presName="cycle" presStyleCnt="0"/>
      <dgm:spPr/>
    </dgm:pt>
    <dgm:pt modelId="{B061AA5E-6A64-4F6B-939E-F9C86F6DCC13}" type="pres">
      <dgm:prSet presAssocID="{93B37513-BB4A-43DC-B2E0-7C69728CF6A8}" presName="nodeFirstNode" presStyleLbl="node1" presStyleIdx="0" presStyleCnt="5">
        <dgm:presLayoutVars>
          <dgm:bulletEnabled val="1"/>
        </dgm:presLayoutVars>
      </dgm:prSet>
      <dgm:spPr/>
    </dgm:pt>
    <dgm:pt modelId="{DABF58A0-45B7-4E9B-B8D1-BC64C55B6EB9}" type="pres">
      <dgm:prSet presAssocID="{45DBEA8C-2C12-4957-999B-2B35E0B3DF14}" presName="sibTransFirstNode" presStyleLbl="bgShp" presStyleIdx="0" presStyleCnt="1"/>
      <dgm:spPr/>
    </dgm:pt>
    <dgm:pt modelId="{5AC76549-B6CE-40FB-A720-FE56FB711F71}" type="pres">
      <dgm:prSet presAssocID="{F2AD15A2-BDEC-4A83-92AA-3850395D68B0}" presName="nodeFollowingNodes" presStyleLbl="node1" presStyleIdx="1" presStyleCnt="5">
        <dgm:presLayoutVars>
          <dgm:bulletEnabled val="1"/>
        </dgm:presLayoutVars>
      </dgm:prSet>
      <dgm:spPr/>
    </dgm:pt>
    <dgm:pt modelId="{B9DD91A0-ADE2-477B-A5A1-EEF1F1AE94FD}" type="pres">
      <dgm:prSet presAssocID="{BDBA08D9-6081-4E82-9D5B-13BA4A692E37}" presName="nodeFollowingNodes" presStyleLbl="node1" presStyleIdx="2" presStyleCnt="5">
        <dgm:presLayoutVars>
          <dgm:bulletEnabled val="1"/>
        </dgm:presLayoutVars>
      </dgm:prSet>
      <dgm:spPr/>
    </dgm:pt>
    <dgm:pt modelId="{4134DD50-B805-4AEF-A217-0BC1670CBC4F}" type="pres">
      <dgm:prSet presAssocID="{DDE361B7-0DE7-48EA-893A-AEA68FA832D4}" presName="nodeFollowingNodes" presStyleLbl="node1" presStyleIdx="3" presStyleCnt="5">
        <dgm:presLayoutVars>
          <dgm:bulletEnabled val="1"/>
        </dgm:presLayoutVars>
      </dgm:prSet>
      <dgm:spPr/>
    </dgm:pt>
    <dgm:pt modelId="{5111DA15-B288-4364-B9E8-EFC4E788893B}" type="pres">
      <dgm:prSet presAssocID="{232B5051-789E-4E10-8B4B-F60BFA38159C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B38BDD05-0788-4E10-A5CA-0AC5CC337150}" type="presOf" srcId="{F2AD15A2-BDEC-4A83-92AA-3850395D68B0}" destId="{5AC76549-B6CE-40FB-A720-FE56FB711F71}" srcOrd="0" destOrd="0" presId="urn:microsoft.com/office/officeart/2005/8/layout/cycle3"/>
    <dgm:cxn modelId="{94262225-9495-4AD5-BAB7-87DA6998F233}" srcId="{6225D737-496A-4169-9E10-C8DEBD2D89EA}" destId="{93B37513-BB4A-43DC-B2E0-7C69728CF6A8}" srcOrd="0" destOrd="0" parTransId="{A7F74A17-AA71-4754-9397-3BD3089B6560}" sibTransId="{45DBEA8C-2C12-4957-999B-2B35E0B3DF14}"/>
    <dgm:cxn modelId="{3BF0293C-2D8E-48F4-9E4A-2A2F1460BF79}" srcId="{6225D737-496A-4169-9E10-C8DEBD2D89EA}" destId="{DDE361B7-0DE7-48EA-893A-AEA68FA832D4}" srcOrd="3" destOrd="0" parTransId="{26FD9DC6-AEDF-428E-9B52-E6EC2C09C3E5}" sibTransId="{B5F530EF-9B72-47EF-BBA2-439D67A9AEBC}"/>
    <dgm:cxn modelId="{68CBBB6C-EBC9-4CE9-AB34-4F281FAF2813}" srcId="{6225D737-496A-4169-9E10-C8DEBD2D89EA}" destId="{232B5051-789E-4E10-8B4B-F60BFA38159C}" srcOrd="4" destOrd="0" parTransId="{567AE797-C06B-4171-A2F1-A6768104543E}" sibTransId="{2E800F6B-CE01-4319-8BDE-1CEA2DCAE8C0}"/>
    <dgm:cxn modelId="{0518BB86-B9B3-4936-96FC-1089A5747BFB}" type="presOf" srcId="{93B37513-BB4A-43DC-B2E0-7C69728CF6A8}" destId="{B061AA5E-6A64-4F6B-939E-F9C86F6DCC13}" srcOrd="0" destOrd="0" presId="urn:microsoft.com/office/officeart/2005/8/layout/cycle3"/>
    <dgm:cxn modelId="{CB9E078D-D2DD-4870-AE74-17441C2A2A9A}" type="presOf" srcId="{BDBA08D9-6081-4E82-9D5B-13BA4A692E37}" destId="{B9DD91A0-ADE2-477B-A5A1-EEF1F1AE94FD}" srcOrd="0" destOrd="0" presId="urn:microsoft.com/office/officeart/2005/8/layout/cycle3"/>
    <dgm:cxn modelId="{C523D096-6374-43F7-878A-25331FC016A0}" type="presOf" srcId="{232B5051-789E-4E10-8B4B-F60BFA38159C}" destId="{5111DA15-B288-4364-B9E8-EFC4E788893B}" srcOrd="0" destOrd="0" presId="urn:microsoft.com/office/officeart/2005/8/layout/cycle3"/>
    <dgm:cxn modelId="{035B52A1-399B-4569-8B14-ECBA2E799FF2}" type="presOf" srcId="{45DBEA8C-2C12-4957-999B-2B35E0B3DF14}" destId="{DABF58A0-45B7-4E9B-B8D1-BC64C55B6EB9}" srcOrd="0" destOrd="0" presId="urn:microsoft.com/office/officeart/2005/8/layout/cycle3"/>
    <dgm:cxn modelId="{FE741CA6-A63C-4D92-ABC9-790ACF2FB3DA}" type="presOf" srcId="{DDE361B7-0DE7-48EA-893A-AEA68FA832D4}" destId="{4134DD50-B805-4AEF-A217-0BC1670CBC4F}" srcOrd="0" destOrd="0" presId="urn:microsoft.com/office/officeart/2005/8/layout/cycle3"/>
    <dgm:cxn modelId="{6A32D9C7-6B4C-4F4E-B4DB-691FDF2C16D3}" srcId="{6225D737-496A-4169-9E10-C8DEBD2D89EA}" destId="{F2AD15A2-BDEC-4A83-92AA-3850395D68B0}" srcOrd="1" destOrd="0" parTransId="{624AADC6-4443-4036-A4F1-EEE303710906}" sibTransId="{042C03DA-B9A4-4E9B-84A3-E47009D5EF3E}"/>
    <dgm:cxn modelId="{8DB2EEE9-51A0-40FC-884F-15DE27992D26}" srcId="{6225D737-496A-4169-9E10-C8DEBD2D89EA}" destId="{BDBA08D9-6081-4E82-9D5B-13BA4A692E37}" srcOrd="2" destOrd="0" parTransId="{0B757731-C3AE-471A-9541-2C09D1D55B7F}" sibTransId="{F807E0D1-246B-421E-A87F-EFEA49F37B74}"/>
    <dgm:cxn modelId="{AB0BE7EC-AA28-4EF2-8942-1E0827894AAD}" type="presOf" srcId="{6225D737-496A-4169-9E10-C8DEBD2D89EA}" destId="{92E6A83D-E2B0-4E77-84A8-865AB23F4A3F}" srcOrd="0" destOrd="0" presId="urn:microsoft.com/office/officeart/2005/8/layout/cycle3"/>
    <dgm:cxn modelId="{0A1456CE-7A07-4C85-9609-61C6D7E51AAE}" type="presParOf" srcId="{92E6A83D-E2B0-4E77-84A8-865AB23F4A3F}" destId="{2AA871FA-F04A-4ECB-A66F-FFE0809A3914}" srcOrd="0" destOrd="0" presId="urn:microsoft.com/office/officeart/2005/8/layout/cycle3"/>
    <dgm:cxn modelId="{951D5D5F-866B-46F2-9DA9-22A7894D52AC}" type="presParOf" srcId="{2AA871FA-F04A-4ECB-A66F-FFE0809A3914}" destId="{B061AA5E-6A64-4F6B-939E-F9C86F6DCC13}" srcOrd="0" destOrd="0" presId="urn:microsoft.com/office/officeart/2005/8/layout/cycle3"/>
    <dgm:cxn modelId="{402F7F9A-CD73-488D-BBB8-261CFB70F103}" type="presParOf" srcId="{2AA871FA-F04A-4ECB-A66F-FFE0809A3914}" destId="{DABF58A0-45B7-4E9B-B8D1-BC64C55B6EB9}" srcOrd="1" destOrd="0" presId="urn:microsoft.com/office/officeart/2005/8/layout/cycle3"/>
    <dgm:cxn modelId="{F2D59725-6863-45D0-B90D-DC2418CB94A6}" type="presParOf" srcId="{2AA871FA-F04A-4ECB-A66F-FFE0809A3914}" destId="{5AC76549-B6CE-40FB-A720-FE56FB711F71}" srcOrd="2" destOrd="0" presId="urn:microsoft.com/office/officeart/2005/8/layout/cycle3"/>
    <dgm:cxn modelId="{518773E2-C0C7-481A-87E8-B9AEEF2CA184}" type="presParOf" srcId="{2AA871FA-F04A-4ECB-A66F-FFE0809A3914}" destId="{B9DD91A0-ADE2-477B-A5A1-EEF1F1AE94FD}" srcOrd="3" destOrd="0" presId="urn:microsoft.com/office/officeart/2005/8/layout/cycle3"/>
    <dgm:cxn modelId="{FB4F3EEA-E469-4D6C-B236-EF1129D79E97}" type="presParOf" srcId="{2AA871FA-F04A-4ECB-A66F-FFE0809A3914}" destId="{4134DD50-B805-4AEF-A217-0BC1670CBC4F}" srcOrd="4" destOrd="0" presId="urn:microsoft.com/office/officeart/2005/8/layout/cycle3"/>
    <dgm:cxn modelId="{AD8B29A0-AB92-4A5F-9D7E-ACEB3771AE03}" type="presParOf" srcId="{2AA871FA-F04A-4ECB-A66F-FFE0809A3914}" destId="{5111DA15-B288-4364-B9E8-EFC4E788893B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BF58A0-45B7-4E9B-B8D1-BC64C55B6EB9}">
      <dsp:nvSpPr>
        <dsp:cNvPr id="0" name=""/>
        <dsp:cNvSpPr/>
      </dsp:nvSpPr>
      <dsp:spPr>
        <a:xfrm>
          <a:off x="744665" y="370359"/>
          <a:ext cx="5405065" cy="5405065"/>
        </a:xfrm>
        <a:prstGeom prst="circularArrow">
          <a:avLst>
            <a:gd name="adj1" fmla="val 5544"/>
            <a:gd name="adj2" fmla="val 330680"/>
            <a:gd name="adj3" fmla="val 13796979"/>
            <a:gd name="adj4" fmla="val 17373164"/>
            <a:gd name="adj5" fmla="val 5757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61AA5E-6A64-4F6B-939E-F9C86F6DCC13}">
      <dsp:nvSpPr>
        <dsp:cNvPr id="0" name=""/>
        <dsp:cNvSpPr/>
      </dsp:nvSpPr>
      <dsp:spPr>
        <a:xfrm>
          <a:off x="2193212" y="402923"/>
          <a:ext cx="2507971" cy="125398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Wyszukanie informacji na temat piłki nożnej oraz znalezienie odpowiednich stron internetowych, z których można pobrać dane</a:t>
          </a:r>
          <a:endParaRPr lang="en-US" sz="1400" kern="1200" dirty="0"/>
        </a:p>
      </dsp:txBody>
      <dsp:txXfrm>
        <a:off x="2254427" y="464138"/>
        <a:ext cx="2385541" cy="1131555"/>
      </dsp:txXfrm>
    </dsp:sp>
    <dsp:sp modelId="{5AC76549-B6CE-40FB-A720-FE56FB711F71}">
      <dsp:nvSpPr>
        <dsp:cNvPr id="0" name=""/>
        <dsp:cNvSpPr/>
      </dsp:nvSpPr>
      <dsp:spPr>
        <a:xfrm>
          <a:off x="4385333" y="1995592"/>
          <a:ext cx="2507971" cy="125398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Wybranie odpowiednich technologii, które zostaną użyte w mojej pracy inżynierskiej</a:t>
          </a:r>
          <a:endParaRPr lang="en-US" sz="1400" kern="1200" dirty="0"/>
        </a:p>
      </dsp:txBody>
      <dsp:txXfrm>
        <a:off x="4446548" y="2056807"/>
        <a:ext cx="2385541" cy="1131555"/>
      </dsp:txXfrm>
    </dsp:sp>
    <dsp:sp modelId="{B9DD91A0-ADE2-477B-A5A1-EEF1F1AE94FD}">
      <dsp:nvSpPr>
        <dsp:cNvPr id="0" name=""/>
        <dsp:cNvSpPr/>
      </dsp:nvSpPr>
      <dsp:spPr>
        <a:xfrm>
          <a:off x="3548017" y="4572585"/>
          <a:ext cx="2507971" cy="125398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/>
            <a:t>Stworzenie koncepcji bazy danych</a:t>
          </a:r>
          <a:endParaRPr lang="en-US" sz="1400" kern="1200"/>
        </a:p>
      </dsp:txBody>
      <dsp:txXfrm>
        <a:off x="3609232" y="4633800"/>
        <a:ext cx="2385541" cy="1131555"/>
      </dsp:txXfrm>
    </dsp:sp>
    <dsp:sp modelId="{4134DD50-B805-4AEF-A217-0BC1670CBC4F}">
      <dsp:nvSpPr>
        <dsp:cNvPr id="0" name=""/>
        <dsp:cNvSpPr/>
      </dsp:nvSpPr>
      <dsp:spPr>
        <a:xfrm>
          <a:off x="838407" y="4572585"/>
          <a:ext cx="2507971" cy="125398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/>
            <a:t>Przeprowadzenie analizy z wykorzystaniem elementów modelowania UML</a:t>
          </a:r>
          <a:endParaRPr lang="en-US" sz="1400" kern="1200"/>
        </a:p>
      </dsp:txBody>
      <dsp:txXfrm>
        <a:off x="899622" y="4633800"/>
        <a:ext cx="2385541" cy="1131555"/>
      </dsp:txXfrm>
    </dsp:sp>
    <dsp:sp modelId="{5111DA15-B288-4364-B9E8-EFC4E788893B}">
      <dsp:nvSpPr>
        <dsp:cNvPr id="0" name=""/>
        <dsp:cNvSpPr/>
      </dsp:nvSpPr>
      <dsp:spPr>
        <a:xfrm>
          <a:off x="1092" y="1995592"/>
          <a:ext cx="2507971" cy="125398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Utworzenie </a:t>
          </a:r>
          <a:r>
            <a:rPr lang="pl-PL" sz="1400" kern="1200" dirty="0" err="1"/>
            <a:t>mockup</a:t>
          </a:r>
          <a:r>
            <a:rPr lang="pl-PL" sz="1400" kern="1200" dirty="0"/>
            <a:t> przyszłej aplikacji web. </a:t>
          </a:r>
          <a:endParaRPr lang="en-US" sz="1400" kern="1200" dirty="0"/>
        </a:p>
      </dsp:txBody>
      <dsp:txXfrm>
        <a:off x="62307" y="2056807"/>
        <a:ext cx="2385541" cy="11315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FF1435-9760-4DA0-AED7-7CD36FD96E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8330E11-EDCA-4B92-BAFA-9F77C4292E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EF3CA9D-95A0-48B7-9CF3-884D86832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7280-ED28-441D-890C-AE8C017DF5D5}" type="datetimeFigureOut">
              <a:rPr lang="pl-PL" smtClean="0"/>
              <a:t>19.05.2019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36E6CA2-7AB3-4B59-ADD8-074416E6B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F8DE459-BE37-4B85-8E17-AD185F8ED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F378-A5E6-4752-857A-427100EFED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1731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6AA207-416D-417F-A65A-2420A6EA1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A754848-94F9-4A3D-A393-256B7E7FAA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0E17AED-B534-430F-BB6B-83951441F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7280-ED28-441D-890C-AE8C017DF5D5}" type="datetimeFigureOut">
              <a:rPr lang="pl-PL" smtClean="0"/>
              <a:t>19.05.2019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D9196F8-75D0-4524-9253-7E3E8D536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5A14DEA-EFD8-493B-8521-44D129713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F378-A5E6-4752-857A-427100EFED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3298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B7328E40-AA89-43BE-8712-0D050F379E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090398A-FBF4-495A-8032-50C53590FA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6E56EDA-33D5-4A99-A45A-D135C01B9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7280-ED28-441D-890C-AE8C017DF5D5}" type="datetimeFigureOut">
              <a:rPr lang="pl-PL" smtClean="0"/>
              <a:t>19.05.2019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4326492-449D-47C4-B5C0-9DA8C5811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E246CF7-A1F9-43A1-B9B5-872193413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F378-A5E6-4752-857A-427100EFED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7092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EDC8E5-12E5-4305-9EBE-ACD1B3C13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0BE97F-9513-454D-954D-FF31D9CE2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416059F-BBEF-4495-B9FF-05B02187D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7280-ED28-441D-890C-AE8C017DF5D5}" type="datetimeFigureOut">
              <a:rPr lang="pl-PL" smtClean="0"/>
              <a:t>19.05.2019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CA88223-AB45-49B2-81D1-6523FD5C5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0BBE125-286A-4DA9-B802-B3A2BC009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F378-A5E6-4752-857A-427100EFED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3346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5CACA1-59AF-4A8E-A96A-6CBD5E210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2CD5422-BC3A-428F-9E6B-9DC0C6170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6788A4A-717E-4869-89D1-37C0DCE1B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7280-ED28-441D-890C-AE8C017DF5D5}" type="datetimeFigureOut">
              <a:rPr lang="pl-PL" smtClean="0"/>
              <a:t>19.05.2019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B60ABED-635A-4FEA-86CF-A11A1A2BB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41EBAA6-08C0-4CE8-8F74-2C3CF3196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F378-A5E6-4752-857A-427100EFED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0506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C3DB27-3386-4719-B320-1F2F70F19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872952-B51E-4023-BFF0-50AC68C268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2CA4963-6554-4671-9BA9-1AE1904C4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39331E9-14AA-45A1-A61B-1CB33762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7280-ED28-441D-890C-AE8C017DF5D5}" type="datetimeFigureOut">
              <a:rPr lang="pl-PL" smtClean="0"/>
              <a:t>19.05.2019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19EBDAB-F993-4A90-A739-A391648C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AFF7CE3-31EF-49E5-A4AD-CEFE349AC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F378-A5E6-4752-857A-427100EFED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244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1A4F14-FDC9-4099-A89A-CF7F78AFA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72B00EB-F3A9-400B-AA1B-076C1953BA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56DBA66-298D-4BCB-970C-3429293C2E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4BEDB19A-8D91-4A1D-B411-4C7A71AE4C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3028189-35D2-4040-998B-FE72C86001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DB875DDB-8672-4914-822C-289A791DD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7280-ED28-441D-890C-AE8C017DF5D5}" type="datetimeFigureOut">
              <a:rPr lang="pl-PL" smtClean="0"/>
              <a:t>19.05.2019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604E2C05-ADDC-46A9-B631-B9B363CF5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45D83553-4457-499D-A53C-072D4CF9F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F378-A5E6-4752-857A-427100EFED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7737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2BA2A7-3D26-4ABE-A337-0F3C853CB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76B2BF3-D544-4CC0-B8E6-1AA1915CF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7280-ED28-441D-890C-AE8C017DF5D5}" type="datetimeFigureOut">
              <a:rPr lang="pl-PL" smtClean="0"/>
              <a:t>19.05.2019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11CFB2D-64AF-487B-B422-8FAF30C7D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04A7E30-F613-44A8-84C9-1985066D2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F378-A5E6-4752-857A-427100EFED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9905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16896BD-4B01-4AC5-A21C-33BD7AC57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7280-ED28-441D-890C-AE8C017DF5D5}" type="datetimeFigureOut">
              <a:rPr lang="pl-PL" smtClean="0"/>
              <a:t>19.05.2019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32EDDC96-6C39-40FD-8B16-7DDD3074C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987E435-156A-43A9-8D76-06EEDAA90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F378-A5E6-4752-857A-427100EFED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6681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2808B1-CE7B-4501-8355-C17D560AD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D890E9-3192-4763-BF65-039D797E1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0AB30DD-5C83-4CAF-BE84-57FFCC442A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B7043E4-272A-45F1-BC54-AE62B3A52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7280-ED28-441D-890C-AE8C017DF5D5}" type="datetimeFigureOut">
              <a:rPr lang="pl-PL" smtClean="0"/>
              <a:t>19.05.2019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7F2AF48-986E-4D60-AD04-0350DACC3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92729D8-147B-4484-99DC-D25F3E1F5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F378-A5E6-4752-857A-427100EFED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3749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2D8C13-7E7A-48E5-B6FF-CC225E347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B73BE9F2-6D86-4E1B-B77A-D24FAA15E9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D894FF4-6E74-4FFB-947E-52FE45F68C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CD0EADE-9593-4AC5-86C2-50978A59A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7280-ED28-441D-890C-AE8C017DF5D5}" type="datetimeFigureOut">
              <a:rPr lang="pl-PL" smtClean="0"/>
              <a:t>19.05.2019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8AA6C87-6DDA-4822-8E92-F27FB091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357B1AB-9D89-4DE2-9163-626B462BB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F378-A5E6-4752-857A-427100EFED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865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accent6">
                <a:alpha val="96000"/>
                <a:lumMod val="0"/>
                <a:lumOff val="100000"/>
              </a:schemeClr>
            </a:gs>
            <a:gs pos="3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4584A43A-F84E-4383-9491-2A283B01A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32ADD47-07CE-4717-92AB-9D5425A84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2F951AF-088A-4F60-8ABB-2585B137B7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97280-ED28-441D-890C-AE8C017DF5D5}" type="datetimeFigureOut">
              <a:rPr lang="pl-PL" smtClean="0"/>
              <a:t>19.05.2019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843413C-5190-4A0C-AD24-8AE4F728C4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13F41BD-69F1-4756-97F1-D27D420433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6F378-A5E6-4752-857A-427100EFED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1747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82A7D0-DB09-4EBA-8D52-E6A5934B66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0">
            <a:extLst>
              <a:ext uri="{FF2B5EF4-FFF2-40B4-BE49-F238E27FC236}">
                <a16:creationId xmlns:a16="http://schemas.microsoft.com/office/drawing/2014/main" id="{1A3688C8-DFCE-4CCD-BCF0-5FB239E50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30410"/>
            <a:ext cx="7005134" cy="4827590"/>
          </a:xfrm>
          <a:custGeom>
            <a:avLst/>
            <a:gdLst>
              <a:gd name="connsiteX0" fmla="*/ 1974535 w 7005134"/>
              <a:gd name="connsiteY0" fmla="*/ 0 h 4827590"/>
              <a:gd name="connsiteX1" fmla="*/ 7003848 w 7005134"/>
              <a:gd name="connsiteY1" fmla="*/ 4776721 h 4827590"/>
              <a:gd name="connsiteX2" fmla="*/ 7005134 w 7005134"/>
              <a:gd name="connsiteY2" fmla="*/ 4827590 h 4827590"/>
              <a:gd name="connsiteX3" fmla="*/ 0 w 7005134"/>
              <a:gd name="connsiteY3" fmla="*/ 4827590 h 4827590"/>
              <a:gd name="connsiteX4" fmla="*/ 0 w 7005134"/>
              <a:gd name="connsiteY4" fmla="*/ 402231 h 4827590"/>
              <a:gd name="connsiteX5" fmla="*/ 14349 w 7005134"/>
              <a:gd name="connsiteY5" fmla="*/ 395744 h 4827590"/>
              <a:gd name="connsiteX6" fmla="*/ 1974535 w 7005134"/>
              <a:gd name="connsiteY6" fmla="*/ 0 h 4827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05134" h="4827590">
                <a:moveTo>
                  <a:pt x="1974535" y="0"/>
                </a:moveTo>
                <a:cubicBezTo>
                  <a:pt x="4668853" y="0"/>
                  <a:pt x="6868971" y="2115921"/>
                  <a:pt x="7003848" y="4776721"/>
                </a:cubicBezTo>
                <a:lnTo>
                  <a:pt x="7005134" y="4827590"/>
                </a:lnTo>
                <a:lnTo>
                  <a:pt x="0" y="4827590"/>
                </a:lnTo>
                <a:lnTo>
                  <a:pt x="0" y="402231"/>
                </a:lnTo>
                <a:lnTo>
                  <a:pt x="14349" y="395744"/>
                </a:lnTo>
                <a:cubicBezTo>
                  <a:pt x="616832" y="140915"/>
                  <a:pt x="1279227" y="0"/>
                  <a:pt x="1974535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6222507-6CBA-4470-9F6B-9985C9FFE0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8240" y="1122362"/>
            <a:ext cx="6339840" cy="2962583"/>
          </a:xfrm>
        </p:spPr>
        <p:txBody>
          <a:bodyPr>
            <a:normAutofit/>
          </a:bodyPr>
          <a:lstStyle/>
          <a:p>
            <a:pPr algn="l"/>
            <a:r>
              <a:rPr lang="pl-PL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PRACA INŻYNIERSKA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1498C6-6855-4E8A-BF55-222C2E769F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8239" y="4815216"/>
            <a:ext cx="10461331" cy="1541134"/>
          </a:xfrm>
        </p:spPr>
        <p:txBody>
          <a:bodyPr>
            <a:normAutofit/>
          </a:bodyPr>
          <a:lstStyle/>
          <a:p>
            <a:pPr algn="l"/>
            <a:r>
              <a:rPr lang="pl-PL" b="1" i="1">
                <a:solidFill>
                  <a:schemeClr val="tx1">
                    <a:lumMod val="85000"/>
                    <a:lumOff val="15000"/>
                  </a:schemeClr>
                </a:solidFill>
              </a:rPr>
              <a:t>Opracowanie koncepcji i implementacja bazy danych o statystykach rozgrywek piłkarskich wraz z portalem informacyjnym i analitycznym.</a:t>
            </a:r>
          </a:p>
        </p:txBody>
      </p:sp>
      <p:cxnSp>
        <p:nvCxnSpPr>
          <p:cNvPr id="16" name="Straight Connector 12">
            <a:extLst>
              <a:ext uri="{FF2B5EF4-FFF2-40B4-BE49-F238E27FC236}">
                <a16:creationId xmlns:a16="http://schemas.microsoft.com/office/drawing/2014/main" id="{D598FBE3-48D2-40A2-B7E6-F485834C8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72540" y="4450080"/>
            <a:ext cx="1234440" cy="0"/>
          </a:xfrm>
          <a:prstGeom prst="line">
            <a:avLst/>
          </a:prstGeom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ole tekstowe 5">
            <a:extLst>
              <a:ext uri="{FF2B5EF4-FFF2-40B4-BE49-F238E27FC236}">
                <a16:creationId xmlns:a16="http://schemas.microsoft.com/office/drawing/2014/main" id="{95BA7DC4-2A78-4B5B-ACFC-10AAB9DCD6A0}"/>
              </a:ext>
            </a:extLst>
          </p:cNvPr>
          <p:cNvSpPr txBox="1"/>
          <p:nvPr/>
        </p:nvSpPr>
        <p:spPr>
          <a:xfrm>
            <a:off x="8303372" y="2603653"/>
            <a:ext cx="25903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600" b="1" dirty="0"/>
              <a:t>Patryk Pątek</a:t>
            </a:r>
          </a:p>
        </p:txBody>
      </p:sp>
    </p:spTree>
    <p:extLst>
      <p:ext uri="{BB962C8B-B14F-4D97-AF65-F5344CB8AC3E}">
        <p14:creationId xmlns:p14="http://schemas.microsoft.com/office/powerpoint/2010/main" val="224674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1E2E0AFE-704B-4CB8-AB9D-D447278759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3" y="321176"/>
            <a:ext cx="5759117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ymbol zastępczy zawartości 2">
            <a:extLst>
              <a:ext uri="{FF2B5EF4-FFF2-40B4-BE49-F238E27FC236}">
                <a16:creationId xmlns:a16="http://schemas.microsoft.com/office/drawing/2014/main" id="{9C4C89D6-2027-4ED8-89BB-2BB770EA7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515" y="2121762"/>
            <a:ext cx="4911827" cy="36269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500"/>
              <a:t>Dodatkowo zastosowałem mniejsze framework oraz dodatki:</a:t>
            </a:r>
          </a:p>
          <a:p>
            <a:r>
              <a:rPr lang="pl-PL" sz="1500"/>
              <a:t>Entity Framework Core</a:t>
            </a:r>
          </a:p>
          <a:p>
            <a:r>
              <a:rPr lang="pl-PL" sz="1500"/>
              <a:t>HTML Agility Pack</a:t>
            </a:r>
          </a:p>
          <a:p>
            <a:r>
              <a:rPr lang="pl-PL" sz="1500"/>
              <a:t>Automapper</a:t>
            </a:r>
          </a:p>
          <a:p>
            <a:r>
              <a:rPr lang="pl-PL" sz="1500"/>
              <a:t>CSV helper</a:t>
            </a:r>
          </a:p>
          <a:p>
            <a:r>
              <a:rPr lang="pl-PL" sz="1500"/>
              <a:t>SVG.js</a:t>
            </a:r>
          </a:p>
          <a:p>
            <a:r>
              <a:rPr lang="pl-PL" sz="1500"/>
              <a:t>Rx.js</a:t>
            </a:r>
          </a:p>
          <a:p>
            <a:r>
              <a:rPr lang="pl-PL" sz="1500"/>
              <a:t>Chart.js</a:t>
            </a:r>
          </a:p>
          <a:p>
            <a:r>
              <a:rPr lang="pl-PL" sz="1500"/>
              <a:t>Resharper</a:t>
            </a:r>
          </a:p>
          <a:p>
            <a:r>
              <a:rPr lang="pl-PL" sz="1500"/>
              <a:t>Angular Material</a:t>
            </a:r>
          </a:p>
          <a:p>
            <a:r>
              <a:rPr lang="pl-PL" sz="1500"/>
              <a:t>I wiele innych…</a:t>
            </a:r>
          </a:p>
          <a:p>
            <a:endParaRPr lang="pl-PL" sz="1500"/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EE0A7CB9-74FC-4123-93BA-2F882FDC8F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1617" y="321175"/>
            <a:ext cx="1513545" cy="1513545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387A6616-656A-44E4-B211-AEEC3B9D20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4935" y="321175"/>
            <a:ext cx="1513545" cy="1513545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4279A2F5-90A9-42EF-AAA3-A67382C0D0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0632" y="2771028"/>
            <a:ext cx="2516742" cy="1069204"/>
          </a:xfrm>
          <a:prstGeom prst="rect">
            <a:avLst/>
          </a:prstGeom>
        </p:spPr>
      </p:pic>
      <p:pic>
        <p:nvPicPr>
          <p:cNvPr id="21" name="Obraz 20" descr="Obraz zawierający grafika wektorowa&#10;&#10;Opis wygenerowany automatycznie">
            <a:extLst>
              <a:ext uri="{FF2B5EF4-FFF2-40B4-BE49-F238E27FC236}">
                <a16:creationId xmlns:a16="http://schemas.microsoft.com/office/drawing/2014/main" id="{D7B00E57-FF84-46C1-8BAA-057BBC305E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641" y="4613195"/>
            <a:ext cx="1604724" cy="1604724"/>
          </a:xfrm>
          <a:prstGeom prst="rect">
            <a:avLst/>
          </a:prstGeom>
        </p:spPr>
      </p:pic>
      <p:pic>
        <p:nvPicPr>
          <p:cNvPr id="22" name="Obraz 21" descr="Obraz zawierający tekst&#10;&#10;Opis wygenerowany automatycznie">
            <a:extLst>
              <a:ext uri="{FF2B5EF4-FFF2-40B4-BE49-F238E27FC236}">
                <a16:creationId xmlns:a16="http://schemas.microsoft.com/office/drawing/2014/main" id="{05D41958-E207-4C21-B60B-39E2C06B4C7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8911" y="4492759"/>
            <a:ext cx="1845596" cy="1845596"/>
          </a:xfrm>
          <a:prstGeom prst="rect">
            <a:avLst/>
          </a:prstGeom>
        </p:spPr>
      </p:pic>
      <p:pic>
        <p:nvPicPr>
          <p:cNvPr id="23" name="Obraz 22" descr="Obraz zawierający grafika wektorowa&#10;&#10;Opis wygenerowany automatycznie">
            <a:extLst>
              <a:ext uri="{FF2B5EF4-FFF2-40B4-BE49-F238E27FC236}">
                <a16:creationId xmlns:a16="http://schemas.microsoft.com/office/drawing/2014/main" id="{95363505-DB0D-4209-BA40-387FAA2BD58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440" y="2657362"/>
            <a:ext cx="1296537" cy="1296537"/>
          </a:xfrm>
          <a:prstGeom prst="rect">
            <a:avLst/>
          </a:prstGeom>
        </p:spPr>
      </p:pic>
      <p:sp>
        <p:nvSpPr>
          <p:cNvPr id="39" name="Tytuł 1">
            <a:extLst>
              <a:ext uri="{FF2B5EF4-FFF2-40B4-BE49-F238E27FC236}">
                <a16:creationId xmlns:a16="http://schemas.microsoft.com/office/drawing/2014/main" id="{76F6EC05-C72D-46C2-ABE7-A3F59ED97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228" y="-1165983"/>
            <a:ext cx="3812628" cy="4930246"/>
          </a:xfrm>
        </p:spPr>
        <p:txBody>
          <a:bodyPr>
            <a:normAutofit/>
          </a:bodyPr>
          <a:lstStyle/>
          <a:p>
            <a:pPr algn="r"/>
            <a:r>
              <a:rPr lang="pl-PL" dirty="0">
                <a:solidFill>
                  <a:srgbClr val="5C739C"/>
                </a:solidFill>
              </a:rPr>
              <a:t>Implementacja</a:t>
            </a:r>
          </a:p>
        </p:txBody>
      </p:sp>
    </p:spTree>
    <p:extLst>
      <p:ext uri="{BB962C8B-B14F-4D97-AF65-F5344CB8AC3E}">
        <p14:creationId xmlns:p14="http://schemas.microsoft.com/office/powerpoint/2010/main" val="895280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04CDB0C-FD81-489E-95AD-B20A72C7F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pl-PL" dirty="0">
                <a:solidFill>
                  <a:schemeClr val="accent1"/>
                </a:solidFill>
              </a:rPr>
              <a:t>Informacje w bazie danych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4DF177-4BC1-4AB9-9F11-F1B0DE9CA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3482" y="1833159"/>
            <a:ext cx="6377769" cy="4930246"/>
          </a:xfrm>
        </p:spPr>
        <p:txBody>
          <a:bodyPr anchor="ctr">
            <a:normAutofit lnSpcReduction="10000"/>
          </a:bodyPr>
          <a:lstStyle/>
          <a:p>
            <a:r>
              <a:rPr lang="pl-PL" sz="2400" dirty="0"/>
              <a:t>17994 piłkarzy z różnych lig piłkarskich z całego</a:t>
            </a:r>
          </a:p>
          <a:p>
            <a:pPr marL="0" indent="0">
              <a:buNone/>
            </a:pPr>
            <a:r>
              <a:rPr lang="pl-PL" sz="2400" dirty="0"/>
              <a:t> świata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dirty="0"/>
              <a:t>35 lig z całego świata (piłkarze)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dirty="0"/>
              <a:t>1700 meczy z głównych lig europejskich (Premier </a:t>
            </a:r>
            <a:r>
              <a:rPr lang="pl-PL" sz="2400" dirty="0" err="1"/>
              <a:t>League</a:t>
            </a:r>
            <a:r>
              <a:rPr lang="pl-PL" sz="2400" dirty="0"/>
              <a:t>, La Liga, Seria A, Bundesliga) w 2019 roku.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dirty="0"/>
              <a:t>603 stadiony z całego świata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dirty="0"/>
              <a:t>610 głównych trenerów z całego świata</a:t>
            </a:r>
          </a:p>
          <a:p>
            <a:endParaRPr lang="pl-PL" sz="2400" dirty="0"/>
          </a:p>
          <a:p>
            <a:endParaRPr lang="pl-PL" sz="2400" dirty="0"/>
          </a:p>
          <a:p>
            <a:endParaRPr lang="pl-PL" sz="2400" dirty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56799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F9EB9F2-07E2-4D64-BBD8-BB5B217F1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2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0C57C7C-DFE9-4A1E-B7A9-DF40E633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ytuł 1">
            <a:extLst>
              <a:ext uri="{FF2B5EF4-FFF2-40B4-BE49-F238E27FC236}">
                <a16:creationId xmlns:a16="http://schemas.microsoft.com/office/drawing/2014/main" id="{1CE25618-D022-4A86-A418-217439BBAE17}"/>
              </a:ext>
            </a:extLst>
          </p:cNvPr>
          <p:cNvSpPr txBox="1">
            <a:spLocks/>
          </p:cNvSpPr>
          <p:nvPr/>
        </p:nvSpPr>
        <p:spPr>
          <a:xfrm>
            <a:off x="4527264" y="963876"/>
            <a:ext cx="6525910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5400" dirty="0">
                <a:solidFill>
                  <a:schemeClr val="accent1"/>
                </a:solidFill>
              </a:rPr>
              <a:t>Prezentacja aplikacji w </a:t>
            </a:r>
          </a:p>
          <a:p>
            <a:r>
              <a:rPr lang="pl-PL" sz="5400" dirty="0">
                <a:solidFill>
                  <a:schemeClr val="accent1"/>
                </a:solidFill>
              </a:rPr>
              <a:t>przeglądarce</a:t>
            </a:r>
          </a:p>
        </p:txBody>
      </p:sp>
    </p:spTree>
    <p:extLst>
      <p:ext uri="{BB962C8B-B14F-4D97-AF65-F5344CB8AC3E}">
        <p14:creationId xmlns:p14="http://schemas.microsoft.com/office/powerpoint/2010/main" val="103166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16871FB-935E-4591-BCA2-C7F8CBE2D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pl-PL" sz="4100">
                <a:solidFill>
                  <a:schemeClr val="accent1"/>
                </a:solidFill>
              </a:rPr>
              <a:t>Podsumowanie i wnioski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7850BE-7733-414D-B8E1-321CA7C2C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pl-PL" sz="2400" dirty="0"/>
              <a:t>Aplikacja została napisana w najnowszych technologiach i w przyszłości można ją ciągle rozwijać bez konieczności przebudowania jej od zera.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dirty="0"/>
              <a:t>Praca dyplomowa została zrealizowana ponad zamierzony plan. Na samym początku aplikacja nie była planowana tak duża, jak produkt końcowy ukazywał. </a:t>
            </a:r>
          </a:p>
        </p:txBody>
      </p:sp>
    </p:spTree>
    <p:extLst>
      <p:ext uri="{BB962C8B-B14F-4D97-AF65-F5344CB8AC3E}">
        <p14:creationId xmlns:p14="http://schemas.microsoft.com/office/powerpoint/2010/main" val="249042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6264FE1-8961-4B7E-9292-F670AA0D1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pl-PL" sz="4100">
                <a:solidFill>
                  <a:schemeClr val="accent1"/>
                </a:solidFill>
              </a:rPr>
              <a:t>Podsumowanie i wnioski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3D6286-AD60-4221-866F-88D69E77A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pl-PL" sz="2400" dirty="0"/>
              <a:t>Aplikacja w łatwy sposób może być rozwijana dzięki zastosowaniu </a:t>
            </a:r>
            <a:r>
              <a:rPr lang="pl-PL" sz="2400" dirty="0" err="1"/>
              <a:t>Angular</a:t>
            </a:r>
            <a:r>
              <a:rPr lang="pl-PL" sz="2400" dirty="0"/>
              <a:t> komponentów. </a:t>
            </a:r>
          </a:p>
          <a:p>
            <a:endParaRPr lang="pl-PL" sz="2400" dirty="0"/>
          </a:p>
          <a:p>
            <a:r>
              <a:rPr lang="pl-PL" sz="2400" dirty="0"/>
              <a:t>Baza danych została stworzona na serwerze uczelnianym przez co może być wykorzystywana w przyszłości przez innych studentów.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714465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F9EB9F2-07E2-4D64-BBD8-BB5B217F1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2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0C57C7C-DFE9-4A1E-B7A9-DF40E633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ytuł 1">
            <a:extLst>
              <a:ext uri="{FF2B5EF4-FFF2-40B4-BE49-F238E27FC236}">
                <a16:creationId xmlns:a16="http://schemas.microsoft.com/office/drawing/2014/main" id="{08B4D80C-B227-4A9C-9933-25A5894CBEC8}"/>
              </a:ext>
            </a:extLst>
          </p:cNvPr>
          <p:cNvSpPr txBox="1">
            <a:spLocks/>
          </p:cNvSpPr>
          <p:nvPr/>
        </p:nvSpPr>
        <p:spPr>
          <a:xfrm>
            <a:off x="4527264" y="963876"/>
            <a:ext cx="6525910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5400" dirty="0">
                <a:solidFill>
                  <a:schemeClr val="accent1"/>
                </a:solidFill>
              </a:rPr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2112415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F6CDC51-8D27-4BF4-AB33-7D5905E80D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08905" y="3726"/>
            <a:ext cx="648309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4FB90F3-DFB9-42D4-B851-120249962A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Freeform 60">
            <a:extLst>
              <a:ext uri="{FF2B5EF4-FFF2-40B4-BE49-F238E27FC236}">
                <a16:creationId xmlns:a16="http://schemas.microsoft.com/office/drawing/2014/main" id="{DF4CE22F-8463-44F2-BE50-65D9B503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88720" y="0"/>
            <a:ext cx="3762182" cy="2258435"/>
          </a:xfrm>
          <a:custGeom>
            <a:avLst/>
            <a:gdLst>
              <a:gd name="connsiteX0" fmla="*/ 39946 w 3960192"/>
              <a:gd name="connsiteY0" fmla="*/ 0 h 2377300"/>
              <a:gd name="connsiteX1" fmla="*/ 3920247 w 3960192"/>
              <a:gd name="connsiteY1" fmla="*/ 0 h 2377300"/>
              <a:gd name="connsiteX2" fmla="*/ 3949969 w 3960192"/>
              <a:gd name="connsiteY2" fmla="*/ 194751 h 2377300"/>
              <a:gd name="connsiteX3" fmla="*/ 3960192 w 3960192"/>
              <a:gd name="connsiteY3" fmla="*/ 397204 h 2377300"/>
              <a:gd name="connsiteX4" fmla="*/ 1980096 w 3960192"/>
              <a:gd name="connsiteY4" fmla="*/ 2377300 h 2377300"/>
              <a:gd name="connsiteX5" fmla="*/ 0 w 3960192"/>
              <a:gd name="connsiteY5" fmla="*/ 397204 h 2377300"/>
              <a:gd name="connsiteX6" fmla="*/ 10224 w 3960192"/>
              <a:gd name="connsiteY6" fmla="*/ 194751 h 237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60192" h="2377300">
                <a:moveTo>
                  <a:pt x="39946" y="0"/>
                </a:moveTo>
                <a:lnTo>
                  <a:pt x="3920247" y="0"/>
                </a:lnTo>
                <a:lnTo>
                  <a:pt x="3949969" y="194751"/>
                </a:lnTo>
                <a:cubicBezTo>
                  <a:pt x="3956729" y="261316"/>
                  <a:pt x="3960192" y="328856"/>
                  <a:pt x="3960192" y="397204"/>
                </a:cubicBezTo>
                <a:cubicBezTo>
                  <a:pt x="3960192" y="1490781"/>
                  <a:pt x="3073673" y="2377300"/>
                  <a:pt x="1980096" y="2377300"/>
                </a:cubicBezTo>
                <a:cubicBezTo>
                  <a:pt x="886519" y="2377300"/>
                  <a:pt x="0" y="1490781"/>
                  <a:pt x="0" y="397204"/>
                </a:cubicBezTo>
                <a:cubicBezTo>
                  <a:pt x="0" y="328856"/>
                  <a:pt x="3463" y="261316"/>
                  <a:pt x="10224" y="194751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fika 6">
            <a:extLst>
              <a:ext uri="{FF2B5EF4-FFF2-40B4-BE49-F238E27FC236}">
                <a16:creationId xmlns:a16="http://schemas.microsoft.com/office/drawing/2014/main" id="{62039B23-219A-43A4-B10E-A1E6154A84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73148" y="554280"/>
            <a:ext cx="2393326" cy="791182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1AB803-DF51-4CF1-8B8B-4D8712682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852" y="2559295"/>
            <a:ext cx="6483095" cy="3115250"/>
          </a:xfrm>
        </p:spPr>
        <p:txBody>
          <a:bodyPr anchor="ctr">
            <a:normAutofit/>
          </a:bodyPr>
          <a:lstStyle/>
          <a:p>
            <a:r>
              <a:rPr lang="pl-PL" dirty="0">
                <a:solidFill>
                  <a:srgbClr val="000000"/>
                </a:solidFill>
              </a:rPr>
              <a:t>Geneza mojej pracy inżynierskiej wywodzi się z moich zainteresowań oraz pracy. Pracuje jako analityk akademii Legii Warszawa oraz programista firmy SAG, która również związana jest z piłką nożną.</a:t>
            </a:r>
          </a:p>
        </p:txBody>
      </p:sp>
      <p:sp>
        <p:nvSpPr>
          <p:cNvPr id="20" name="Freeform 67">
            <a:extLst>
              <a:ext uri="{FF2B5EF4-FFF2-40B4-BE49-F238E27FC236}">
                <a16:creationId xmlns:a16="http://schemas.microsoft.com/office/drawing/2014/main" id="{3FA1383B-2709-4E36-8FF8-7A737213B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57503" y="3006774"/>
            <a:ext cx="4734497" cy="3851226"/>
          </a:xfrm>
          <a:custGeom>
            <a:avLst/>
            <a:gdLst>
              <a:gd name="connsiteX0" fmla="*/ 2718646 w 4647408"/>
              <a:gd name="connsiteY0" fmla="*/ 0 h 3780384"/>
              <a:gd name="connsiteX1" fmla="*/ 4641019 w 4647408"/>
              <a:gd name="connsiteY1" fmla="*/ 796273 h 3780384"/>
              <a:gd name="connsiteX2" fmla="*/ 4647408 w 4647408"/>
              <a:gd name="connsiteY2" fmla="*/ 803303 h 3780384"/>
              <a:gd name="connsiteX3" fmla="*/ 4647408 w 4647408"/>
              <a:gd name="connsiteY3" fmla="*/ 3780384 h 3780384"/>
              <a:gd name="connsiteX4" fmla="*/ 215340 w 4647408"/>
              <a:gd name="connsiteY4" fmla="*/ 3780384 h 3780384"/>
              <a:gd name="connsiteX5" fmla="*/ 213645 w 4647408"/>
              <a:gd name="connsiteY5" fmla="*/ 3776866 h 3780384"/>
              <a:gd name="connsiteX6" fmla="*/ 0 w 4647408"/>
              <a:gd name="connsiteY6" fmla="*/ 2718646 h 3780384"/>
              <a:gd name="connsiteX7" fmla="*/ 2718646 w 4647408"/>
              <a:gd name="connsiteY7" fmla="*/ 0 h 3780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47408" h="3780384">
                <a:moveTo>
                  <a:pt x="2718646" y="0"/>
                </a:moveTo>
                <a:cubicBezTo>
                  <a:pt x="3469379" y="0"/>
                  <a:pt x="4149041" y="304295"/>
                  <a:pt x="4641019" y="796273"/>
                </a:cubicBezTo>
                <a:lnTo>
                  <a:pt x="4647408" y="803303"/>
                </a:lnTo>
                <a:lnTo>
                  <a:pt x="4647408" y="3780384"/>
                </a:lnTo>
                <a:lnTo>
                  <a:pt x="215340" y="3780384"/>
                </a:lnTo>
                <a:lnTo>
                  <a:pt x="213645" y="3776866"/>
                </a:lnTo>
                <a:cubicBezTo>
                  <a:pt x="76074" y="3451612"/>
                  <a:pt x="0" y="3094013"/>
                  <a:pt x="0" y="2718646"/>
                </a:cubicBezTo>
                <a:cubicBezTo>
                  <a:pt x="0" y="1217179"/>
                  <a:pt x="1217179" y="0"/>
                  <a:pt x="271864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21F88024-ED0A-402B-8286-81A36780ABE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227" y="3989614"/>
            <a:ext cx="2004548" cy="2548155"/>
          </a:xfrm>
          <a:prstGeom prst="rect">
            <a:avLst/>
          </a:prstGeom>
        </p:spPr>
      </p:pic>
      <p:sp>
        <p:nvSpPr>
          <p:cNvPr id="12" name="Tytuł 1">
            <a:extLst>
              <a:ext uri="{FF2B5EF4-FFF2-40B4-BE49-F238E27FC236}">
                <a16:creationId xmlns:a16="http://schemas.microsoft.com/office/drawing/2014/main" id="{25D6EB08-3F27-4AF9-B8DD-9BD1B9AD5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81814" y="-483428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pl-PL" dirty="0">
                <a:solidFill>
                  <a:schemeClr val="accent1"/>
                </a:solidFill>
              </a:rPr>
              <a:t>Geneza</a:t>
            </a:r>
          </a:p>
        </p:txBody>
      </p:sp>
    </p:spTree>
    <p:extLst>
      <p:ext uri="{BB962C8B-B14F-4D97-AF65-F5344CB8AC3E}">
        <p14:creationId xmlns:p14="http://schemas.microsoft.com/office/powerpoint/2010/main" val="3337713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1CECC3B-03A6-4867-8C85-F0C133882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pl-PL" dirty="0">
                <a:solidFill>
                  <a:schemeClr val="accent1"/>
                </a:solidFill>
              </a:rPr>
              <a:t>Cel pracy</a:t>
            </a:r>
            <a:endParaRPr lang="pl-PL" b="1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6D495A28-A94F-4EFB-BB59-CC781B965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 lnSpcReduction="10000"/>
          </a:bodyPr>
          <a:lstStyle/>
          <a:p>
            <a:r>
              <a:rPr lang="pl-PL" sz="2400" dirty="0"/>
              <a:t>Głównym celem pracy było zaimplementowanie prostego w obsłudze systemu, który zbiera informacje ze stron Internetowych na temat piłki nożnej i przetwarza je w sposób dynamiczny dla użytkownika końcowego.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dirty="0"/>
              <a:t>Aplikacja ma podział na dwie </a:t>
            </a:r>
            <a:r>
              <a:rPr lang="pl-PL" sz="2400" dirty="0" err="1"/>
              <a:t>sub</a:t>
            </a:r>
            <a:r>
              <a:rPr lang="pl-PL" sz="2400" dirty="0"/>
              <a:t>-aplikacje. Pierwsza jest odpowiedzialna za </a:t>
            </a:r>
            <a:r>
              <a:rPr lang="pl-PL" sz="2400" dirty="0" err="1"/>
              <a:t>backend</a:t>
            </a:r>
            <a:r>
              <a:rPr lang="pl-PL" sz="2400" dirty="0"/>
              <a:t> głównej aplikacji, druga zaś za </a:t>
            </a:r>
            <a:r>
              <a:rPr lang="pl-PL" sz="2400" dirty="0" err="1"/>
              <a:t>frontend</a:t>
            </a:r>
            <a:r>
              <a:rPr lang="pl-PL" sz="2400" dirty="0"/>
              <a:t>.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dirty="0"/>
              <a:t>Utworzenie bazy danych, która zawiera piłkarzy, statystyki meczowe oraz informacje o różnych krajach związanych z konkretną ligą lub danym piłkarzem. </a:t>
            </a:r>
          </a:p>
        </p:txBody>
      </p:sp>
    </p:spTree>
    <p:extLst>
      <p:ext uri="{BB962C8B-B14F-4D97-AF65-F5344CB8AC3E}">
        <p14:creationId xmlns:p14="http://schemas.microsoft.com/office/powerpoint/2010/main" val="4199746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B8BBDCE-51C5-4E5E-A78F-F010C1C18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pl-PL" dirty="0">
                <a:solidFill>
                  <a:schemeClr val="accent1"/>
                </a:solidFill>
              </a:rPr>
              <a:t>Analiza wymagań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8B6FE9-CD45-4E34-8B38-7D1A5C141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pl-PL" sz="2400" dirty="0"/>
              <a:t>Określenie konkretnej grupy odbiorców przyszłego oprogramowania.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dirty="0"/>
              <a:t>Przeprowadziłem wstępną analizę wymagań funkcjonalnych oraz poza funkcjonalnych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dirty="0"/>
              <a:t>Wyszukiwanie podobnych rozwiązań w celu przyszłej możliwości wdrożenia aplikacji wśród określonej grupie odbiorców</a:t>
            </a:r>
          </a:p>
        </p:txBody>
      </p:sp>
    </p:spTree>
    <p:extLst>
      <p:ext uri="{BB962C8B-B14F-4D97-AF65-F5344CB8AC3E}">
        <p14:creationId xmlns:p14="http://schemas.microsoft.com/office/powerpoint/2010/main" val="1824873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5F5AD18-7EFC-470C-9B5C-ABD7E25E0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pl-PL">
                <a:solidFill>
                  <a:schemeClr val="accent1"/>
                </a:solidFill>
              </a:rPr>
              <a:t>Projektowanie</a:t>
            </a:r>
            <a:endParaRPr lang="pl-PL" dirty="0">
              <a:solidFill>
                <a:schemeClr val="accent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Symbol zastępczy zawartości 2">
            <a:extLst>
              <a:ext uri="{FF2B5EF4-FFF2-40B4-BE49-F238E27FC236}">
                <a16:creationId xmlns:a16="http://schemas.microsoft.com/office/drawing/2014/main" id="{B2C7F8BD-2504-4EB1-8FCB-B168263750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9280044"/>
              </p:ext>
            </p:extLst>
          </p:nvPr>
        </p:nvGraphicFramePr>
        <p:xfrm>
          <a:off x="4865672" y="297022"/>
          <a:ext cx="6894397" cy="62294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060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0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2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Obraz 4">
            <a:extLst>
              <a:ext uri="{FF2B5EF4-FFF2-40B4-BE49-F238E27FC236}">
                <a16:creationId xmlns:a16="http://schemas.microsoft.com/office/drawing/2014/main" id="{A8146E96-9CFA-4A8A-B2F1-B18F30F4118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36715" y="2426818"/>
            <a:ext cx="4845620" cy="3997637"/>
          </a:xfrm>
          <a:prstGeom prst="rect">
            <a:avLst/>
          </a:prstGeom>
        </p:spPr>
      </p:pic>
      <p:cxnSp>
        <p:nvCxnSpPr>
          <p:cNvPr id="21" name="Straight Connector 14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az 5">
            <a:extLst>
              <a:ext uri="{FF2B5EF4-FFF2-40B4-BE49-F238E27FC236}">
                <a16:creationId xmlns:a16="http://schemas.microsoft.com/office/drawing/2014/main" id="{B3E6770A-D4C3-43F3-B8C1-C597F7A87AC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445073" y="2475146"/>
            <a:ext cx="5455917" cy="3900980"/>
          </a:xfrm>
          <a:prstGeom prst="rect">
            <a:avLst/>
          </a:prstGeom>
        </p:spPr>
      </p:pic>
      <p:sp>
        <p:nvSpPr>
          <p:cNvPr id="12" name="Tytuł 1">
            <a:extLst>
              <a:ext uri="{FF2B5EF4-FFF2-40B4-BE49-F238E27FC236}">
                <a16:creationId xmlns:a16="http://schemas.microsoft.com/office/drawing/2014/main" id="{FB5C44A0-4FFF-49E3-81F5-A87CCFF22B16}"/>
              </a:ext>
            </a:extLst>
          </p:cNvPr>
          <p:cNvSpPr txBox="1">
            <a:spLocks/>
          </p:cNvSpPr>
          <p:nvPr/>
        </p:nvSpPr>
        <p:spPr>
          <a:xfrm>
            <a:off x="2483973" y="-1501246"/>
            <a:ext cx="6525910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l-PL" sz="5400" dirty="0">
                <a:solidFill>
                  <a:schemeClr val="accent1"/>
                </a:solidFill>
              </a:rPr>
              <a:t>Diagramy baz danych</a:t>
            </a:r>
          </a:p>
        </p:txBody>
      </p:sp>
    </p:spTree>
    <p:extLst>
      <p:ext uri="{BB962C8B-B14F-4D97-AF65-F5344CB8AC3E}">
        <p14:creationId xmlns:p14="http://schemas.microsoft.com/office/powerpoint/2010/main" val="3997426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Obraz 4" descr="C:\Users\patek\OneDrive\Praca dyplomowa\icons\dfd98d1b-5be8-4ef5-998c-e67a3f0b539b.jpg">
            <a:extLst>
              <a:ext uri="{FF2B5EF4-FFF2-40B4-BE49-F238E27FC236}">
                <a16:creationId xmlns:a16="http://schemas.microsoft.com/office/drawing/2014/main" id="{8C0B7F67-C8CA-4D29-8F1A-4C8CD6BBDF4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4060" y="2426818"/>
            <a:ext cx="4730931" cy="3997637"/>
          </a:xfrm>
          <a:prstGeom prst="rect">
            <a:avLst/>
          </a:prstGeom>
          <a:noFill/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Symbol zastępczy zawartości 3" descr="C:\Users\patek\OneDrive\Praca dyplomowa\icons\b8b6a131-bcd8-476a-bf2a-5168f959dff1.jpg">
            <a:extLst>
              <a:ext uri="{FF2B5EF4-FFF2-40B4-BE49-F238E27FC236}">
                <a16:creationId xmlns:a16="http://schemas.microsoft.com/office/drawing/2014/main" id="{09C809CD-214E-446D-A4D2-8BCED64BA5A1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45073" y="2495606"/>
            <a:ext cx="5455917" cy="3860061"/>
          </a:xfrm>
          <a:prstGeom prst="rect">
            <a:avLst/>
          </a:prstGeom>
          <a:noFill/>
        </p:spPr>
      </p:pic>
      <p:sp>
        <p:nvSpPr>
          <p:cNvPr id="8" name="Tytuł 1">
            <a:extLst>
              <a:ext uri="{FF2B5EF4-FFF2-40B4-BE49-F238E27FC236}">
                <a16:creationId xmlns:a16="http://schemas.microsoft.com/office/drawing/2014/main" id="{42049550-FFE5-44F9-BF28-1FF6DAEA5B71}"/>
              </a:ext>
            </a:extLst>
          </p:cNvPr>
          <p:cNvSpPr txBox="1">
            <a:spLocks/>
          </p:cNvSpPr>
          <p:nvPr/>
        </p:nvSpPr>
        <p:spPr>
          <a:xfrm>
            <a:off x="851714" y="-1501246"/>
            <a:ext cx="6525910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l-PL" sz="5400" dirty="0" err="1">
                <a:solidFill>
                  <a:schemeClr val="accent1"/>
                </a:solidFill>
              </a:rPr>
              <a:t>Mockup</a:t>
            </a:r>
            <a:endParaRPr lang="pl-PL" sz="5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988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F94B419-1586-4CF8-9756-7919F30FE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pl-PL" dirty="0">
                <a:solidFill>
                  <a:srgbClr val="5C739C"/>
                </a:solidFill>
              </a:rPr>
              <a:t>Kontrola wersji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03D3D2-FFD8-478B-9DCE-D441259AC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5734" y="-1211765"/>
            <a:ext cx="6377769" cy="4930246"/>
          </a:xfrm>
        </p:spPr>
        <p:txBody>
          <a:bodyPr anchor="ctr">
            <a:normAutofit/>
          </a:bodyPr>
          <a:lstStyle/>
          <a:p>
            <a:r>
              <a:rPr lang="pl-PL" sz="2400" dirty="0"/>
              <a:t>W celu utrzymania spójnej wersji oprogramowania stosowałem system kontroli wersji „GIT” na stronie Github.com.</a:t>
            </a:r>
          </a:p>
          <a:p>
            <a:endParaRPr lang="pl-PL" sz="2400" dirty="0"/>
          </a:p>
        </p:txBody>
      </p:sp>
      <p:pic>
        <p:nvPicPr>
          <p:cNvPr id="19" name="Obraz 18" descr="Obraz zawierający wewnątrz, monitor, książka, półka&#10;&#10;Opis wygenerowany automatycznie">
            <a:extLst>
              <a:ext uri="{FF2B5EF4-FFF2-40B4-BE49-F238E27FC236}">
                <a16:creationId xmlns:a16="http://schemas.microsoft.com/office/drawing/2014/main" id="{77AE717F-5F02-4814-82CD-A6934276990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5363806" y="1820915"/>
            <a:ext cx="6087445" cy="1947981"/>
          </a:xfrm>
          <a:prstGeom prst="rect">
            <a:avLst/>
          </a:prstGeom>
        </p:spPr>
      </p:pic>
      <p:pic>
        <p:nvPicPr>
          <p:cNvPr id="20" name="Obraz 19" descr="Obraz zawierający zrzut ekranu&#10;&#10;Opis wygenerowany automatycznie">
            <a:extLst>
              <a:ext uri="{FF2B5EF4-FFF2-40B4-BE49-F238E27FC236}">
                <a16:creationId xmlns:a16="http://schemas.microsoft.com/office/drawing/2014/main" id="{AB4AD0C4-05DE-4B94-B4C9-447C00F4D07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5363805" y="3964832"/>
            <a:ext cx="6087441" cy="228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151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F6CDC51-8D27-4BF4-AB33-7D5905E80D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08905" y="3726"/>
            <a:ext cx="648309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4FB90F3-DFB9-42D4-B851-120249962A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16" name="Freeform 60">
            <a:extLst>
              <a:ext uri="{FF2B5EF4-FFF2-40B4-BE49-F238E27FC236}">
                <a16:creationId xmlns:a16="http://schemas.microsoft.com/office/drawing/2014/main" id="{DF4CE22F-8463-44F2-BE50-65D9B503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88720" y="0"/>
            <a:ext cx="3762182" cy="2258435"/>
          </a:xfrm>
          <a:custGeom>
            <a:avLst/>
            <a:gdLst>
              <a:gd name="connsiteX0" fmla="*/ 39946 w 3960192"/>
              <a:gd name="connsiteY0" fmla="*/ 0 h 2377300"/>
              <a:gd name="connsiteX1" fmla="*/ 3920247 w 3960192"/>
              <a:gd name="connsiteY1" fmla="*/ 0 h 2377300"/>
              <a:gd name="connsiteX2" fmla="*/ 3949969 w 3960192"/>
              <a:gd name="connsiteY2" fmla="*/ 194751 h 2377300"/>
              <a:gd name="connsiteX3" fmla="*/ 3960192 w 3960192"/>
              <a:gd name="connsiteY3" fmla="*/ 397204 h 2377300"/>
              <a:gd name="connsiteX4" fmla="*/ 1980096 w 3960192"/>
              <a:gd name="connsiteY4" fmla="*/ 2377300 h 2377300"/>
              <a:gd name="connsiteX5" fmla="*/ 0 w 3960192"/>
              <a:gd name="connsiteY5" fmla="*/ 397204 h 2377300"/>
              <a:gd name="connsiteX6" fmla="*/ 10224 w 3960192"/>
              <a:gd name="connsiteY6" fmla="*/ 194751 h 237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60192" h="2377300">
                <a:moveTo>
                  <a:pt x="39946" y="0"/>
                </a:moveTo>
                <a:lnTo>
                  <a:pt x="3920247" y="0"/>
                </a:lnTo>
                <a:lnTo>
                  <a:pt x="3949969" y="194751"/>
                </a:lnTo>
                <a:cubicBezTo>
                  <a:pt x="3956729" y="261316"/>
                  <a:pt x="3960192" y="328856"/>
                  <a:pt x="3960192" y="397204"/>
                </a:cubicBezTo>
                <a:cubicBezTo>
                  <a:pt x="3960192" y="1490781"/>
                  <a:pt x="3073673" y="2377300"/>
                  <a:pt x="1980096" y="2377300"/>
                </a:cubicBezTo>
                <a:cubicBezTo>
                  <a:pt x="886519" y="2377300"/>
                  <a:pt x="0" y="1490781"/>
                  <a:pt x="0" y="397204"/>
                </a:cubicBezTo>
                <a:cubicBezTo>
                  <a:pt x="0" y="328856"/>
                  <a:pt x="3463" y="261316"/>
                  <a:pt x="10224" y="194751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Obraz 6" descr="Obraz zawierający znak&#10;&#10;Opis wygenerowany automatycznie">
            <a:extLst>
              <a:ext uri="{FF2B5EF4-FFF2-40B4-BE49-F238E27FC236}">
                <a16:creationId xmlns:a16="http://schemas.microsoft.com/office/drawing/2014/main" id="{1D2BBA7E-ED25-4F85-BE23-F66586A7B8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8750" y="180196"/>
            <a:ext cx="1862122" cy="1862122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DAF7FA-E57B-4F45-909C-5BB60662BA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21682"/>
            <a:ext cx="5145024" cy="3639289"/>
          </a:xfrm>
        </p:spPr>
        <p:txBody>
          <a:bodyPr anchor="ctr">
            <a:normAutofit/>
          </a:bodyPr>
          <a:lstStyle/>
          <a:p>
            <a:r>
              <a:rPr lang="pl-PL" sz="2000">
                <a:solidFill>
                  <a:srgbClr val="000000"/>
                </a:solidFill>
              </a:rPr>
              <a:t>Aplikacja została podzielona na dwie sub-aplikacje.</a:t>
            </a:r>
          </a:p>
          <a:p>
            <a:r>
              <a:rPr lang="pl-PL" sz="2000">
                <a:solidFill>
                  <a:srgbClr val="000000"/>
                </a:solidFill>
              </a:rPr>
              <a:t>Aplikacja Backend - .NET Core w wersji 2.2.</a:t>
            </a:r>
          </a:p>
          <a:p>
            <a:r>
              <a:rPr lang="pl-PL" sz="2000">
                <a:solidFill>
                  <a:srgbClr val="000000"/>
                </a:solidFill>
              </a:rPr>
              <a:t>Aplikacja Frontend – Angular w wersji 7.2.</a:t>
            </a:r>
          </a:p>
        </p:txBody>
      </p:sp>
      <p:sp>
        <p:nvSpPr>
          <p:cNvPr id="18" name="Freeform 67">
            <a:extLst>
              <a:ext uri="{FF2B5EF4-FFF2-40B4-BE49-F238E27FC236}">
                <a16:creationId xmlns:a16="http://schemas.microsoft.com/office/drawing/2014/main" id="{3FA1383B-2709-4E36-8FF8-7A737213B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57503" y="3006774"/>
            <a:ext cx="4734497" cy="3851226"/>
          </a:xfrm>
          <a:custGeom>
            <a:avLst/>
            <a:gdLst>
              <a:gd name="connsiteX0" fmla="*/ 2718646 w 4647408"/>
              <a:gd name="connsiteY0" fmla="*/ 0 h 3780384"/>
              <a:gd name="connsiteX1" fmla="*/ 4641019 w 4647408"/>
              <a:gd name="connsiteY1" fmla="*/ 796273 h 3780384"/>
              <a:gd name="connsiteX2" fmla="*/ 4647408 w 4647408"/>
              <a:gd name="connsiteY2" fmla="*/ 803303 h 3780384"/>
              <a:gd name="connsiteX3" fmla="*/ 4647408 w 4647408"/>
              <a:gd name="connsiteY3" fmla="*/ 3780384 h 3780384"/>
              <a:gd name="connsiteX4" fmla="*/ 215340 w 4647408"/>
              <a:gd name="connsiteY4" fmla="*/ 3780384 h 3780384"/>
              <a:gd name="connsiteX5" fmla="*/ 213645 w 4647408"/>
              <a:gd name="connsiteY5" fmla="*/ 3776866 h 3780384"/>
              <a:gd name="connsiteX6" fmla="*/ 0 w 4647408"/>
              <a:gd name="connsiteY6" fmla="*/ 2718646 h 3780384"/>
              <a:gd name="connsiteX7" fmla="*/ 2718646 w 4647408"/>
              <a:gd name="connsiteY7" fmla="*/ 0 h 3780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47408" h="3780384">
                <a:moveTo>
                  <a:pt x="2718646" y="0"/>
                </a:moveTo>
                <a:cubicBezTo>
                  <a:pt x="3469379" y="0"/>
                  <a:pt x="4149041" y="304295"/>
                  <a:pt x="4641019" y="796273"/>
                </a:cubicBezTo>
                <a:lnTo>
                  <a:pt x="4647408" y="803303"/>
                </a:lnTo>
                <a:lnTo>
                  <a:pt x="4647408" y="3780384"/>
                </a:lnTo>
                <a:lnTo>
                  <a:pt x="215340" y="3780384"/>
                </a:lnTo>
                <a:lnTo>
                  <a:pt x="213645" y="3776866"/>
                </a:lnTo>
                <a:cubicBezTo>
                  <a:pt x="76074" y="3451612"/>
                  <a:pt x="0" y="3094013"/>
                  <a:pt x="0" y="2718646"/>
                </a:cubicBezTo>
                <a:cubicBezTo>
                  <a:pt x="0" y="1217179"/>
                  <a:pt x="1217179" y="0"/>
                  <a:pt x="271864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Obraz 4" descr="Obraz zawierający znak, zewnętrzne, tekst&#10;&#10;Opis wygenerowany automatycznie">
            <a:extLst>
              <a:ext uri="{FF2B5EF4-FFF2-40B4-BE49-F238E27FC236}">
                <a16:creationId xmlns:a16="http://schemas.microsoft.com/office/drawing/2014/main" id="{4C68C932-7825-439E-B56B-249C8932A8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438" y="3067348"/>
            <a:ext cx="3881880" cy="3881880"/>
          </a:xfrm>
          <a:prstGeom prst="rect">
            <a:avLst/>
          </a:prstGeom>
        </p:spPr>
      </p:pic>
      <p:sp>
        <p:nvSpPr>
          <p:cNvPr id="13" name="Tytuł 1">
            <a:extLst>
              <a:ext uri="{FF2B5EF4-FFF2-40B4-BE49-F238E27FC236}">
                <a16:creationId xmlns:a16="http://schemas.microsoft.com/office/drawing/2014/main" id="{21CFD067-C774-4E0B-91F6-2E23FFC9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511" y="-47167"/>
            <a:ext cx="3812628" cy="4930246"/>
          </a:xfrm>
        </p:spPr>
        <p:txBody>
          <a:bodyPr>
            <a:normAutofit/>
          </a:bodyPr>
          <a:lstStyle/>
          <a:p>
            <a:pPr algn="r"/>
            <a:r>
              <a:rPr lang="pl-PL" dirty="0">
                <a:solidFill>
                  <a:srgbClr val="5C739C"/>
                </a:solidFill>
              </a:rPr>
              <a:t>Implementacja</a:t>
            </a:r>
          </a:p>
        </p:txBody>
      </p:sp>
    </p:spTree>
    <p:extLst>
      <p:ext uri="{BB962C8B-B14F-4D97-AF65-F5344CB8AC3E}">
        <p14:creationId xmlns:p14="http://schemas.microsoft.com/office/powerpoint/2010/main" val="425099085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429</Words>
  <Application>Microsoft Office PowerPoint</Application>
  <PresentationFormat>Panoramiczny</PresentationFormat>
  <Paragraphs>67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Motyw pakietu Office</vt:lpstr>
      <vt:lpstr>PRACA INŻYNIERSKA</vt:lpstr>
      <vt:lpstr>Geneza</vt:lpstr>
      <vt:lpstr>Cel pracy</vt:lpstr>
      <vt:lpstr>Analiza wymagań</vt:lpstr>
      <vt:lpstr>Projektowanie</vt:lpstr>
      <vt:lpstr>Prezentacja programu PowerPoint</vt:lpstr>
      <vt:lpstr>Prezentacja programu PowerPoint</vt:lpstr>
      <vt:lpstr>Kontrola wersji</vt:lpstr>
      <vt:lpstr>Implementacja</vt:lpstr>
      <vt:lpstr>Implementacja</vt:lpstr>
      <vt:lpstr>Informacje w bazie danych</vt:lpstr>
      <vt:lpstr>Prezentacja programu PowerPoint</vt:lpstr>
      <vt:lpstr>Podsumowanie i wnioski</vt:lpstr>
      <vt:lpstr>Podsumowanie i wnioski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PRACA INŻYNIERSKA</dc:title>
  <dc:creator>Patryk Pątek</dc:creator>
  <cp:lastModifiedBy>Patryk Pątek</cp:lastModifiedBy>
  <cp:revision>3</cp:revision>
  <dcterms:created xsi:type="dcterms:W3CDTF">2019-05-19T20:35:08Z</dcterms:created>
  <dcterms:modified xsi:type="dcterms:W3CDTF">2019-05-19T21:11:18Z</dcterms:modified>
</cp:coreProperties>
</file>