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2" r:id="rId3"/>
    <p:sldId id="286" r:id="rId4"/>
    <p:sldId id="266" r:id="rId5"/>
    <p:sldId id="265" r:id="rId6"/>
    <p:sldId id="263" r:id="rId7"/>
    <p:sldId id="264" r:id="rId8"/>
    <p:sldId id="287" r:id="rId9"/>
    <p:sldId id="289" r:id="rId10"/>
    <p:sldId id="290" r:id="rId11"/>
    <p:sldId id="291" r:id="rId12"/>
    <p:sldId id="292" r:id="rId13"/>
    <p:sldId id="276" r:id="rId14"/>
    <p:sldId id="294" r:id="rId15"/>
    <p:sldId id="258" r:id="rId16"/>
  </p:sldIdLst>
  <p:sldSz cx="9144000" cy="5143500" type="screen16x9"/>
  <p:notesSz cx="6858000" cy="9144000"/>
  <p:defaultTextStyle>
    <a:defPPr>
      <a:defRPr lang="pl-PL"/>
    </a:defPPr>
    <a:lvl1pPr marL="0" algn="l" defTabSz="77401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7009" algn="l" defTabSz="77401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4017" algn="l" defTabSz="77401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1025" algn="l" defTabSz="77401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48033" algn="l" defTabSz="77401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35041" algn="l" defTabSz="77401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22050" algn="l" defTabSz="77401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09059" algn="l" defTabSz="77401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96066" algn="l" defTabSz="77401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343"/>
    <a:srgbClr val="FF0000"/>
    <a:srgbClr val="66A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61" autoAdjust="0"/>
    <p:restoredTop sz="92742" autoAdjust="0"/>
  </p:normalViewPr>
  <p:slideViewPr>
    <p:cSldViewPr>
      <p:cViewPr varScale="1">
        <p:scale>
          <a:sx n="143" d="100"/>
          <a:sy n="143" d="100"/>
        </p:scale>
        <p:origin x="1032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2913C-3EAC-49A8-88B8-D4D7B1BD8BDF}" type="datetimeFigureOut">
              <a:rPr lang="pl-PL" smtClean="0"/>
              <a:t>2018-11-21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1610C-4418-41C1-BDCB-34657FEB13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075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1610C-4418-41C1-BDCB-34657FEB13AD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3483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2319978"/>
            <a:ext cx="457200" cy="875282"/>
          </a:xfrm>
          <a:prstGeom prst="rect">
            <a:avLst/>
          </a:prstGeom>
          <a:noFill/>
        </p:spPr>
        <p:txBody>
          <a:bodyPr wrap="square" lIns="0" tIns="7740" rIns="0" bIns="7740" rtlCol="0" anchor="ctr" anchorCtr="0">
            <a:spAutoFit/>
          </a:bodyPr>
          <a:lstStyle/>
          <a:p>
            <a:r>
              <a:rPr lang="en-US" sz="5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5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914402"/>
            <a:ext cx="7543800" cy="1614487"/>
          </a:xfrm>
        </p:spPr>
        <p:txBody>
          <a:bodyPr>
            <a:noAutofit/>
          </a:bodyPr>
          <a:lstStyle>
            <a:lvl1pPr>
              <a:defRPr sz="510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531619"/>
            <a:ext cx="6172200" cy="51435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87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4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1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8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35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22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09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96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2018-11-21</a:t>
            </a:fld>
            <a:endParaRPr lang="pl-P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514352"/>
            <a:ext cx="5791200" cy="2628899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2018-11-21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457202"/>
            <a:ext cx="2133600" cy="38862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514351"/>
            <a:ext cx="5029200" cy="34290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2018-11-21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2018-11-21</a:t>
            </a:fld>
            <a:endParaRPr lang="pl-P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3055875"/>
            <a:ext cx="457200" cy="85965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5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5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3200526"/>
            <a:ext cx="3733800" cy="548640"/>
          </a:xfrm>
        </p:spPr>
        <p:txBody>
          <a:bodyPr anchor="ctr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870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40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10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480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3504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220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090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960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2018-11-21</a:t>
            </a:fld>
            <a:endParaRPr lang="pl-P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2" y="1428750"/>
            <a:ext cx="6035040" cy="1762506"/>
          </a:xfrm>
        </p:spPr>
        <p:txBody>
          <a:bodyPr/>
          <a:lstStyle>
            <a:lvl1pPr marL="0" algn="l" defTabSz="774017" rtl="0" eaLnBrk="1" latinLnBrk="0" hangingPunct="1">
              <a:spcBef>
                <a:spcPct val="0"/>
              </a:spcBef>
              <a:buNone/>
              <a:defRPr lang="en-US" sz="46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2018-11-21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70" y="493776"/>
            <a:ext cx="3273552" cy="257175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2" y="493777"/>
            <a:ext cx="3273552" cy="257413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496483"/>
            <a:ext cx="3273552" cy="479821"/>
          </a:xfrm>
        </p:spPr>
        <p:txBody>
          <a:bodyPr anchor="ctr">
            <a:noAutofit/>
          </a:bodyPr>
          <a:lstStyle>
            <a:lvl1pPr marL="0" indent="0">
              <a:buNone/>
              <a:defRPr sz="1900" b="0"/>
            </a:lvl1pPr>
            <a:lvl2pPr marL="387009" indent="0">
              <a:buNone/>
              <a:defRPr sz="1700" b="1"/>
            </a:lvl2pPr>
            <a:lvl3pPr marL="774017" indent="0">
              <a:buNone/>
              <a:defRPr sz="1500" b="1"/>
            </a:lvl3pPr>
            <a:lvl4pPr marL="1161025" indent="0">
              <a:buNone/>
              <a:defRPr sz="1400" b="1"/>
            </a:lvl4pPr>
            <a:lvl5pPr marL="1548033" indent="0">
              <a:buNone/>
              <a:defRPr sz="1400" b="1"/>
            </a:lvl5pPr>
            <a:lvl6pPr marL="1935041" indent="0">
              <a:buNone/>
              <a:defRPr sz="1400" b="1"/>
            </a:lvl6pPr>
            <a:lvl7pPr marL="2322050" indent="0">
              <a:buNone/>
              <a:defRPr sz="1400" b="1"/>
            </a:lvl7pPr>
            <a:lvl8pPr marL="2709059" indent="0">
              <a:buNone/>
              <a:defRPr sz="1400" b="1"/>
            </a:lvl8pPr>
            <a:lvl9pPr marL="3096066" indent="0">
              <a:buNone/>
              <a:defRPr sz="14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028700"/>
            <a:ext cx="3276600" cy="2057400"/>
          </a:xfrm>
        </p:spPr>
        <p:txBody>
          <a:bodyPr anchor="t"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2" y="496483"/>
            <a:ext cx="3273552" cy="479821"/>
          </a:xfrm>
        </p:spPr>
        <p:txBody>
          <a:bodyPr anchor="ctr">
            <a:noAutofit/>
          </a:bodyPr>
          <a:lstStyle>
            <a:lvl1pPr marL="0" indent="0">
              <a:buNone/>
              <a:defRPr sz="1900" b="0"/>
            </a:lvl1pPr>
            <a:lvl2pPr marL="387009" indent="0">
              <a:buNone/>
              <a:defRPr sz="1700" b="1"/>
            </a:lvl2pPr>
            <a:lvl3pPr marL="774017" indent="0">
              <a:buNone/>
              <a:defRPr sz="1500" b="1"/>
            </a:lvl3pPr>
            <a:lvl4pPr marL="1161025" indent="0">
              <a:buNone/>
              <a:defRPr sz="1400" b="1"/>
            </a:lvl4pPr>
            <a:lvl5pPr marL="1548033" indent="0">
              <a:buNone/>
              <a:defRPr sz="1400" b="1"/>
            </a:lvl5pPr>
            <a:lvl6pPr marL="1935041" indent="0">
              <a:buNone/>
              <a:defRPr sz="1400" b="1"/>
            </a:lvl6pPr>
            <a:lvl7pPr marL="2322050" indent="0">
              <a:buNone/>
              <a:defRPr sz="1400" b="1"/>
            </a:lvl7pPr>
            <a:lvl8pPr marL="2709059" indent="0">
              <a:buNone/>
              <a:defRPr sz="1400" b="1"/>
            </a:lvl8pPr>
            <a:lvl9pPr marL="3096066" indent="0">
              <a:buNone/>
              <a:defRPr sz="14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2" y="1028700"/>
            <a:ext cx="3273552" cy="2057400"/>
          </a:xfrm>
        </p:spPr>
        <p:txBody>
          <a:bodyPr anchor="t"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390144"/>
            <a:ext cx="457200" cy="78150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5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5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390144"/>
            <a:ext cx="457200" cy="78150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5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5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2018-11-21</a:t>
            </a:fld>
            <a:endParaRPr lang="pl-P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2018-11-21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2018-11-21</a:t>
            </a:fld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330941"/>
            <a:ext cx="457200" cy="104200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514351"/>
            <a:ext cx="4343400" cy="2571750"/>
          </a:xfrm>
        </p:spPr>
        <p:txBody>
          <a:bodyPr anchor="ctr"/>
          <a:lstStyle>
            <a:lvl1pPr>
              <a:defRPr sz="20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2" y="514351"/>
            <a:ext cx="2590800" cy="2571750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387009" indent="0">
              <a:buNone/>
              <a:defRPr sz="1000"/>
            </a:lvl2pPr>
            <a:lvl3pPr marL="774017" indent="0">
              <a:buNone/>
              <a:defRPr sz="800"/>
            </a:lvl3pPr>
            <a:lvl4pPr marL="1161025" indent="0">
              <a:buNone/>
              <a:defRPr sz="800"/>
            </a:lvl4pPr>
            <a:lvl5pPr marL="1548033" indent="0">
              <a:buNone/>
              <a:defRPr sz="800"/>
            </a:lvl5pPr>
            <a:lvl6pPr marL="1935041" indent="0">
              <a:buNone/>
              <a:defRPr sz="800"/>
            </a:lvl6pPr>
            <a:lvl7pPr marL="2322050" indent="0">
              <a:buNone/>
              <a:defRPr sz="800"/>
            </a:lvl7pPr>
            <a:lvl8pPr marL="2709059" indent="0">
              <a:buNone/>
              <a:defRPr sz="800"/>
            </a:lvl8pPr>
            <a:lvl9pPr marL="3096066" indent="0">
              <a:buNone/>
              <a:defRPr sz="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2018-11-21</a:t>
            </a:fld>
            <a:endParaRPr lang="pl-P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459581"/>
            <a:ext cx="6705600" cy="191023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2700"/>
            </a:lvl1pPr>
            <a:lvl2pPr marL="387009" indent="0">
              <a:buNone/>
              <a:defRPr sz="2400"/>
            </a:lvl2pPr>
            <a:lvl3pPr marL="774017" indent="0">
              <a:buNone/>
              <a:defRPr sz="2000"/>
            </a:lvl3pPr>
            <a:lvl4pPr marL="1161025" indent="0">
              <a:buNone/>
              <a:defRPr sz="1700"/>
            </a:lvl4pPr>
            <a:lvl5pPr marL="1548033" indent="0">
              <a:buNone/>
              <a:defRPr sz="1700"/>
            </a:lvl5pPr>
            <a:lvl6pPr marL="1935041" indent="0">
              <a:buNone/>
              <a:defRPr sz="1700"/>
            </a:lvl6pPr>
            <a:lvl7pPr marL="2322050" indent="0">
              <a:buNone/>
              <a:defRPr sz="1700"/>
            </a:lvl7pPr>
            <a:lvl8pPr marL="2709059" indent="0">
              <a:buNone/>
              <a:defRPr sz="1700"/>
            </a:lvl8pPr>
            <a:lvl9pPr marL="3096066" indent="0">
              <a:buNone/>
              <a:defRPr sz="17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1" y="2589786"/>
            <a:ext cx="5029200" cy="540603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387009" indent="0">
              <a:buNone/>
              <a:defRPr sz="1000"/>
            </a:lvl2pPr>
            <a:lvl3pPr marL="774017" indent="0">
              <a:buNone/>
              <a:defRPr sz="800"/>
            </a:lvl3pPr>
            <a:lvl4pPr marL="1161025" indent="0">
              <a:buNone/>
              <a:defRPr sz="800"/>
            </a:lvl4pPr>
            <a:lvl5pPr marL="1548033" indent="0">
              <a:buNone/>
              <a:defRPr sz="800"/>
            </a:lvl5pPr>
            <a:lvl6pPr marL="1935041" indent="0">
              <a:buNone/>
              <a:defRPr sz="800"/>
            </a:lvl6pPr>
            <a:lvl7pPr marL="2322050" indent="0">
              <a:buNone/>
              <a:defRPr sz="800"/>
            </a:lvl7pPr>
            <a:lvl8pPr marL="2709059" indent="0">
              <a:buNone/>
              <a:defRPr sz="800"/>
            </a:lvl8pPr>
            <a:lvl9pPr marL="3096066" indent="0">
              <a:buNone/>
              <a:defRPr sz="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2498598"/>
            <a:ext cx="457200" cy="78150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5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5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2018-11-21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401" tIns="38701" rIns="77401" bIns="38701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778831"/>
            <a:ext cx="7240620" cy="4280241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401" tIns="38701" rIns="77401" bIns="38701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418098" y="314350"/>
            <a:ext cx="4153854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401" tIns="38701" rIns="77401" bIns="38701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87641"/>
            <a:ext cx="6479362" cy="356606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401" tIns="38701" rIns="77401" bIns="38701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3657600"/>
            <a:ext cx="7543800" cy="685800"/>
          </a:xfrm>
          <a:prstGeom prst="rect">
            <a:avLst/>
          </a:prstGeom>
        </p:spPr>
        <p:txBody>
          <a:bodyPr vert="horz" lIns="77401" tIns="38701" rIns="77401" bIns="38701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514352"/>
            <a:ext cx="6096000" cy="2743199"/>
          </a:xfrm>
          <a:prstGeom prst="rect">
            <a:avLst/>
          </a:prstGeom>
        </p:spPr>
        <p:txBody>
          <a:bodyPr vert="horz" lIns="77401" tIns="38701" rIns="77401" bIns="38701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16054"/>
            <a:ext cx="2133600" cy="273843"/>
          </a:xfrm>
          <a:prstGeom prst="rect">
            <a:avLst/>
          </a:prstGeom>
        </p:spPr>
        <p:txBody>
          <a:bodyPr vert="horz" lIns="77401" tIns="38701" rIns="77401" bIns="38701" rtlCol="0" anchor="t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D17FA3B-C404-4317-B0BC-953931111309}" type="datetimeFigureOut">
              <a:rPr lang="pl-PL" smtClean="0"/>
              <a:t>2018-11-21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2" y="4616054"/>
            <a:ext cx="4572000" cy="273843"/>
          </a:xfrm>
          <a:prstGeom prst="rect">
            <a:avLst/>
          </a:prstGeom>
        </p:spPr>
        <p:txBody>
          <a:bodyPr vert="horz" lIns="77401" tIns="38701" rIns="77401" bIns="38701" rtlCol="0" anchor="t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2" y="4381500"/>
            <a:ext cx="2133600" cy="228600"/>
          </a:xfrm>
          <a:prstGeom prst="rect">
            <a:avLst/>
          </a:prstGeom>
        </p:spPr>
        <p:txBody>
          <a:bodyPr vert="horz" lIns="77401" tIns="38701" rIns="77401" bIns="7740" rtlCol="0" anchor="b"/>
          <a:lstStyle>
            <a:lvl1pPr algn="l">
              <a:defRPr sz="14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4017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32205" indent="-216724" algn="l" defTabSz="774017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541812" indent="-216724" algn="l" defTabSz="774017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851419" indent="-216724" algn="l" defTabSz="774017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61025" indent="-216724" algn="l" defTabSz="774017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393230" indent="-216724" algn="l" defTabSz="774017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664136" indent="-216724" algn="l" defTabSz="774017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2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1896341" indent="-216724" algn="l" defTabSz="774017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2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128546" indent="-216724" algn="l" defTabSz="774017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2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399453" indent="-216724" algn="l" defTabSz="774017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2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401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7009" algn="l" defTabSz="77401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4017" algn="l" defTabSz="77401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1025" algn="l" defTabSz="77401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8033" algn="l" defTabSz="77401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35041" algn="l" defTabSz="77401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22050" algn="l" defTabSz="77401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09059" algn="l" defTabSz="77401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96066" algn="l" defTabSz="77401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476" y="152351"/>
            <a:ext cx="321868" cy="32180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8028384" y="4890759"/>
            <a:ext cx="1071032" cy="201271"/>
          </a:xfrm>
          <a:prstGeom prst="rect">
            <a:avLst/>
          </a:prstGeom>
          <a:noFill/>
        </p:spPr>
        <p:txBody>
          <a:bodyPr wrap="square" lIns="77404" tIns="38702" rIns="77404" bIns="38702" rtlCol="0">
            <a:spAutoFit/>
          </a:bodyPr>
          <a:lstStyle/>
          <a:p>
            <a:pPr algn="r" defTabSz="690986"/>
            <a:r>
              <a:rPr lang="pl-PL" sz="800" dirty="0">
                <a:solidFill>
                  <a:prstClr val="white"/>
                </a:solidFill>
                <a:latin typeface="Calibri" pitchFamily="34" charset="0"/>
              </a:rPr>
              <a:t>Igor Krzemiński </a:t>
            </a:r>
            <a:r>
              <a:rPr lang="pl-PL" sz="800" dirty="0" smtClean="0">
                <a:solidFill>
                  <a:prstClr val="white"/>
                </a:solidFill>
                <a:latin typeface="Calibri" pitchFamily="34" charset="0"/>
              </a:rPr>
              <a:t>6488</a:t>
            </a: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700847" y="2221304"/>
            <a:ext cx="7742307" cy="700893"/>
          </a:xfrm>
        </p:spPr>
        <p:txBody>
          <a:bodyPr lIns="30474" tIns="30474" rIns="30474" bIns="30474" anchor="ctr" anchorCtr="1">
            <a:noAutofit/>
          </a:bodyPr>
          <a:lstStyle/>
          <a:p>
            <a:pPr algn="ctr"/>
            <a:r>
              <a:rPr lang="pl-PL" sz="2100" dirty="0">
                <a:latin typeface="Calibri" panose="020F0502020204030204" pitchFamily="34" charset="0"/>
              </a:rPr>
              <a:t>Badanie i analiza wydajności przetwarzania w językach R i </a:t>
            </a:r>
            <a:r>
              <a:rPr lang="pl-PL" sz="2100" dirty="0" err="1">
                <a:latin typeface="Calibri" panose="020F0502020204030204" pitchFamily="34" charset="0"/>
              </a:rPr>
              <a:t>Python</a:t>
            </a:r>
            <a:r>
              <a:rPr lang="pl-PL" sz="2100" dirty="0">
                <a:latin typeface="Calibri" panose="020F0502020204030204" pitchFamily="34" charset="0"/>
              </a:rPr>
              <a:t> z wykorzystaniem danych i metod </a:t>
            </a:r>
            <a:r>
              <a:rPr lang="pl-PL" sz="2100" dirty="0" smtClean="0">
                <a:latin typeface="Calibri" panose="020F0502020204030204" pitchFamily="34" charset="0"/>
              </a:rPr>
              <a:t>statystycznych.</a:t>
            </a:r>
            <a:endParaRPr lang="pl-PL" sz="2100" dirty="0">
              <a:latin typeface="Calibri" panose="020F050202020403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51520" y="3763074"/>
            <a:ext cx="216024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Promotor:</a:t>
            </a: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dr inż. Łabuda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Waldemar</a:t>
            </a:r>
          </a:p>
          <a:p>
            <a:endParaRPr lang="pl-PL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Konsultant:</a:t>
            </a: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mgr inż. Andrzej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Ptasznik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411760" y="1059582"/>
            <a:ext cx="432048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472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477" y="152351"/>
            <a:ext cx="321868" cy="321804"/>
          </a:xfrm>
          <a:prstGeom prst="rect">
            <a:avLst/>
          </a:prstGeom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700847" y="163986"/>
            <a:ext cx="7742307" cy="289499"/>
          </a:xfrm>
        </p:spPr>
        <p:txBody>
          <a:bodyPr lIns="30473" tIns="30473" rIns="30473" bIns="30473" anchor="ctr" anchorCtr="1">
            <a:noAutofit/>
          </a:bodyPr>
          <a:lstStyle/>
          <a:p>
            <a:pPr algn="ctr"/>
            <a:r>
              <a:rPr lang="pl-PL" sz="2100" dirty="0" smtClean="0">
                <a:latin typeface="Calibri" panose="020F0502020204030204" pitchFamily="34" charset="0"/>
              </a:rPr>
              <a:t>[Badanie 2] [R] Wydajność Zapytań Z Modyfikacją Danych</a:t>
            </a:r>
            <a:endParaRPr lang="pl-PL" sz="210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012139"/>
              </p:ext>
            </p:extLst>
          </p:nvPr>
        </p:nvGraphicFramePr>
        <p:xfrm>
          <a:off x="2104573" y="1200146"/>
          <a:ext cx="4934854" cy="2743209"/>
        </p:xfrm>
        <a:graphic>
          <a:graphicData uri="http://schemas.openxmlformats.org/drawingml/2006/table">
            <a:tbl>
              <a:tblPr/>
              <a:tblGrid>
                <a:gridCol w="567560">
                  <a:extLst>
                    <a:ext uri="{9D8B030D-6E8A-4147-A177-3AD203B41FA5}">
                      <a16:colId xmlns:a16="http://schemas.microsoft.com/office/drawing/2014/main" val="3082935911"/>
                    </a:ext>
                  </a:extLst>
                </a:gridCol>
                <a:gridCol w="500789">
                  <a:extLst>
                    <a:ext uri="{9D8B030D-6E8A-4147-A177-3AD203B41FA5}">
                      <a16:colId xmlns:a16="http://schemas.microsoft.com/office/drawing/2014/main" val="1286455069"/>
                    </a:ext>
                  </a:extLst>
                </a:gridCol>
                <a:gridCol w="112677">
                  <a:extLst>
                    <a:ext uri="{9D8B030D-6E8A-4147-A177-3AD203B41FA5}">
                      <a16:colId xmlns:a16="http://schemas.microsoft.com/office/drawing/2014/main" val="1244536658"/>
                    </a:ext>
                  </a:extLst>
                </a:gridCol>
                <a:gridCol w="507048">
                  <a:extLst>
                    <a:ext uri="{9D8B030D-6E8A-4147-A177-3AD203B41FA5}">
                      <a16:colId xmlns:a16="http://schemas.microsoft.com/office/drawing/2014/main" val="2066550430"/>
                    </a:ext>
                  </a:extLst>
                </a:gridCol>
                <a:gridCol w="112677">
                  <a:extLst>
                    <a:ext uri="{9D8B030D-6E8A-4147-A177-3AD203B41FA5}">
                      <a16:colId xmlns:a16="http://schemas.microsoft.com/office/drawing/2014/main" val="4034059610"/>
                    </a:ext>
                  </a:extLst>
                </a:gridCol>
                <a:gridCol w="832562">
                  <a:extLst>
                    <a:ext uri="{9D8B030D-6E8A-4147-A177-3AD203B41FA5}">
                      <a16:colId xmlns:a16="http://schemas.microsoft.com/office/drawing/2014/main" val="2902407056"/>
                    </a:ext>
                  </a:extLst>
                </a:gridCol>
                <a:gridCol w="112677">
                  <a:extLst>
                    <a:ext uri="{9D8B030D-6E8A-4147-A177-3AD203B41FA5}">
                      <a16:colId xmlns:a16="http://schemas.microsoft.com/office/drawing/2014/main" val="1106921543"/>
                    </a:ext>
                  </a:extLst>
                </a:gridCol>
                <a:gridCol w="632246">
                  <a:extLst>
                    <a:ext uri="{9D8B030D-6E8A-4147-A177-3AD203B41FA5}">
                      <a16:colId xmlns:a16="http://schemas.microsoft.com/office/drawing/2014/main" val="2869541612"/>
                    </a:ext>
                  </a:extLst>
                </a:gridCol>
                <a:gridCol w="112677">
                  <a:extLst>
                    <a:ext uri="{9D8B030D-6E8A-4147-A177-3AD203B41FA5}">
                      <a16:colId xmlns:a16="http://schemas.microsoft.com/office/drawing/2014/main" val="3327175162"/>
                    </a:ext>
                  </a:extLst>
                </a:gridCol>
                <a:gridCol w="763703">
                  <a:extLst>
                    <a:ext uri="{9D8B030D-6E8A-4147-A177-3AD203B41FA5}">
                      <a16:colId xmlns:a16="http://schemas.microsoft.com/office/drawing/2014/main" val="1311684525"/>
                    </a:ext>
                  </a:extLst>
                </a:gridCol>
                <a:gridCol w="112677">
                  <a:extLst>
                    <a:ext uri="{9D8B030D-6E8A-4147-A177-3AD203B41FA5}">
                      <a16:colId xmlns:a16="http://schemas.microsoft.com/office/drawing/2014/main" val="188653106"/>
                    </a:ext>
                  </a:extLst>
                </a:gridCol>
                <a:gridCol w="450710">
                  <a:extLst>
                    <a:ext uri="{9D8B030D-6E8A-4147-A177-3AD203B41FA5}">
                      <a16:colId xmlns:a16="http://schemas.microsoft.com/office/drawing/2014/main" val="1733757117"/>
                    </a:ext>
                  </a:extLst>
                </a:gridCol>
                <a:gridCol w="116851">
                  <a:extLst>
                    <a:ext uri="{9D8B030D-6E8A-4147-A177-3AD203B41FA5}">
                      <a16:colId xmlns:a16="http://schemas.microsoft.com/office/drawing/2014/main" val="1042713490"/>
                    </a:ext>
                  </a:extLst>
                </a:gridCol>
              </a:tblGrid>
              <a:tr h="1306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Rok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Czas x1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Czas x10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Czas Średni x10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Czas x100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Czas Średni x100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587465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2000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16,118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162,856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16,286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1635,108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16,351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080759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2001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15,559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167,534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16,753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1620,789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16,208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328563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2002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17,427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178,943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17,894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1796,078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17,961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5421906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2003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20,735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209,219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20,922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2088,053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20,881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091447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2004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21,478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217,726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21,773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2161,104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21,611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930704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2005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17,283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172,335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17,234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1749,706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17,497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969484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2006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8,200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83,063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8,306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834,719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8,347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895794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2007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7,252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75,086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7,509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748,840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7,488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4147262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2008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7,947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81,502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8,150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822,747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8,227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2198699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2009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8,036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82,991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8,299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836,071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8,361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169453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2010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8,195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84,354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8,435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850,663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8,507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409203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2011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8,240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83,803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8,380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854,684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8,547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2872994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25,996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262,277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26,228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2701,393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27,014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02754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24,303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255,952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25,595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2520,066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25,201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040538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26,386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269,498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26,950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2713,722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27,137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137649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25,057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256,341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25,634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2594,974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25,950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506363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26,975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274,786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27,479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2764,420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27,644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939084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26,755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275,822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27,582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2797,643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27,976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0275540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11,364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116,039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11,604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1173,218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11,732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183718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~5,35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~55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~554,4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~614,75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204818"/>
                  </a:ext>
                </a:extLst>
              </a:tr>
            </a:tbl>
          </a:graphicData>
        </a:graphic>
      </p:graphicFrame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973051" flipH="1">
            <a:off x="6543066" y="3125437"/>
            <a:ext cx="723935" cy="670846"/>
          </a:xfrm>
          <a:prstGeom prst="rect">
            <a:avLst/>
          </a:prstGeom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6661170" y="2355726"/>
            <a:ext cx="2303318" cy="936104"/>
          </a:xfrm>
          <a:prstGeom prst="rect">
            <a:avLst/>
          </a:prstGeom>
        </p:spPr>
        <p:txBody>
          <a:bodyPr vert="horz" lIns="30473" tIns="30473" rIns="30473" bIns="30473" rtlCol="0" anchor="ctr" anchorCtr="1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l-PL" sz="1050" i="1" dirty="0" smtClean="0">
                <a:latin typeface="Calibri" panose="020F0502020204030204" pitchFamily="34" charset="0"/>
              </a:rPr>
              <a:t>Dla języka R łączny czas wykonania jest niewyobrażalnie długi, w warunkach korporacyjnych nieakceptowalny.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35496" y="4864436"/>
            <a:ext cx="36004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l-PL" sz="1050" dirty="0" smtClean="0">
                <a:solidFill>
                  <a:prstClr val="white">
                    <a:alpha val="60000"/>
                  </a:prstClr>
                </a:solidFill>
              </a:rPr>
              <a:t>10</a:t>
            </a:r>
            <a:endParaRPr lang="pl-PL" sz="1050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9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477" y="152351"/>
            <a:ext cx="321868" cy="321804"/>
          </a:xfrm>
          <a:prstGeom prst="rect">
            <a:avLst/>
          </a:prstGeom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700847" y="163986"/>
            <a:ext cx="7742307" cy="289499"/>
          </a:xfrm>
        </p:spPr>
        <p:txBody>
          <a:bodyPr lIns="30473" tIns="30473" rIns="30473" bIns="30473" anchor="ctr" anchorCtr="1">
            <a:noAutofit/>
          </a:bodyPr>
          <a:lstStyle/>
          <a:p>
            <a:pPr algn="ctr"/>
            <a:r>
              <a:rPr lang="pl-PL" sz="2100" dirty="0" smtClean="0">
                <a:latin typeface="Calibri" panose="020F0502020204030204" pitchFamily="34" charset="0"/>
              </a:rPr>
              <a:t>[Badanie 2] [</a:t>
            </a:r>
            <a:r>
              <a:rPr lang="pl-PL" sz="2100" dirty="0" err="1" smtClean="0">
                <a:latin typeface="Calibri" panose="020F0502020204030204" pitchFamily="34" charset="0"/>
              </a:rPr>
              <a:t>Python</a:t>
            </a:r>
            <a:r>
              <a:rPr lang="pl-PL" sz="2100" dirty="0" smtClean="0">
                <a:latin typeface="Calibri" panose="020F0502020204030204" pitchFamily="34" charset="0"/>
              </a:rPr>
              <a:t>] Wydajność Zapytań Z Modyfikacją Danych</a:t>
            </a:r>
            <a:endParaRPr lang="pl-PL" sz="2100" dirty="0">
              <a:latin typeface="Calibri" panose="020F050202020403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726462"/>
              </p:ext>
            </p:extLst>
          </p:nvPr>
        </p:nvGraphicFramePr>
        <p:xfrm>
          <a:off x="2104573" y="1200146"/>
          <a:ext cx="4934854" cy="2743209"/>
        </p:xfrm>
        <a:graphic>
          <a:graphicData uri="http://schemas.openxmlformats.org/drawingml/2006/table">
            <a:tbl>
              <a:tblPr/>
              <a:tblGrid>
                <a:gridCol w="567560">
                  <a:extLst>
                    <a:ext uri="{9D8B030D-6E8A-4147-A177-3AD203B41FA5}">
                      <a16:colId xmlns:a16="http://schemas.microsoft.com/office/drawing/2014/main" val="2892741212"/>
                    </a:ext>
                  </a:extLst>
                </a:gridCol>
                <a:gridCol w="500789">
                  <a:extLst>
                    <a:ext uri="{9D8B030D-6E8A-4147-A177-3AD203B41FA5}">
                      <a16:colId xmlns:a16="http://schemas.microsoft.com/office/drawing/2014/main" val="32185691"/>
                    </a:ext>
                  </a:extLst>
                </a:gridCol>
                <a:gridCol w="112677">
                  <a:extLst>
                    <a:ext uri="{9D8B030D-6E8A-4147-A177-3AD203B41FA5}">
                      <a16:colId xmlns:a16="http://schemas.microsoft.com/office/drawing/2014/main" val="744085660"/>
                    </a:ext>
                  </a:extLst>
                </a:gridCol>
                <a:gridCol w="507048">
                  <a:extLst>
                    <a:ext uri="{9D8B030D-6E8A-4147-A177-3AD203B41FA5}">
                      <a16:colId xmlns:a16="http://schemas.microsoft.com/office/drawing/2014/main" val="4120319822"/>
                    </a:ext>
                  </a:extLst>
                </a:gridCol>
                <a:gridCol w="112677">
                  <a:extLst>
                    <a:ext uri="{9D8B030D-6E8A-4147-A177-3AD203B41FA5}">
                      <a16:colId xmlns:a16="http://schemas.microsoft.com/office/drawing/2014/main" val="1629431128"/>
                    </a:ext>
                  </a:extLst>
                </a:gridCol>
                <a:gridCol w="832562">
                  <a:extLst>
                    <a:ext uri="{9D8B030D-6E8A-4147-A177-3AD203B41FA5}">
                      <a16:colId xmlns:a16="http://schemas.microsoft.com/office/drawing/2014/main" val="1780400547"/>
                    </a:ext>
                  </a:extLst>
                </a:gridCol>
                <a:gridCol w="112677">
                  <a:extLst>
                    <a:ext uri="{9D8B030D-6E8A-4147-A177-3AD203B41FA5}">
                      <a16:colId xmlns:a16="http://schemas.microsoft.com/office/drawing/2014/main" val="4217161973"/>
                    </a:ext>
                  </a:extLst>
                </a:gridCol>
                <a:gridCol w="632246">
                  <a:extLst>
                    <a:ext uri="{9D8B030D-6E8A-4147-A177-3AD203B41FA5}">
                      <a16:colId xmlns:a16="http://schemas.microsoft.com/office/drawing/2014/main" val="1955478461"/>
                    </a:ext>
                  </a:extLst>
                </a:gridCol>
                <a:gridCol w="112677">
                  <a:extLst>
                    <a:ext uri="{9D8B030D-6E8A-4147-A177-3AD203B41FA5}">
                      <a16:colId xmlns:a16="http://schemas.microsoft.com/office/drawing/2014/main" val="163532222"/>
                    </a:ext>
                  </a:extLst>
                </a:gridCol>
                <a:gridCol w="763703">
                  <a:extLst>
                    <a:ext uri="{9D8B030D-6E8A-4147-A177-3AD203B41FA5}">
                      <a16:colId xmlns:a16="http://schemas.microsoft.com/office/drawing/2014/main" val="3566152920"/>
                    </a:ext>
                  </a:extLst>
                </a:gridCol>
                <a:gridCol w="112677">
                  <a:extLst>
                    <a:ext uri="{9D8B030D-6E8A-4147-A177-3AD203B41FA5}">
                      <a16:colId xmlns:a16="http://schemas.microsoft.com/office/drawing/2014/main" val="2624385499"/>
                    </a:ext>
                  </a:extLst>
                </a:gridCol>
                <a:gridCol w="450710">
                  <a:extLst>
                    <a:ext uri="{9D8B030D-6E8A-4147-A177-3AD203B41FA5}">
                      <a16:colId xmlns:a16="http://schemas.microsoft.com/office/drawing/2014/main" val="2184240119"/>
                    </a:ext>
                  </a:extLst>
                </a:gridCol>
                <a:gridCol w="116851">
                  <a:extLst>
                    <a:ext uri="{9D8B030D-6E8A-4147-A177-3AD203B41FA5}">
                      <a16:colId xmlns:a16="http://schemas.microsoft.com/office/drawing/2014/main" val="853272367"/>
                    </a:ext>
                  </a:extLst>
                </a:gridCol>
              </a:tblGrid>
              <a:tr h="1306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Rok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Czas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Suma x10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Czas Średni x10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Suma x100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Czas Średni x100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5816870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2000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48,545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502,404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50,240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4994,496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49,945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722705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2001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45,990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470,872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47,087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4781,935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47,819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182787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2002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52,927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546,809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54,681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5483,609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54,836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716487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2003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60,651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621,240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62,124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6297,635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62,976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03108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2004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63,419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661,734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66,173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6627,148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66,271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1689376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2005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51,366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538,067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53,807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5344,551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53,446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491440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2006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23,893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249,971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24,997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2466,460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24,665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4121888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2007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21,774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224,827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22,483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2246,702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22,467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3277280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2008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22,332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230,187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23,019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2309,522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23,095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08950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2009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23,669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247,819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24,782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2478,425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24,784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709627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2010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24,991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266,305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26,630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2647,210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26,472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1094307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2011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25,351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259,088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25,909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2528,581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25,286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2724317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76,220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751,276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75,128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7596,083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75,961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073266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72,445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745,628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74,563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7231,399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72,314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503404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80,013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798,265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79,827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8008,151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80,082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174884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75,949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793,116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79,312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7777,256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77,773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071444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80,961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856,614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85,661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8393,256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83,933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0227340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80,801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843,231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84,323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8226,716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82,267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328383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34,866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347,129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34,713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3559,857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35,599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700729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~16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~166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~1650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~1832</a:t>
                      </a:r>
                    </a:p>
                  </a:txBody>
                  <a:tcPr marL="6220" marR="6220" marT="62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marL="6220" marR="6220" marT="62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005546"/>
                  </a:ext>
                </a:extLst>
              </a:tr>
            </a:tbl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973051" flipH="1">
            <a:off x="6543066" y="3125437"/>
            <a:ext cx="723935" cy="670846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6661170" y="2355726"/>
            <a:ext cx="2303318" cy="936104"/>
          </a:xfrm>
          <a:prstGeom prst="rect">
            <a:avLst/>
          </a:prstGeom>
        </p:spPr>
        <p:txBody>
          <a:bodyPr vert="horz" lIns="30473" tIns="30473" rIns="30473" bIns="30473" rtlCol="0" anchor="ctr" anchorCtr="1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l-PL" sz="1050" i="1" dirty="0" smtClean="0">
                <a:latin typeface="Calibri" panose="020F0502020204030204" pitchFamily="34" charset="0"/>
              </a:rPr>
              <a:t>Dla języka </a:t>
            </a:r>
            <a:r>
              <a:rPr lang="pl-PL" sz="1050" i="1" dirty="0" err="1" smtClean="0">
                <a:latin typeface="Calibri" panose="020F0502020204030204" pitchFamily="34" charset="0"/>
              </a:rPr>
              <a:t>Python</a:t>
            </a:r>
            <a:r>
              <a:rPr lang="pl-PL" sz="1050" i="1" dirty="0" smtClean="0">
                <a:latin typeface="Calibri" panose="020F0502020204030204" pitchFamily="34" charset="0"/>
              </a:rPr>
              <a:t> łączny czas wykonania jest jeszcze dłuższy – niemal trzykrotnie w porównaniu do analogicznych badań przeprowadzonych w języku R.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5496" y="4864436"/>
            <a:ext cx="36004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l-PL" sz="1050" dirty="0" smtClean="0">
                <a:solidFill>
                  <a:prstClr val="white">
                    <a:alpha val="60000"/>
                  </a:prstClr>
                </a:solidFill>
              </a:rPr>
              <a:t>11</a:t>
            </a:r>
            <a:endParaRPr lang="pl-PL" sz="1050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477" y="152351"/>
            <a:ext cx="321868" cy="321804"/>
          </a:xfrm>
          <a:prstGeom prst="rect">
            <a:avLst/>
          </a:prstGeom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700847" y="163986"/>
            <a:ext cx="7742307" cy="289499"/>
          </a:xfrm>
        </p:spPr>
        <p:txBody>
          <a:bodyPr lIns="30473" tIns="30473" rIns="30473" bIns="30473" anchor="ctr" anchorCtr="1">
            <a:noAutofit/>
          </a:bodyPr>
          <a:lstStyle/>
          <a:p>
            <a:pPr algn="ctr"/>
            <a:r>
              <a:rPr lang="pl-PL" sz="2100" dirty="0" smtClean="0">
                <a:latin typeface="Calibri" panose="020F0502020204030204" pitchFamily="34" charset="0"/>
              </a:rPr>
              <a:t>[Badanie 2] [SQL] Wydajność Zapytań Z Modyfikacją Danych</a:t>
            </a:r>
            <a:endParaRPr lang="pl-PL" sz="210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754850"/>
              </p:ext>
            </p:extLst>
          </p:nvPr>
        </p:nvGraphicFramePr>
        <p:xfrm>
          <a:off x="2134223" y="1002285"/>
          <a:ext cx="4875555" cy="2839298"/>
        </p:xfrm>
        <a:graphic>
          <a:graphicData uri="http://schemas.openxmlformats.org/drawingml/2006/table">
            <a:tbl>
              <a:tblPr/>
              <a:tblGrid>
                <a:gridCol w="560740">
                  <a:extLst>
                    <a:ext uri="{9D8B030D-6E8A-4147-A177-3AD203B41FA5}">
                      <a16:colId xmlns:a16="http://schemas.microsoft.com/office/drawing/2014/main" val="3803444776"/>
                    </a:ext>
                  </a:extLst>
                </a:gridCol>
                <a:gridCol w="494771">
                  <a:extLst>
                    <a:ext uri="{9D8B030D-6E8A-4147-A177-3AD203B41FA5}">
                      <a16:colId xmlns:a16="http://schemas.microsoft.com/office/drawing/2014/main" val="2347333536"/>
                    </a:ext>
                  </a:extLst>
                </a:gridCol>
                <a:gridCol w="111324">
                  <a:extLst>
                    <a:ext uri="{9D8B030D-6E8A-4147-A177-3AD203B41FA5}">
                      <a16:colId xmlns:a16="http://schemas.microsoft.com/office/drawing/2014/main" val="2728713602"/>
                    </a:ext>
                  </a:extLst>
                </a:gridCol>
                <a:gridCol w="500955">
                  <a:extLst>
                    <a:ext uri="{9D8B030D-6E8A-4147-A177-3AD203B41FA5}">
                      <a16:colId xmlns:a16="http://schemas.microsoft.com/office/drawing/2014/main" val="2825260499"/>
                    </a:ext>
                  </a:extLst>
                </a:gridCol>
                <a:gridCol w="111324">
                  <a:extLst>
                    <a:ext uri="{9D8B030D-6E8A-4147-A177-3AD203B41FA5}">
                      <a16:colId xmlns:a16="http://schemas.microsoft.com/office/drawing/2014/main" val="3682866936"/>
                    </a:ext>
                  </a:extLst>
                </a:gridCol>
                <a:gridCol w="822556">
                  <a:extLst>
                    <a:ext uri="{9D8B030D-6E8A-4147-A177-3AD203B41FA5}">
                      <a16:colId xmlns:a16="http://schemas.microsoft.com/office/drawing/2014/main" val="1122233783"/>
                    </a:ext>
                  </a:extLst>
                </a:gridCol>
                <a:gridCol w="111324">
                  <a:extLst>
                    <a:ext uri="{9D8B030D-6E8A-4147-A177-3AD203B41FA5}">
                      <a16:colId xmlns:a16="http://schemas.microsoft.com/office/drawing/2014/main" val="3266709801"/>
                    </a:ext>
                  </a:extLst>
                </a:gridCol>
                <a:gridCol w="624648">
                  <a:extLst>
                    <a:ext uri="{9D8B030D-6E8A-4147-A177-3AD203B41FA5}">
                      <a16:colId xmlns:a16="http://schemas.microsoft.com/office/drawing/2014/main" val="2124249849"/>
                    </a:ext>
                  </a:extLst>
                </a:gridCol>
                <a:gridCol w="111324">
                  <a:extLst>
                    <a:ext uri="{9D8B030D-6E8A-4147-A177-3AD203B41FA5}">
                      <a16:colId xmlns:a16="http://schemas.microsoft.com/office/drawing/2014/main" val="1863477090"/>
                    </a:ext>
                  </a:extLst>
                </a:gridCol>
                <a:gridCol w="754525">
                  <a:extLst>
                    <a:ext uri="{9D8B030D-6E8A-4147-A177-3AD203B41FA5}">
                      <a16:colId xmlns:a16="http://schemas.microsoft.com/office/drawing/2014/main" val="1222294781"/>
                    </a:ext>
                  </a:extLst>
                </a:gridCol>
                <a:gridCol w="111324">
                  <a:extLst>
                    <a:ext uri="{9D8B030D-6E8A-4147-A177-3AD203B41FA5}">
                      <a16:colId xmlns:a16="http://schemas.microsoft.com/office/drawing/2014/main" val="1192656808"/>
                    </a:ext>
                  </a:extLst>
                </a:gridCol>
                <a:gridCol w="445293">
                  <a:extLst>
                    <a:ext uri="{9D8B030D-6E8A-4147-A177-3AD203B41FA5}">
                      <a16:colId xmlns:a16="http://schemas.microsoft.com/office/drawing/2014/main" val="3208543351"/>
                    </a:ext>
                  </a:extLst>
                </a:gridCol>
                <a:gridCol w="115447">
                  <a:extLst>
                    <a:ext uri="{9D8B030D-6E8A-4147-A177-3AD203B41FA5}">
                      <a16:colId xmlns:a16="http://schemas.microsoft.com/office/drawing/2014/main" val="2820486201"/>
                    </a:ext>
                  </a:extLst>
                </a:gridCol>
              </a:tblGrid>
              <a:tr h="12905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Rok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Czas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Suma x10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Czas Średni x10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Suma x100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Czas Średni x100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pl-PL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6" marR="6146" marT="61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592395"/>
                  </a:ext>
                </a:extLst>
              </a:tr>
              <a:tr h="12905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258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25,800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2692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26,920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6" marR="6146" marT="61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49863"/>
                  </a:ext>
                </a:extLst>
              </a:tr>
              <a:tr h="12905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2001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281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28,100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2825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28,250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6" marR="6146" marT="61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9036507"/>
                  </a:ext>
                </a:extLst>
              </a:tr>
              <a:tr h="12905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2002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29,000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2848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28,480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6" marR="6146" marT="61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075575"/>
                  </a:ext>
                </a:extLst>
              </a:tr>
              <a:tr h="12905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2003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321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32,100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3203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32,030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6" marR="6146" marT="61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3158365"/>
                  </a:ext>
                </a:extLst>
              </a:tr>
              <a:tr h="12905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2004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289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28,900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2865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28,650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6" marR="6146" marT="61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8437328"/>
                  </a:ext>
                </a:extLst>
              </a:tr>
              <a:tr h="12905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2005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25,500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2549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25,490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6" marR="6146" marT="61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2840420"/>
                  </a:ext>
                </a:extLst>
              </a:tr>
              <a:tr h="12905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2006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177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17,700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1763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17,630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6" marR="6146" marT="61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380216"/>
                  </a:ext>
                </a:extLst>
              </a:tr>
              <a:tr h="12905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2007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14,100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1414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14,140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6" marR="6146" marT="61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434560"/>
                  </a:ext>
                </a:extLst>
              </a:tr>
              <a:tr h="12905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2008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15,000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1496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14,960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6" marR="6146" marT="61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397894"/>
                  </a:ext>
                </a:extLst>
              </a:tr>
              <a:tr h="12905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2009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14,500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1454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14,540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6" marR="6146" marT="61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4902670"/>
                  </a:ext>
                </a:extLst>
              </a:tr>
              <a:tr h="12905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14,400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1444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14,440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6" marR="6146" marT="61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485857"/>
                  </a:ext>
                </a:extLst>
              </a:tr>
              <a:tr h="12905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2011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19,400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1886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18,860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6" marR="6146" marT="61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642964"/>
                  </a:ext>
                </a:extLst>
              </a:tr>
              <a:tr h="12905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286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28,600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2870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28,700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6" marR="6146" marT="61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816694"/>
                  </a:ext>
                </a:extLst>
              </a:tr>
              <a:tr h="12905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274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27,400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2757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27,570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6" marR="6146" marT="61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0828098"/>
                  </a:ext>
                </a:extLst>
              </a:tr>
              <a:tr h="12905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309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30,900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3109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31,090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6" marR="6146" marT="61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04065"/>
                  </a:ext>
                </a:extLst>
              </a:tr>
              <a:tr h="12905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296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29,600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2971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29,710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6" marR="6146" marT="61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1504909"/>
                  </a:ext>
                </a:extLst>
              </a:tr>
              <a:tr h="12905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37,000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3597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35,970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6" marR="6146" marT="61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856523"/>
                  </a:ext>
                </a:extLst>
              </a:tr>
              <a:tr h="12905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361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36,100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3517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35,170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6" marR="6146" marT="61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828718"/>
                  </a:ext>
                </a:extLst>
              </a:tr>
              <a:tr h="12905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258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25,800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2624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26,240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6" marR="6146" marT="61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967535"/>
                  </a:ext>
                </a:extLst>
              </a:tr>
              <a:tr h="129059">
                <a:tc>
                  <a:txBody>
                    <a:bodyPr/>
                    <a:lstStyle/>
                    <a:p>
                      <a:pPr algn="ct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~8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~80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~798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~886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027228"/>
                  </a:ext>
                </a:extLst>
              </a:tr>
              <a:tr h="129059">
                <a:tc>
                  <a:txBody>
                    <a:bodyPr/>
                    <a:lstStyle/>
                    <a:p>
                      <a:pPr algn="ctr" fontAlgn="ctr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~0,15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~1,3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~13,3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~14,75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488815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855971"/>
              </p:ext>
            </p:extLst>
          </p:nvPr>
        </p:nvGraphicFramePr>
        <p:xfrm>
          <a:off x="2134222" y="4128786"/>
          <a:ext cx="4875557" cy="387180"/>
        </p:xfrm>
        <a:graphic>
          <a:graphicData uri="http://schemas.openxmlformats.org/drawingml/2006/table">
            <a:tbl>
              <a:tblPr/>
              <a:tblGrid>
                <a:gridCol w="560740">
                  <a:extLst>
                    <a:ext uri="{9D8B030D-6E8A-4147-A177-3AD203B41FA5}">
                      <a16:colId xmlns:a16="http://schemas.microsoft.com/office/drawing/2014/main" val="3919989158"/>
                    </a:ext>
                  </a:extLst>
                </a:gridCol>
                <a:gridCol w="494770">
                  <a:extLst>
                    <a:ext uri="{9D8B030D-6E8A-4147-A177-3AD203B41FA5}">
                      <a16:colId xmlns:a16="http://schemas.microsoft.com/office/drawing/2014/main" val="237606567"/>
                    </a:ext>
                  </a:extLst>
                </a:gridCol>
                <a:gridCol w="111324">
                  <a:extLst>
                    <a:ext uri="{9D8B030D-6E8A-4147-A177-3AD203B41FA5}">
                      <a16:colId xmlns:a16="http://schemas.microsoft.com/office/drawing/2014/main" val="2099735552"/>
                    </a:ext>
                  </a:extLst>
                </a:gridCol>
                <a:gridCol w="500955">
                  <a:extLst>
                    <a:ext uri="{9D8B030D-6E8A-4147-A177-3AD203B41FA5}">
                      <a16:colId xmlns:a16="http://schemas.microsoft.com/office/drawing/2014/main" val="903100737"/>
                    </a:ext>
                  </a:extLst>
                </a:gridCol>
                <a:gridCol w="111324">
                  <a:extLst>
                    <a:ext uri="{9D8B030D-6E8A-4147-A177-3AD203B41FA5}">
                      <a16:colId xmlns:a16="http://schemas.microsoft.com/office/drawing/2014/main" val="3629568406"/>
                    </a:ext>
                  </a:extLst>
                </a:gridCol>
                <a:gridCol w="822557">
                  <a:extLst>
                    <a:ext uri="{9D8B030D-6E8A-4147-A177-3AD203B41FA5}">
                      <a16:colId xmlns:a16="http://schemas.microsoft.com/office/drawing/2014/main" val="1815074582"/>
                    </a:ext>
                  </a:extLst>
                </a:gridCol>
                <a:gridCol w="111324">
                  <a:extLst>
                    <a:ext uri="{9D8B030D-6E8A-4147-A177-3AD203B41FA5}">
                      <a16:colId xmlns:a16="http://schemas.microsoft.com/office/drawing/2014/main" val="4086250252"/>
                    </a:ext>
                  </a:extLst>
                </a:gridCol>
                <a:gridCol w="624648">
                  <a:extLst>
                    <a:ext uri="{9D8B030D-6E8A-4147-A177-3AD203B41FA5}">
                      <a16:colId xmlns:a16="http://schemas.microsoft.com/office/drawing/2014/main" val="236375202"/>
                    </a:ext>
                  </a:extLst>
                </a:gridCol>
                <a:gridCol w="111324">
                  <a:extLst>
                    <a:ext uri="{9D8B030D-6E8A-4147-A177-3AD203B41FA5}">
                      <a16:colId xmlns:a16="http://schemas.microsoft.com/office/drawing/2014/main" val="3443127217"/>
                    </a:ext>
                  </a:extLst>
                </a:gridCol>
                <a:gridCol w="754526">
                  <a:extLst>
                    <a:ext uri="{9D8B030D-6E8A-4147-A177-3AD203B41FA5}">
                      <a16:colId xmlns:a16="http://schemas.microsoft.com/office/drawing/2014/main" val="3707394309"/>
                    </a:ext>
                  </a:extLst>
                </a:gridCol>
                <a:gridCol w="111324">
                  <a:extLst>
                    <a:ext uri="{9D8B030D-6E8A-4147-A177-3AD203B41FA5}">
                      <a16:colId xmlns:a16="http://schemas.microsoft.com/office/drawing/2014/main" val="3557013237"/>
                    </a:ext>
                  </a:extLst>
                </a:gridCol>
                <a:gridCol w="445294">
                  <a:extLst>
                    <a:ext uri="{9D8B030D-6E8A-4147-A177-3AD203B41FA5}">
                      <a16:colId xmlns:a16="http://schemas.microsoft.com/office/drawing/2014/main" val="41802004"/>
                    </a:ext>
                  </a:extLst>
                </a:gridCol>
                <a:gridCol w="115447">
                  <a:extLst>
                    <a:ext uri="{9D8B030D-6E8A-4147-A177-3AD203B41FA5}">
                      <a16:colId xmlns:a16="http://schemas.microsoft.com/office/drawing/2014/main" val="2434507801"/>
                    </a:ext>
                  </a:extLst>
                </a:gridCol>
              </a:tblGrid>
              <a:tr h="12906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Lata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Czas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Suma x10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Czas Średni x10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Suma x100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Czas Średni x100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6" marR="6146" marT="61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751243"/>
                  </a:ext>
                </a:extLst>
              </a:tr>
              <a:tr h="12906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2000-2018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7,82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78,92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7,892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789,297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7,893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6" marR="6146" marT="614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347665"/>
                  </a:ext>
                </a:extLst>
              </a:tr>
              <a:tr h="129060"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~0,13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~1,315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~13,15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~14,595</a:t>
                      </a:r>
                    </a:p>
                  </a:txBody>
                  <a:tcPr marL="6146" marR="6146" marT="61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marL="6146" marR="6146" marT="61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068122"/>
                  </a:ext>
                </a:extLst>
              </a:tr>
            </a:tbl>
          </a:graphicData>
        </a:graphic>
      </p:graphicFrame>
      <p:sp>
        <p:nvSpPr>
          <p:cNvPr id="9" name="Tytuł 1"/>
          <p:cNvSpPr txBox="1">
            <a:spLocks/>
          </p:cNvSpPr>
          <p:nvPr/>
        </p:nvSpPr>
        <p:spPr>
          <a:xfrm>
            <a:off x="6629648" y="1514311"/>
            <a:ext cx="2303318" cy="1489487"/>
          </a:xfrm>
          <a:prstGeom prst="rect">
            <a:avLst/>
          </a:prstGeom>
        </p:spPr>
        <p:txBody>
          <a:bodyPr vert="horz" lIns="30473" tIns="30473" rIns="30473" bIns="30473" rtlCol="0" anchor="ctr" anchorCtr="1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l-PL" sz="1050" i="1" dirty="0" smtClean="0">
                <a:latin typeface="Calibri" panose="020F0502020204030204" pitchFamily="34" charset="0"/>
              </a:rPr>
              <a:t>Z wykorzystaniem odpowiednich narzędzi te same wyniki można uzyskać w znacznie krótszym czasie.</a:t>
            </a:r>
          </a:p>
          <a:p>
            <a:pPr algn="just"/>
            <a:endParaRPr lang="pl-PL" sz="1050" i="1" dirty="0">
              <a:latin typeface="Calibri" panose="020F0502020204030204" pitchFamily="34" charset="0"/>
            </a:endParaRPr>
          </a:p>
          <a:p>
            <a:pPr algn="just"/>
            <a:r>
              <a:rPr lang="pl-PL" sz="1050" i="1" dirty="0" smtClean="0">
                <a:latin typeface="Calibri" panose="020F0502020204030204" pitchFamily="34" charset="0"/>
              </a:rPr>
              <a:t>Badania wykonanie za pomocą </a:t>
            </a:r>
            <a:r>
              <a:rPr lang="pl-PL" sz="1050" i="1" dirty="0" err="1" smtClean="0">
                <a:latin typeface="Calibri" panose="020F0502020204030204" pitchFamily="34" charset="0"/>
              </a:rPr>
              <a:t>SQLa</a:t>
            </a:r>
            <a:r>
              <a:rPr lang="pl-PL" sz="1050" i="1" dirty="0" smtClean="0">
                <a:latin typeface="Calibri" panose="020F0502020204030204" pitchFamily="34" charset="0"/>
              </a:rPr>
              <a:t> trwały ponad 40 razy krócej w porównaniu do R, zaś w porównaniu do </a:t>
            </a:r>
            <a:r>
              <a:rPr lang="pl-PL" sz="1050" i="1" dirty="0" err="1" smtClean="0">
                <a:latin typeface="Calibri" panose="020F0502020204030204" pitchFamily="34" charset="0"/>
              </a:rPr>
              <a:t>Pythona</a:t>
            </a:r>
            <a:r>
              <a:rPr lang="pl-PL" sz="1050" i="1" dirty="0" smtClean="0">
                <a:latin typeface="Calibri" panose="020F0502020204030204" pitchFamily="34" charset="0"/>
              </a:rPr>
              <a:t> 120 razy.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483890">
            <a:off x="6600888" y="2887355"/>
            <a:ext cx="545246" cy="669600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35496" y="4864436"/>
            <a:ext cx="36004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l-PL" sz="1050" dirty="0" smtClean="0">
                <a:solidFill>
                  <a:prstClr val="white">
                    <a:alpha val="60000"/>
                  </a:prstClr>
                </a:solidFill>
              </a:rPr>
              <a:t>12</a:t>
            </a:r>
            <a:endParaRPr lang="pl-PL" sz="1050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71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477" y="152351"/>
            <a:ext cx="321868" cy="321804"/>
          </a:xfrm>
          <a:prstGeom prst="rect">
            <a:avLst/>
          </a:prstGeom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700847" y="163986"/>
            <a:ext cx="7742307" cy="289499"/>
          </a:xfrm>
        </p:spPr>
        <p:txBody>
          <a:bodyPr lIns="30473" tIns="30473" rIns="30473" bIns="30473" anchor="ctr" anchorCtr="1">
            <a:noAutofit/>
          </a:bodyPr>
          <a:lstStyle/>
          <a:p>
            <a:pPr algn="ctr"/>
            <a:r>
              <a:rPr lang="pl-PL" sz="2100" dirty="0">
                <a:latin typeface="Calibri" panose="020F0502020204030204" pitchFamily="34" charset="0"/>
              </a:rPr>
              <a:t>Etapy Data Science</a:t>
            </a:r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463053"/>
              </p:ext>
            </p:extLst>
          </p:nvPr>
        </p:nvGraphicFramePr>
        <p:xfrm>
          <a:off x="323528" y="915566"/>
          <a:ext cx="4608169" cy="3685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Visio" r:id="rId4" imgW="7191479" imgH="5762610" progId="Visio.Drawing.15">
                  <p:embed/>
                </p:oleObj>
              </mc:Choice>
              <mc:Fallback>
                <p:oleObj name="Visio" r:id="rId4" imgW="7191479" imgH="5762610" progId="Visio.Drawing.15">
                  <p:embed/>
                  <p:pic>
                    <p:nvPicPr>
                      <p:cNvPr id="5" name="Obi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915566"/>
                        <a:ext cx="4608169" cy="36850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885" y="1996696"/>
            <a:ext cx="916424" cy="51548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885" y="2931786"/>
            <a:ext cx="916424" cy="51548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371" y="2554767"/>
            <a:ext cx="242840" cy="1269529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6708497" y="2110424"/>
            <a:ext cx="863158" cy="288032"/>
          </a:xfrm>
          <a:prstGeom prst="rect">
            <a:avLst/>
          </a:prstGeom>
        </p:spPr>
        <p:txBody>
          <a:bodyPr vert="horz" lIns="30473" tIns="30473" rIns="30473" bIns="30473" rtlCol="0" anchor="ctr" anchorCtr="1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l-PL" sz="1050" i="1" dirty="0" smtClean="0">
                <a:latin typeface="Calibri" panose="020F0502020204030204" pitchFamily="34" charset="0"/>
              </a:rPr>
              <a:t>Użyj </a:t>
            </a:r>
            <a:r>
              <a:rPr lang="pl-PL" sz="1050" i="1" dirty="0" err="1" smtClean="0">
                <a:latin typeface="Calibri" panose="020F0502020204030204" pitchFamily="34" charset="0"/>
              </a:rPr>
              <a:t>SQLa</a:t>
            </a:r>
            <a:endParaRPr lang="pl-PL" sz="1050" i="1" dirty="0" smtClean="0">
              <a:latin typeface="Calibri" panose="020F0502020204030204" pitchFamily="34" charset="0"/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6708497" y="3045514"/>
            <a:ext cx="863158" cy="288032"/>
          </a:xfrm>
          <a:prstGeom prst="rect">
            <a:avLst/>
          </a:prstGeom>
        </p:spPr>
        <p:txBody>
          <a:bodyPr vert="horz" lIns="30473" tIns="30473" rIns="30473" bIns="30473" rtlCol="0" anchor="ctr" anchorCtr="1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l-PL" sz="1050" i="1" dirty="0" smtClean="0">
                <a:latin typeface="Calibri" panose="020F0502020204030204" pitchFamily="34" charset="0"/>
              </a:rPr>
              <a:t>Użyj R i </a:t>
            </a:r>
            <a:r>
              <a:rPr lang="pl-PL" sz="1050" i="1" dirty="0" err="1" smtClean="0">
                <a:latin typeface="Calibri" panose="020F0502020204030204" pitchFamily="34" charset="0"/>
              </a:rPr>
              <a:t>Python</a:t>
            </a:r>
            <a:endParaRPr lang="pl-PL" sz="1050" i="1" dirty="0" smtClean="0">
              <a:latin typeface="Calibri" panose="020F0502020204030204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5496" y="4864436"/>
            <a:ext cx="36004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l-PL" sz="1050" dirty="0" smtClean="0">
                <a:solidFill>
                  <a:prstClr val="white">
                    <a:alpha val="60000"/>
                  </a:prstClr>
                </a:solidFill>
              </a:rPr>
              <a:t>13</a:t>
            </a:r>
            <a:endParaRPr lang="pl-PL" sz="1050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9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477" y="152351"/>
            <a:ext cx="321868" cy="321804"/>
          </a:xfrm>
          <a:prstGeom prst="rect">
            <a:avLst/>
          </a:prstGeom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700847" y="163986"/>
            <a:ext cx="7742307" cy="289499"/>
          </a:xfrm>
        </p:spPr>
        <p:txBody>
          <a:bodyPr lIns="30473" tIns="30473" rIns="30473" bIns="30473" anchor="ctr" anchorCtr="1">
            <a:noAutofit/>
          </a:bodyPr>
          <a:lstStyle/>
          <a:p>
            <a:pPr algn="ctr"/>
            <a:r>
              <a:rPr lang="pl-PL" sz="2100" dirty="0" smtClean="0">
                <a:latin typeface="Calibri" panose="020F0502020204030204" pitchFamily="34" charset="0"/>
              </a:rPr>
              <a:t>Podsumowanie</a:t>
            </a:r>
            <a:endParaRPr lang="pl-PL" sz="2100" dirty="0">
              <a:latin typeface="Calibri" panose="020F0502020204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512187" y="843558"/>
            <a:ext cx="8119625" cy="3816424"/>
          </a:xfrm>
          <a:prstGeom prst="rect">
            <a:avLst/>
          </a:prstGeom>
        </p:spPr>
        <p:txBody>
          <a:bodyPr vert="horz" lIns="30473" tIns="30473" rIns="30473" bIns="30473" rtlCol="0" anchor="ctr" anchorCtr="1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1400" dirty="0">
                <a:latin typeface="Calibri" panose="020F0502020204030204" pitchFamily="34" charset="0"/>
              </a:rPr>
              <a:t>„Języki analityczne R oraz </a:t>
            </a:r>
            <a:r>
              <a:rPr lang="pl-PL" sz="1400" dirty="0" err="1">
                <a:latin typeface="Calibri" panose="020F0502020204030204" pitchFamily="34" charset="0"/>
              </a:rPr>
              <a:t>Python</a:t>
            </a:r>
            <a:r>
              <a:rPr lang="pl-PL" sz="1400" dirty="0">
                <a:latin typeface="Calibri" panose="020F0502020204030204" pitchFamily="34" charset="0"/>
              </a:rPr>
              <a:t> to wydajne narzędzia służące do analizy danych oraz ich graficznego zobrazowania.” </a:t>
            </a:r>
            <a:endParaRPr lang="pl-PL" sz="1400" dirty="0" smtClean="0">
              <a:latin typeface="Calibri" panose="020F0502020204030204" pitchFamily="34" charset="0"/>
            </a:endParaRPr>
          </a:p>
          <a:p>
            <a:pPr algn="just"/>
            <a:endParaRPr lang="pl-PL" sz="1400" dirty="0">
              <a:latin typeface="Calibri" panose="020F0502020204030204" pitchFamily="34" charset="0"/>
            </a:endParaRPr>
          </a:p>
          <a:p>
            <a:pPr algn="just"/>
            <a:r>
              <a:rPr lang="pl-PL" sz="1400" dirty="0" smtClean="0">
                <a:latin typeface="Calibri" panose="020F0502020204030204" pitchFamily="34" charset="0"/>
              </a:rPr>
              <a:t>	Wyniki </a:t>
            </a:r>
            <a:r>
              <a:rPr lang="pl-PL" sz="1400" dirty="0">
                <a:latin typeface="Calibri" panose="020F0502020204030204" pitchFamily="34" charset="0"/>
              </a:rPr>
              <a:t>badań nie przesądzają jednoznacznie o wysokiej wydajności języków analitycznych, jednak biorąc pod uwagę dodatkowe informacje, można stwierdzić, że tak sformułowana hipoteza badawcza jest prawdziwa. Należy jednak zauważyć, że miarą wydajności powinna być tu analiza danych a nie ich przetwarzanie i czyszczenie. Według uzyskanych wyników badań, języki analityczne R oraz </a:t>
            </a:r>
            <a:r>
              <a:rPr lang="pl-PL" sz="1400" dirty="0" err="1">
                <a:latin typeface="Calibri" panose="020F0502020204030204" pitchFamily="34" charset="0"/>
              </a:rPr>
              <a:t>Python</a:t>
            </a:r>
            <a:r>
              <a:rPr lang="pl-PL" sz="1400" dirty="0">
                <a:latin typeface="Calibri" panose="020F0502020204030204" pitchFamily="34" charset="0"/>
              </a:rPr>
              <a:t> </a:t>
            </a:r>
            <a:r>
              <a:rPr lang="pl-PL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NIE</a:t>
            </a:r>
            <a:r>
              <a:rPr lang="pl-PL" sz="1400" dirty="0" smtClean="0">
                <a:latin typeface="Calibri" panose="020F0502020204030204" pitchFamily="34" charset="0"/>
              </a:rPr>
              <a:t> </a:t>
            </a:r>
            <a:r>
              <a:rPr lang="pl-PL" sz="1400" dirty="0">
                <a:latin typeface="Calibri" panose="020F0502020204030204" pitchFamily="34" charset="0"/>
              </a:rPr>
              <a:t>cechują się wysoką wydajnością w pierwszym etapie analizy, którym jest przygotowanie odpowiedniej porcji niezbędnych danych.</a:t>
            </a:r>
            <a:endParaRPr lang="pl-PL" sz="1400" dirty="0" smtClean="0">
              <a:latin typeface="Calibri" panose="020F0502020204030204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5496" y="4864436"/>
            <a:ext cx="36004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l-PL" sz="1050" dirty="0" smtClean="0">
                <a:solidFill>
                  <a:prstClr val="white">
                    <a:alpha val="60000"/>
                  </a:prstClr>
                </a:solidFill>
              </a:rPr>
              <a:t>14</a:t>
            </a:r>
            <a:endParaRPr lang="pl-PL" sz="1050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84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477" y="152351"/>
            <a:ext cx="321868" cy="321804"/>
          </a:xfrm>
          <a:prstGeom prst="rect">
            <a:avLst/>
          </a:prstGeom>
        </p:spPr>
      </p:pic>
      <p:pic>
        <p:nvPicPr>
          <p:cNvPr id="8" name="Picture 2" descr="C:\Users\User\Desktop\PowerOf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000" y="167175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35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477" y="152351"/>
            <a:ext cx="321868" cy="321804"/>
          </a:xfrm>
          <a:prstGeom prst="rect">
            <a:avLst/>
          </a:prstGeom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700847" y="163986"/>
            <a:ext cx="7742307" cy="289499"/>
          </a:xfrm>
        </p:spPr>
        <p:txBody>
          <a:bodyPr lIns="30473" tIns="30473" rIns="30473" bIns="30473" anchor="ctr" anchorCtr="1">
            <a:noAutofit/>
          </a:bodyPr>
          <a:lstStyle/>
          <a:p>
            <a:pPr algn="ctr"/>
            <a:r>
              <a:rPr lang="pl-PL" sz="2100" dirty="0">
                <a:latin typeface="Calibri" panose="020F0502020204030204" pitchFamily="34" charset="0"/>
              </a:rPr>
              <a:t>Hipoteza badawcza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700847" y="1463499"/>
            <a:ext cx="7742307" cy="2216502"/>
          </a:xfrm>
          <a:prstGeom prst="rect">
            <a:avLst/>
          </a:prstGeom>
        </p:spPr>
        <p:txBody>
          <a:bodyPr vert="horz" lIns="30473" tIns="30473" rIns="30473" bIns="30473" rtlCol="0" anchor="ctr" anchorCtr="1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l-PL" sz="2000" dirty="0" smtClean="0">
                <a:latin typeface="Calibri" panose="020F0502020204030204" pitchFamily="34" charset="0"/>
              </a:rPr>
              <a:t>	W pracy </a:t>
            </a:r>
            <a:r>
              <a:rPr lang="pl-PL" sz="2000" dirty="0">
                <a:latin typeface="Calibri" panose="020F0502020204030204" pitchFamily="34" charset="0"/>
              </a:rPr>
              <a:t>sformułowano następującą hipotezę badawczą: „Języki analityczne R oraz </a:t>
            </a:r>
            <a:r>
              <a:rPr lang="pl-PL" sz="2000" dirty="0" err="1">
                <a:latin typeface="Calibri" panose="020F0502020204030204" pitchFamily="34" charset="0"/>
              </a:rPr>
              <a:t>Python</a:t>
            </a:r>
            <a:r>
              <a:rPr lang="pl-PL" sz="2000" dirty="0">
                <a:latin typeface="Calibri" panose="020F0502020204030204" pitchFamily="34" charset="0"/>
              </a:rPr>
              <a:t> to wydajne narzędzia służące do analizy danych oraz ich graficznego zobrazowania.”</a:t>
            </a:r>
            <a:endParaRPr lang="pl-PL" sz="2000" dirty="0" smtClean="0">
              <a:latin typeface="Calibri" panose="020F050202020403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5496" y="4864436"/>
            <a:ext cx="216024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l-PL" sz="1050" dirty="0" smtClean="0">
                <a:solidFill>
                  <a:prstClr val="white">
                    <a:alpha val="60000"/>
                  </a:prstClr>
                </a:solidFill>
              </a:rPr>
              <a:t>2</a:t>
            </a:r>
            <a:endParaRPr lang="pl-PL" sz="1050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5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477" y="152351"/>
            <a:ext cx="321868" cy="321804"/>
          </a:xfrm>
          <a:prstGeom prst="rect">
            <a:avLst/>
          </a:prstGeom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700847" y="163986"/>
            <a:ext cx="7742307" cy="289499"/>
          </a:xfrm>
        </p:spPr>
        <p:txBody>
          <a:bodyPr lIns="30473" tIns="30473" rIns="30473" bIns="30473" anchor="ctr" anchorCtr="1">
            <a:noAutofit/>
          </a:bodyPr>
          <a:lstStyle/>
          <a:p>
            <a:pPr algn="ctr"/>
            <a:r>
              <a:rPr lang="pl-PL" sz="2100" dirty="0" smtClean="0">
                <a:latin typeface="Calibri" panose="020F0502020204030204" pitchFamily="34" charset="0"/>
              </a:rPr>
              <a:t>Cel Pracy</a:t>
            </a:r>
            <a:endParaRPr lang="pl-PL" sz="2100" dirty="0">
              <a:latin typeface="Calibri" panose="020F0502020204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700847" y="1563638"/>
            <a:ext cx="7742307" cy="2216502"/>
          </a:xfrm>
          <a:prstGeom prst="rect">
            <a:avLst/>
          </a:prstGeom>
        </p:spPr>
        <p:txBody>
          <a:bodyPr vert="horz" lIns="30473" tIns="30473" rIns="30473" bIns="30473" rtlCol="0" anchor="ctr" anchorCtr="1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l-PL" sz="1800" dirty="0" smtClean="0">
                <a:latin typeface="Calibri" panose="020F0502020204030204" pitchFamily="34" charset="0"/>
              </a:rPr>
              <a:t>	Praca </a:t>
            </a:r>
            <a:r>
              <a:rPr lang="pl-PL" sz="1800" dirty="0">
                <a:latin typeface="Calibri" panose="020F0502020204030204" pitchFamily="34" charset="0"/>
              </a:rPr>
              <a:t>została poświęcona badaniu wydajności zapytań w językach analitycznych R i </a:t>
            </a:r>
            <a:r>
              <a:rPr lang="pl-PL" sz="1800" dirty="0" err="1">
                <a:latin typeface="Calibri" panose="020F0502020204030204" pitchFamily="34" charset="0"/>
              </a:rPr>
              <a:t>Phyton</a:t>
            </a:r>
            <a:r>
              <a:rPr lang="pl-PL" sz="1800" dirty="0">
                <a:latin typeface="Calibri" panose="020F0502020204030204" pitchFamily="34" charset="0"/>
              </a:rPr>
              <a:t>. W badaniach zostaną wykorzystane różne zbiory danych (np. danych statystycznych GUS, kursów walut NBP, cen paliw płynnych U.S. Energy Information Administration </a:t>
            </a:r>
            <a:r>
              <a:rPr lang="pl-PL" sz="1800" dirty="0" err="1" smtClean="0">
                <a:latin typeface="Calibri" panose="020F0502020204030204" pitchFamily="34" charset="0"/>
              </a:rPr>
              <a:t>Government</a:t>
            </a:r>
            <a:r>
              <a:rPr lang="pl-PL" sz="1800" dirty="0" smtClean="0">
                <a:latin typeface="Calibri" panose="020F0502020204030204" pitchFamily="34" charset="0"/>
              </a:rPr>
              <a:t>, dane meteorologiczne).</a:t>
            </a:r>
          </a:p>
          <a:p>
            <a:pPr algn="just"/>
            <a:endParaRPr lang="pl-PL" sz="1800" dirty="0">
              <a:latin typeface="Calibri" panose="020F0502020204030204" pitchFamily="34" charset="0"/>
            </a:endParaRPr>
          </a:p>
          <a:p>
            <a:pPr algn="just"/>
            <a:r>
              <a:rPr lang="pl-PL" sz="1800" dirty="0" smtClean="0">
                <a:latin typeface="Calibri" panose="020F0502020204030204" pitchFamily="34" charset="0"/>
              </a:rPr>
              <a:t>	Wielkości </a:t>
            </a:r>
            <a:r>
              <a:rPr lang="pl-PL" sz="1800" dirty="0">
                <a:latin typeface="Calibri" panose="020F0502020204030204" pitchFamily="34" charset="0"/>
              </a:rPr>
              <a:t>próbek </a:t>
            </a:r>
            <a:r>
              <a:rPr lang="pl-PL" sz="1800">
                <a:latin typeface="Calibri" panose="020F0502020204030204" pitchFamily="34" charset="0"/>
              </a:rPr>
              <a:t>danych </a:t>
            </a:r>
            <a:r>
              <a:rPr lang="pl-PL" sz="1800" smtClean="0">
                <a:latin typeface="Calibri" panose="020F0502020204030204" pitchFamily="34" charset="0"/>
              </a:rPr>
              <a:t>zostały podzielone </a:t>
            </a:r>
            <a:r>
              <a:rPr lang="pl-PL" sz="1800" dirty="0">
                <a:latin typeface="Calibri" panose="020F0502020204030204" pitchFamily="34" charset="0"/>
              </a:rPr>
              <a:t>według ich objętości na małe, średnie i duże. Zatem celem niniejszej pracy jest wykonania badania oraz przeprowadzenie analizy przetwarzania w językach R i </a:t>
            </a:r>
            <a:r>
              <a:rPr lang="pl-PL" sz="1800" dirty="0" err="1">
                <a:latin typeface="Calibri" panose="020F0502020204030204" pitchFamily="34" charset="0"/>
              </a:rPr>
              <a:t>Phyton</a:t>
            </a:r>
            <a:r>
              <a:rPr lang="pl-PL" sz="1800" dirty="0">
                <a:latin typeface="Calibri" panose="020F0502020204030204" pitchFamily="34" charset="0"/>
              </a:rPr>
              <a:t> z wykorzystaniem danych oraz metod statystycznych.</a:t>
            </a:r>
            <a:endParaRPr lang="pl-PL" sz="1800" dirty="0" smtClean="0">
              <a:latin typeface="Calibri" panose="020F050202020403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5496" y="4864436"/>
            <a:ext cx="216024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l-PL" sz="1050" dirty="0" smtClean="0">
                <a:solidFill>
                  <a:prstClr val="white">
                    <a:alpha val="60000"/>
                  </a:prstClr>
                </a:solidFill>
              </a:rPr>
              <a:t>3</a:t>
            </a:r>
            <a:endParaRPr lang="pl-PL" sz="1050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53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477" y="152351"/>
            <a:ext cx="321868" cy="321804"/>
          </a:xfrm>
          <a:prstGeom prst="rect">
            <a:avLst/>
          </a:prstGeom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700847" y="163986"/>
            <a:ext cx="7742307" cy="289499"/>
          </a:xfrm>
        </p:spPr>
        <p:txBody>
          <a:bodyPr lIns="30473" tIns="30473" rIns="30473" bIns="30473" anchor="ctr" anchorCtr="1">
            <a:noAutofit/>
          </a:bodyPr>
          <a:lstStyle/>
          <a:p>
            <a:pPr algn="ctr"/>
            <a:r>
              <a:rPr lang="pl-PL" sz="2100" dirty="0" smtClean="0">
                <a:latin typeface="Calibri" panose="020F0502020204030204" pitchFamily="34" charset="0"/>
              </a:rPr>
              <a:t>Ciekawe Elementy Systemu - „Święta”</a:t>
            </a:r>
            <a:endParaRPr lang="pl-PL" sz="2100" dirty="0">
              <a:latin typeface="Calibri" panose="020F0502020204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700847" y="1275606"/>
            <a:ext cx="7742307" cy="3024336"/>
          </a:xfrm>
          <a:prstGeom prst="rect">
            <a:avLst/>
          </a:prstGeom>
        </p:spPr>
        <p:txBody>
          <a:bodyPr vert="horz" lIns="30473" tIns="30473" rIns="30473" bIns="30473" rtlCol="0" anchor="ctr" anchorCtr="1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l-PL" sz="1400" dirty="0" smtClean="0">
                <a:latin typeface="Calibri" panose="020F0502020204030204" pitchFamily="34" charset="0"/>
              </a:rPr>
              <a:t>	W programie służącym do obliczania dat świąt ruchomych i stałych </a:t>
            </a:r>
            <a:r>
              <a:rPr lang="pl-PL" sz="1400" dirty="0">
                <a:latin typeface="Calibri" panose="020F0502020204030204" pitchFamily="34" charset="0"/>
              </a:rPr>
              <a:t>wykorzystano </a:t>
            </a:r>
            <a:r>
              <a:rPr lang="pl-PL" sz="1400" dirty="0" smtClean="0">
                <a:latin typeface="Calibri" panose="020F0502020204030204" pitchFamily="34" charset="0"/>
              </a:rPr>
              <a:t>metodę </a:t>
            </a:r>
            <a:r>
              <a:rPr lang="pl-PL" sz="1400" dirty="0" err="1">
                <a:latin typeface="Calibri" panose="020F0502020204030204" pitchFamily="34" charset="0"/>
              </a:rPr>
              <a:t>Meeusa</a:t>
            </a:r>
            <a:r>
              <a:rPr lang="pl-PL" sz="1400" dirty="0">
                <a:latin typeface="Calibri" panose="020F0502020204030204" pitchFamily="34" charset="0"/>
              </a:rPr>
              <a:t> / Jonesa / </a:t>
            </a:r>
            <a:r>
              <a:rPr lang="pl-PL" sz="1400" dirty="0" err="1" smtClean="0">
                <a:latin typeface="Calibri" panose="020F0502020204030204" pitchFamily="34" charset="0"/>
              </a:rPr>
              <a:t>Butchera</a:t>
            </a:r>
            <a:r>
              <a:rPr lang="pl-PL" sz="1400" dirty="0" smtClean="0">
                <a:latin typeface="Calibri" panose="020F0502020204030204" pitchFamily="34" charset="0"/>
              </a:rPr>
              <a:t>. Została ona zapisana w postaci funkcji, która jako argument przyjmuje rok, w którym daty dni wolnych od pracy należy obliczyć. </a:t>
            </a:r>
            <a:r>
              <a:rPr lang="pl-PL" sz="1400" dirty="0">
                <a:latin typeface="Calibri" panose="020F0502020204030204" pitchFamily="34" charset="0"/>
              </a:rPr>
              <a:t>Z</a:t>
            </a:r>
            <a:r>
              <a:rPr lang="pl-PL" sz="1400" dirty="0" smtClean="0">
                <a:latin typeface="Calibri" panose="020F0502020204030204" pitchFamily="34" charset="0"/>
              </a:rPr>
              <a:t>wraca ona datę Niedzieli Wielkanocnej. Pozostałe święta ruchome przypadają po stałym okresie czasu po Wielkiejnocy i są obliczane za pomocą metody dodawania dni do zadanej daty </a:t>
            </a:r>
            <a:r>
              <a:rPr lang="pl-PL" sz="1400" i="1" dirty="0" smtClean="0">
                <a:latin typeface="Calibri" panose="020F0502020204030204" pitchFamily="34" charset="0"/>
              </a:rPr>
              <a:t>.</a:t>
            </a:r>
            <a:r>
              <a:rPr lang="pl-PL" sz="1400" i="1" dirty="0" err="1">
                <a:latin typeface="Calibri" panose="020F0502020204030204" pitchFamily="34" charset="0"/>
              </a:rPr>
              <a:t>AddDays</a:t>
            </a:r>
            <a:r>
              <a:rPr lang="pl-PL" sz="1400" i="1" dirty="0" smtClean="0">
                <a:latin typeface="Calibri" panose="020F0502020204030204" pitchFamily="34" charset="0"/>
              </a:rPr>
              <a:t>()</a:t>
            </a:r>
            <a:r>
              <a:rPr lang="pl-PL" sz="1400" dirty="0" smtClean="0">
                <a:latin typeface="Calibri" panose="020F0502020204030204" pitchFamily="34" charset="0"/>
              </a:rPr>
              <a:t>.</a:t>
            </a:r>
          </a:p>
          <a:p>
            <a:pPr algn="just"/>
            <a:endParaRPr lang="pl-PL" sz="1400" dirty="0">
              <a:latin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sz="1400" dirty="0" smtClean="0">
                <a:latin typeface="Calibri" panose="020F0502020204030204" pitchFamily="34" charset="0"/>
              </a:rPr>
              <a:t>Poniedziałek </a:t>
            </a:r>
            <a:r>
              <a:rPr lang="pl-PL" sz="1400" dirty="0">
                <a:latin typeface="Calibri" panose="020F0502020204030204" pitchFamily="34" charset="0"/>
              </a:rPr>
              <a:t>Wielkanocny - przypada dokładnie 1</a:t>
            </a:r>
            <a:r>
              <a:rPr lang="pl-PL" sz="1400" dirty="0" smtClean="0">
                <a:latin typeface="Calibri" panose="020F0502020204030204" pitchFamily="34" charset="0"/>
              </a:rPr>
              <a:t> dzień po </a:t>
            </a:r>
            <a:r>
              <a:rPr lang="pl-PL" sz="1400" dirty="0">
                <a:latin typeface="Calibri" panose="020F0502020204030204" pitchFamily="34" charset="0"/>
              </a:rPr>
              <a:t>Niedzieli Wielkanocne</a:t>
            </a:r>
            <a:r>
              <a:rPr lang="pl-PL" sz="1400" dirty="0" smtClean="0">
                <a:latin typeface="Calibri" panose="020F0502020204030204" pitchFamily="34" charset="0"/>
              </a:rPr>
              <a:t>j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sz="1400" dirty="0" smtClean="0">
                <a:latin typeface="Calibri" panose="020F0502020204030204" pitchFamily="34" charset="0"/>
              </a:rPr>
              <a:t>Zesłanie Ducha Świętego - wypada 49 dni po Niedzieli Wielkanocnej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sz="1400" dirty="0" smtClean="0">
                <a:latin typeface="Calibri" panose="020F0502020204030204" pitchFamily="34" charset="0"/>
              </a:rPr>
              <a:t>Boże </a:t>
            </a:r>
            <a:r>
              <a:rPr lang="pl-PL" sz="1400" dirty="0">
                <a:latin typeface="Calibri" panose="020F0502020204030204" pitchFamily="34" charset="0"/>
              </a:rPr>
              <a:t>Ciało - obchodzone jest 60 dni po Niedzieli </a:t>
            </a:r>
            <a:r>
              <a:rPr lang="pl-PL" sz="1400" dirty="0" smtClean="0">
                <a:latin typeface="Calibri" panose="020F0502020204030204" pitchFamily="34" charset="0"/>
              </a:rPr>
              <a:t>Wielkanocnej</a:t>
            </a:r>
          </a:p>
          <a:p>
            <a:pPr algn="just"/>
            <a:endParaRPr lang="pl-PL" sz="1400" dirty="0">
              <a:latin typeface="Calibri" panose="020F0502020204030204" pitchFamily="34" charset="0"/>
            </a:endParaRPr>
          </a:p>
          <a:p>
            <a:pPr algn="just"/>
            <a:r>
              <a:rPr lang="pl-PL" sz="1400" dirty="0" smtClean="0">
                <a:latin typeface="Calibri" panose="020F0502020204030204" pitchFamily="34" charset="0"/>
              </a:rPr>
              <a:t>	Święta stałe są zapisane w zmiennych typu </a:t>
            </a:r>
            <a:r>
              <a:rPr lang="pl-PL" sz="1400" dirty="0" err="1" smtClean="0">
                <a:latin typeface="Calibri" panose="020F0502020204030204" pitchFamily="34" charset="0"/>
              </a:rPr>
              <a:t>DateTime</a:t>
            </a:r>
            <a:r>
              <a:rPr lang="pl-PL" sz="1400" dirty="0" smtClean="0">
                <a:latin typeface="Calibri" panose="020F0502020204030204" pitchFamily="34" charset="0"/>
              </a:rPr>
              <a:t>(YYYY, MM, DD) gdzie zmienia się jedynie rok, w zależności od argumentu wywołującego funkcje.</a:t>
            </a:r>
            <a:endParaRPr lang="pl-PL" sz="1400" dirty="0">
              <a:latin typeface="Calibri" panose="020F0502020204030204" pitchFamily="34" charset="0"/>
            </a:endParaRPr>
          </a:p>
          <a:p>
            <a:pPr algn="just"/>
            <a:endParaRPr lang="pl-PL" sz="1400" dirty="0" smtClean="0">
              <a:latin typeface="Calibri" panose="020F050202020403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5496" y="4864436"/>
            <a:ext cx="216024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l-PL" sz="1050" dirty="0" smtClean="0">
                <a:solidFill>
                  <a:prstClr val="white">
                    <a:alpha val="60000"/>
                  </a:prstClr>
                </a:solidFill>
              </a:rPr>
              <a:t>4</a:t>
            </a:r>
            <a:endParaRPr lang="pl-PL" sz="1050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477" y="152351"/>
            <a:ext cx="321868" cy="321804"/>
          </a:xfrm>
          <a:prstGeom prst="rect">
            <a:avLst/>
          </a:prstGeom>
        </p:spPr>
      </p:pic>
      <p:pic>
        <p:nvPicPr>
          <p:cNvPr id="2" name="ŚwiętaKompresj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52550" y="381000"/>
            <a:ext cx="6438900" cy="43815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5496" y="4864436"/>
            <a:ext cx="216024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l-PL" sz="1050" dirty="0" smtClean="0">
                <a:solidFill>
                  <a:prstClr val="white">
                    <a:alpha val="60000"/>
                  </a:prstClr>
                </a:solidFill>
              </a:rPr>
              <a:t>5</a:t>
            </a:r>
            <a:endParaRPr lang="pl-PL" sz="1050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477" y="152351"/>
            <a:ext cx="321868" cy="321804"/>
          </a:xfrm>
          <a:prstGeom prst="rect">
            <a:avLst/>
          </a:prstGeom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700847" y="163986"/>
            <a:ext cx="7742307" cy="289499"/>
          </a:xfrm>
        </p:spPr>
        <p:txBody>
          <a:bodyPr lIns="30473" tIns="30473" rIns="30473" bIns="30473" anchor="ctr" anchorCtr="1">
            <a:noAutofit/>
          </a:bodyPr>
          <a:lstStyle/>
          <a:p>
            <a:pPr algn="ctr"/>
            <a:r>
              <a:rPr lang="pl-PL" sz="2100" dirty="0">
                <a:latin typeface="Calibri" panose="020F0502020204030204" pitchFamily="34" charset="0"/>
              </a:rPr>
              <a:t>Ciekawe Elementy Systemu - </a:t>
            </a:r>
            <a:r>
              <a:rPr lang="pl-PL" sz="2100" dirty="0" smtClean="0">
                <a:latin typeface="Calibri" panose="020F0502020204030204" pitchFamily="34" charset="0"/>
              </a:rPr>
              <a:t>„Kursy Walut NBP”</a:t>
            </a:r>
            <a:endParaRPr lang="pl-PL" sz="2100" dirty="0">
              <a:latin typeface="Calibri" panose="020F0502020204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700847" y="1635646"/>
            <a:ext cx="7742307" cy="2216502"/>
          </a:xfrm>
          <a:prstGeom prst="rect">
            <a:avLst/>
          </a:prstGeom>
        </p:spPr>
        <p:txBody>
          <a:bodyPr vert="horz" lIns="30473" tIns="30473" rIns="30473" bIns="30473" rtlCol="0" anchor="ctr" anchorCtr="1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l-PL" sz="1800" dirty="0" smtClean="0">
                <a:latin typeface="Calibri" panose="020F0502020204030204" pitchFamily="34" charset="0"/>
              </a:rPr>
              <a:t>	W systemie zaimplementowano funkcje pobierania i zapisywania średnich kursów walut względem polskiego złotego. Kursy są dostarczane przez narodowy Bank Polski w postaci pliku XML zamieszczonego na serwerze NBP. Według takiego samego schematu został opracowany proces pobierania cen paliw płynnych </a:t>
            </a:r>
            <a:r>
              <a:rPr lang="pl-PL" sz="1800" dirty="0" err="1" smtClean="0">
                <a:latin typeface="Calibri" panose="020F0502020204030204" pitchFamily="34" charset="0"/>
              </a:rPr>
              <a:t>EIA</a:t>
            </a:r>
            <a:r>
              <a:rPr lang="pl-PL" sz="1800" dirty="0" smtClean="0">
                <a:latin typeface="Calibri" panose="020F0502020204030204" pitchFamily="34" charset="0"/>
              </a:rPr>
              <a:t>.</a:t>
            </a:r>
          </a:p>
          <a:p>
            <a:pPr algn="just"/>
            <a:endParaRPr lang="pl-PL" sz="1800" dirty="0">
              <a:latin typeface="Calibri" panose="020F0502020204030204" pitchFamily="34" charset="0"/>
            </a:endParaRPr>
          </a:p>
          <a:p>
            <a:pPr algn="just"/>
            <a:r>
              <a:rPr lang="pl-PL" sz="1800" dirty="0" smtClean="0">
                <a:latin typeface="Calibri" panose="020F0502020204030204" pitchFamily="34" charset="0"/>
              </a:rPr>
              <a:t>	Plik zgodnie z harmonogramem (Job Agent w SQL Server) zostaję pobrany z serwisów WWW Narodowego Banku Polskiego oraz </a:t>
            </a:r>
            <a:r>
              <a:rPr lang="pl-PL" sz="1800" dirty="0" err="1" smtClean="0">
                <a:latin typeface="Calibri" panose="020F0502020204030204" pitchFamily="34" charset="0"/>
              </a:rPr>
              <a:t>EIA</a:t>
            </a:r>
            <a:r>
              <a:rPr lang="pl-PL" sz="1800" dirty="0" smtClean="0">
                <a:latin typeface="Calibri" panose="020F0502020204030204" pitchFamily="34" charset="0"/>
              </a:rPr>
              <a:t>, w tym celu zostaję uruchomiona biblioteka CLR napisana w języku C#, która jest umieszczona w bazie </a:t>
            </a:r>
            <a:r>
              <a:rPr lang="pl-PL" sz="1800" dirty="0">
                <a:latin typeface="Calibri" panose="020F0502020204030204" pitchFamily="34" charset="0"/>
              </a:rPr>
              <a:t>danych </a:t>
            </a:r>
            <a:r>
              <a:rPr lang="pl-PL" sz="1800" dirty="0" smtClean="0">
                <a:latin typeface="Calibri" panose="020F0502020204030204" pitchFamily="34" charset="0"/>
              </a:rPr>
              <a:t>(Folder </a:t>
            </a:r>
            <a:r>
              <a:rPr lang="pl-PL" sz="1800" dirty="0" err="1" smtClean="0">
                <a:latin typeface="Calibri" panose="020F0502020204030204" pitchFamily="34" charset="0"/>
              </a:rPr>
              <a:t>Assemblies</a:t>
            </a:r>
            <a:r>
              <a:rPr lang="pl-PL" sz="1800" dirty="0" smtClean="0">
                <a:latin typeface="Calibri" panose="020F0502020204030204" pitchFamily="34" charset="0"/>
              </a:rPr>
              <a:t>). Funkcję zapisane w bibliotece, po pobraniu odpowiednich danych, usuwają z nich prolog pliku XML i przekazują pozostałe informacje do procedury składowanej, która przetwarza i zapisuję poszczególne węzły (pojedyncze kursy walut) oraz cały plik XML w bazie danych.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35496" y="4864436"/>
            <a:ext cx="216024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l-PL" sz="1050" dirty="0" smtClean="0">
                <a:solidFill>
                  <a:prstClr val="white">
                    <a:alpha val="60000"/>
                  </a:prstClr>
                </a:solidFill>
              </a:rPr>
              <a:t>6</a:t>
            </a:r>
            <a:endParaRPr lang="pl-PL" sz="1050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04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Łącznik łamany 20"/>
          <p:cNvCxnSpPr>
            <a:stCxn id="8" idx="2"/>
            <a:endCxn id="5" idx="2"/>
          </p:cNvCxnSpPr>
          <p:nvPr/>
        </p:nvCxnSpPr>
        <p:spPr>
          <a:xfrm rot="16200000" flipH="1">
            <a:off x="7039889" y="1761236"/>
            <a:ext cx="12700" cy="2484899"/>
          </a:xfrm>
          <a:prstGeom prst="bentConnector3">
            <a:avLst>
              <a:gd name="adj1" fmla="val 180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łamany 18"/>
          <p:cNvCxnSpPr>
            <a:stCxn id="8" idx="0"/>
            <a:endCxn id="5" idx="0"/>
          </p:cNvCxnSpPr>
          <p:nvPr/>
        </p:nvCxnSpPr>
        <p:spPr>
          <a:xfrm rot="5400000" flipH="1" flipV="1">
            <a:off x="7039889" y="753237"/>
            <a:ext cx="12700" cy="2484899"/>
          </a:xfrm>
          <a:prstGeom prst="bentConnector3">
            <a:avLst>
              <a:gd name="adj1" fmla="val 180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>
            <a:stCxn id="9" idx="3"/>
            <a:endCxn id="8" idx="1"/>
          </p:cNvCxnSpPr>
          <p:nvPr/>
        </p:nvCxnSpPr>
        <p:spPr>
          <a:xfrm>
            <a:off x="3816540" y="2499686"/>
            <a:ext cx="14769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>
            <a:stCxn id="3" idx="3"/>
            <a:endCxn id="9" idx="1"/>
          </p:cNvCxnSpPr>
          <p:nvPr/>
        </p:nvCxnSpPr>
        <p:spPr>
          <a:xfrm flipV="1">
            <a:off x="1331640" y="2499686"/>
            <a:ext cx="1476900" cy="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Obraz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640" y="2298243"/>
            <a:ext cx="399600" cy="399600"/>
          </a:xfrm>
          <a:prstGeom prst="rect">
            <a:avLst/>
          </a:prstGeom>
        </p:spPr>
      </p:pic>
      <p:pic>
        <p:nvPicPr>
          <p:cNvPr id="36" name="Obraz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640" y="2302848"/>
            <a:ext cx="399600" cy="3996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477" y="152351"/>
            <a:ext cx="321868" cy="321804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292068" y="3279227"/>
            <a:ext cx="1071032" cy="447492"/>
          </a:xfrm>
          <a:prstGeom prst="rect">
            <a:avLst/>
          </a:prstGeom>
          <a:noFill/>
        </p:spPr>
        <p:txBody>
          <a:bodyPr wrap="square" lIns="77404" tIns="38702" rIns="77404" bIns="38702" rtlCol="0">
            <a:spAutoFit/>
          </a:bodyPr>
          <a:lstStyle/>
          <a:p>
            <a:pPr algn="ctr" defTabSz="690986"/>
            <a:r>
              <a:rPr lang="pl-PL" sz="1200" dirty="0" smtClean="0">
                <a:solidFill>
                  <a:prstClr val="white"/>
                </a:solidFill>
                <a:latin typeface="Calibri" pitchFamily="34" charset="0"/>
              </a:rPr>
              <a:t>Serwer NBP</a:t>
            </a:r>
          </a:p>
          <a:p>
            <a:pPr algn="ctr" defTabSz="690986"/>
            <a:r>
              <a:rPr lang="pl-PL" sz="1200" dirty="0" smtClean="0">
                <a:solidFill>
                  <a:prstClr val="white"/>
                </a:solidFill>
                <a:latin typeface="Calibri" pitchFamily="34" charset="0"/>
              </a:rPr>
              <a:t>Serwer </a:t>
            </a:r>
            <a:r>
              <a:rPr lang="pl-PL" sz="1200" dirty="0" err="1" smtClean="0">
                <a:solidFill>
                  <a:prstClr val="white"/>
                </a:solidFill>
                <a:latin typeface="Calibri" pitchFamily="34" charset="0"/>
              </a:rPr>
              <a:t>EIA</a:t>
            </a:r>
            <a:endParaRPr lang="pl-PL" sz="1200" dirty="0" smtClean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700444" y="3279227"/>
            <a:ext cx="1224136" cy="262826"/>
          </a:xfrm>
          <a:prstGeom prst="rect">
            <a:avLst/>
          </a:prstGeom>
          <a:noFill/>
        </p:spPr>
        <p:txBody>
          <a:bodyPr wrap="square" lIns="77404" tIns="38702" rIns="77404" bIns="38702" rtlCol="0">
            <a:spAutoFit/>
          </a:bodyPr>
          <a:lstStyle/>
          <a:p>
            <a:pPr algn="ctr" defTabSz="690986"/>
            <a:r>
              <a:rPr lang="pl-PL" sz="1200" dirty="0" smtClean="0">
                <a:solidFill>
                  <a:prstClr val="white"/>
                </a:solidFill>
                <a:latin typeface="Calibri" pitchFamily="34" charset="0"/>
              </a:rPr>
              <a:t>Biblioteka C# CLR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261924" y="3279227"/>
            <a:ext cx="1071032" cy="262826"/>
          </a:xfrm>
          <a:prstGeom prst="rect">
            <a:avLst/>
          </a:prstGeom>
          <a:noFill/>
        </p:spPr>
        <p:txBody>
          <a:bodyPr wrap="square" lIns="77404" tIns="38702" rIns="77404" bIns="38702" rtlCol="0">
            <a:spAutoFit/>
          </a:bodyPr>
          <a:lstStyle/>
          <a:p>
            <a:pPr algn="ctr" defTabSz="690986"/>
            <a:r>
              <a:rPr lang="pl-PL" sz="1200" dirty="0" smtClean="0">
                <a:solidFill>
                  <a:prstClr val="white"/>
                </a:solidFill>
                <a:latin typeface="Calibri" pitchFamily="34" charset="0"/>
              </a:rPr>
              <a:t>Procedura SQL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7742691" y="3279227"/>
            <a:ext cx="1071032" cy="262826"/>
          </a:xfrm>
          <a:prstGeom prst="rect">
            <a:avLst/>
          </a:prstGeom>
          <a:noFill/>
        </p:spPr>
        <p:txBody>
          <a:bodyPr wrap="square" lIns="77404" tIns="38702" rIns="77404" bIns="38702" rtlCol="0">
            <a:spAutoFit/>
          </a:bodyPr>
          <a:lstStyle/>
          <a:p>
            <a:pPr algn="ctr" defTabSz="690986"/>
            <a:r>
              <a:rPr lang="pl-PL" sz="1200" dirty="0" smtClean="0">
                <a:solidFill>
                  <a:prstClr val="white"/>
                </a:solidFill>
                <a:latin typeface="Calibri" pitchFamily="34" charset="0"/>
              </a:rPr>
              <a:t>Baza Danych</a:t>
            </a:r>
          </a:p>
        </p:txBody>
      </p:sp>
      <p:pic>
        <p:nvPicPr>
          <p:cNvPr id="24" name="Obraz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3" y="2299775"/>
            <a:ext cx="399821" cy="39982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95686"/>
            <a:ext cx="1008112" cy="1008112"/>
          </a:xfrm>
          <a:prstGeom prst="rect">
            <a:avLst/>
          </a:prstGeom>
        </p:spPr>
      </p:pic>
      <p:sp>
        <p:nvSpPr>
          <p:cNvPr id="25" name="pole tekstowe 24"/>
          <p:cNvSpPr txBox="1"/>
          <p:nvPr/>
        </p:nvSpPr>
        <p:spPr>
          <a:xfrm>
            <a:off x="1371896" y="1954083"/>
            <a:ext cx="1387824" cy="293603"/>
          </a:xfrm>
          <a:prstGeom prst="rect">
            <a:avLst/>
          </a:prstGeom>
          <a:noFill/>
        </p:spPr>
        <p:txBody>
          <a:bodyPr wrap="square" lIns="77404" tIns="38702" rIns="77404" bIns="38702" rtlCol="0">
            <a:spAutoFit/>
          </a:bodyPr>
          <a:lstStyle/>
          <a:p>
            <a:pPr algn="ctr" defTabSz="690986"/>
            <a:r>
              <a:rPr lang="pl-PL" sz="1400" dirty="0" smtClean="0">
                <a:solidFill>
                  <a:prstClr val="white"/>
                </a:solidFill>
                <a:latin typeface="Calibri" pitchFamily="34" charset="0"/>
              </a:rPr>
              <a:t>Pobranie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2627784" y="1419622"/>
            <a:ext cx="1387824" cy="509047"/>
          </a:xfrm>
          <a:prstGeom prst="rect">
            <a:avLst/>
          </a:prstGeom>
          <a:noFill/>
        </p:spPr>
        <p:txBody>
          <a:bodyPr wrap="square" lIns="77404" tIns="38702" rIns="77404" bIns="38702" rtlCol="0">
            <a:spAutoFit/>
          </a:bodyPr>
          <a:lstStyle/>
          <a:p>
            <a:pPr algn="ctr" defTabSz="690986"/>
            <a:r>
              <a:rPr lang="pl-PL" sz="1400" dirty="0" smtClean="0">
                <a:solidFill>
                  <a:prstClr val="white"/>
                </a:solidFill>
                <a:latin typeface="Calibri" pitchFamily="34" charset="0"/>
              </a:rPr>
              <a:t>Wstępne Przetwarzanie</a:t>
            </a:r>
          </a:p>
        </p:txBody>
      </p:sp>
      <p:sp>
        <p:nvSpPr>
          <p:cNvPr id="30" name="pole tekstowe 29"/>
          <p:cNvSpPr txBox="1"/>
          <p:nvPr/>
        </p:nvSpPr>
        <p:spPr>
          <a:xfrm>
            <a:off x="3861078" y="2006172"/>
            <a:ext cx="1387824" cy="293603"/>
          </a:xfrm>
          <a:prstGeom prst="rect">
            <a:avLst/>
          </a:prstGeom>
          <a:noFill/>
        </p:spPr>
        <p:txBody>
          <a:bodyPr wrap="square" lIns="77404" tIns="38702" rIns="77404" bIns="38702" rtlCol="0">
            <a:spAutoFit/>
          </a:bodyPr>
          <a:lstStyle/>
          <a:p>
            <a:pPr algn="ctr" defTabSz="690986"/>
            <a:r>
              <a:rPr lang="pl-PL" sz="1400" dirty="0" smtClean="0">
                <a:solidFill>
                  <a:prstClr val="white"/>
                </a:solidFill>
                <a:latin typeface="Calibri" pitchFamily="34" charset="0"/>
              </a:rPr>
              <a:t>Przekazanie</a:t>
            </a:r>
          </a:p>
        </p:txBody>
      </p:sp>
      <p:pic>
        <p:nvPicPr>
          <p:cNvPr id="31" name="Obraz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157" y="2299885"/>
            <a:ext cx="399600" cy="3996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40" y="1995686"/>
            <a:ext cx="1008000" cy="1008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440" y="1995686"/>
            <a:ext cx="1008000" cy="1008000"/>
          </a:xfrm>
          <a:prstGeom prst="rect">
            <a:avLst/>
          </a:prstGeom>
        </p:spPr>
      </p:pic>
      <p:sp>
        <p:nvSpPr>
          <p:cNvPr id="35" name="pole tekstowe 34"/>
          <p:cNvSpPr txBox="1"/>
          <p:nvPr/>
        </p:nvSpPr>
        <p:spPr>
          <a:xfrm rot="5400000">
            <a:off x="5639208" y="2351242"/>
            <a:ext cx="1183524" cy="293603"/>
          </a:xfrm>
          <a:prstGeom prst="rect">
            <a:avLst/>
          </a:prstGeom>
          <a:noFill/>
        </p:spPr>
        <p:txBody>
          <a:bodyPr wrap="square" lIns="77404" tIns="38702" rIns="77404" bIns="38702" rtlCol="0">
            <a:prstTxWarp prst="textArchUp">
              <a:avLst/>
            </a:prstTxWarp>
            <a:spAutoFit/>
          </a:bodyPr>
          <a:lstStyle/>
          <a:p>
            <a:pPr algn="ctr" defTabSz="690986"/>
            <a:r>
              <a:rPr lang="pl-PL" sz="1400" dirty="0" smtClean="0">
                <a:solidFill>
                  <a:prstClr val="white"/>
                </a:solidFill>
                <a:latin typeface="Calibri" pitchFamily="34" charset="0"/>
              </a:rPr>
              <a:t>Przetwarzanie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339" y="1995686"/>
            <a:ext cx="1008000" cy="1008000"/>
          </a:xfrm>
          <a:prstGeom prst="rect">
            <a:avLst/>
          </a:prstGeom>
        </p:spPr>
      </p:pic>
      <p:sp>
        <p:nvSpPr>
          <p:cNvPr id="23" name="pole tekstowe 22"/>
          <p:cNvSpPr txBox="1"/>
          <p:nvPr/>
        </p:nvSpPr>
        <p:spPr>
          <a:xfrm>
            <a:off x="6343822" y="1855235"/>
            <a:ext cx="1387824" cy="262826"/>
          </a:xfrm>
          <a:prstGeom prst="rect">
            <a:avLst/>
          </a:prstGeom>
          <a:noFill/>
        </p:spPr>
        <p:txBody>
          <a:bodyPr wrap="square" lIns="77404" tIns="38702" rIns="77404" bIns="38702" rtlCol="0">
            <a:spAutoFit/>
          </a:bodyPr>
          <a:lstStyle/>
          <a:p>
            <a:pPr algn="ctr" defTabSz="690986"/>
            <a:r>
              <a:rPr lang="pl-PL" sz="1200" dirty="0" smtClean="0">
                <a:solidFill>
                  <a:prstClr val="white"/>
                </a:solidFill>
                <a:latin typeface="Calibri" pitchFamily="34" charset="0"/>
              </a:rPr>
              <a:t>Przekazanie Węzła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6343822" y="2878026"/>
            <a:ext cx="1387824" cy="262826"/>
          </a:xfrm>
          <a:prstGeom prst="rect">
            <a:avLst/>
          </a:prstGeom>
          <a:noFill/>
        </p:spPr>
        <p:txBody>
          <a:bodyPr wrap="square" lIns="77404" tIns="38702" rIns="77404" bIns="38702" rtlCol="0">
            <a:spAutoFit/>
          </a:bodyPr>
          <a:lstStyle/>
          <a:p>
            <a:pPr algn="ctr" defTabSz="690986"/>
            <a:r>
              <a:rPr lang="pl-PL" sz="1200" dirty="0" smtClean="0">
                <a:solidFill>
                  <a:prstClr val="white"/>
                </a:solidFill>
                <a:latin typeface="Calibri" pitchFamily="34" charset="0"/>
              </a:rPr>
              <a:t>Przekazanie Pliku</a:t>
            </a:r>
            <a:endParaRPr lang="pl-PL" sz="1400" dirty="0" smtClean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7" name="pole tekstowe 26"/>
          <p:cNvSpPr txBox="1"/>
          <p:nvPr/>
        </p:nvSpPr>
        <p:spPr>
          <a:xfrm rot="5400000">
            <a:off x="8138294" y="2373630"/>
            <a:ext cx="1183524" cy="293603"/>
          </a:xfrm>
          <a:prstGeom prst="rect">
            <a:avLst/>
          </a:prstGeom>
          <a:noFill/>
        </p:spPr>
        <p:txBody>
          <a:bodyPr wrap="square" lIns="77404" tIns="38702" rIns="77404" bIns="38702" rtlCol="0">
            <a:prstTxWarp prst="textArchUp">
              <a:avLst/>
            </a:prstTxWarp>
            <a:spAutoFit/>
          </a:bodyPr>
          <a:lstStyle/>
          <a:p>
            <a:pPr algn="ctr" defTabSz="690986"/>
            <a:r>
              <a:rPr lang="pl-PL" sz="1400" dirty="0" smtClean="0">
                <a:solidFill>
                  <a:prstClr val="white"/>
                </a:solidFill>
                <a:latin typeface="Calibri" pitchFamily="34" charset="0"/>
              </a:rPr>
              <a:t>Zapis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35496" y="4864436"/>
            <a:ext cx="216024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l-PL" sz="1050" dirty="0" smtClean="0">
                <a:solidFill>
                  <a:prstClr val="white">
                    <a:alpha val="60000"/>
                  </a:prstClr>
                </a:solidFill>
              </a:rPr>
              <a:t>7</a:t>
            </a:r>
            <a:endParaRPr lang="pl-PL" sz="1050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6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0.26788 -1.11111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9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46914E-6 L 0.27274 0.00031 " pathEditMode="relative" rAng="0" ptsTypes="AA">
                                      <p:cBhvr>
                                        <p:cTn id="20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8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9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031 L 0.0007 0.14043 L 0.27205 0.14043 L 0.27205 0.00093 " pathEditMode="relative" ptsTypes="AAAA">
                                      <p:cBhvr>
                                        <p:cTn id="34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0062 L 0.0007 -0.14105 L 0.27274 -0.14105 L 0.27274 0.00216 " pathEditMode="relative" ptsTypes="AAAA">
                                      <p:cBhvr>
                                        <p:cTn id="36" dur="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9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0" grpId="0"/>
      <p:bldP spid="35" grpId="0"/>
      <p:bldP spid="23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477" y="152351"/>
            <a:ext cx="321868" cy="321804"/>
          </a:xfrm>
          <a:prstGeom prst="rect">
            <a:avLst/>
          </a:prstGeom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700847" y="163986"/>
            <a:ext cx="7742307" cy="289499"/>
          </a:xfrm>
        </p:spPr>
        <p:txBody>
          <a:bodyPr lIns="30473" tIns="30473" rIns="30473" bIns="30473" anchor="ctr" anchorCtr="1">
            <a:noAutofit/>
          </a:bodyPr>
          <a:lstStyle/>
          <a:p>
            <a:pPr algn="ctr"/>
            <a:r>
              <a:rPr lang="pl-PL" sz="2100" dirty="0" smtClean="0">
                <a:latin typeface="Calibri" panose="020F0502020204030204" pitchFamily="34" charset="0"/>
              </a:rPr>
              <a:t>[</a:t>
            </a:r>
            <a:r>
              <a:rPr lang="pl-PL" sz="2100" dirty="0">
                <a:latin typeface="Calibri" panose="020F0502020204030204" pitchFamily="34" charset="0"/>
              </a:rPr>
              <a:t>Badanie 1] Wydajność </a:t>
            </a:r>
            <a:r>
              <a:rPr lang="pl-PL" sz="2100" dirty="0" smtClean="0">
                <a:latin typeface="Calibri" panose="020F0502020204030204" pitchFamily="34" charset="0"/>
              </a:rPr>
              <a:t>Czytania Plików </a:t>
            </a:r>
            <a:r>
              <a:rPr lang="pl-PL" sz="2100" dirty="0">
                <a:latin typeface="Calibri" panose="020F0502020204030204" pitchFamily="34" charset="0"/>
              </a:rPr>
              <a:t>*.</a:t>
            </a:r>
            <a:r>
              <a:rPr lang="pl-PL" sz="2100" dirty="0" err="1" smtClean="0">
                <a:latin typeface="Calibri" panose="020F0502020204030204" pitchFamily="34" charset="0"/>
              </a:rPr>
              <a:t>CSV</a:t>
            </a:r>
            <a:endParaRPr lang="pl-PL" sz="2100" dirty="0">
              <a:latin typeface="Calibri" panose="020F0502020204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700847" y="987574"/>
            <a:ext cx="7742307" cy="676203"/>
          </a:xfrm>
          <a:prstGeom prst="rect">
            <a:avLst/>
          </a:prstGeom>
        </p:spPr>
        <p:txBody>
          <a:bodyPr vert="horz" lIns="30473" tIns="30473" rIns="30473" bIns="30473" rtlCol="0" anchor="ctr" anchorCtr="1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l-PL" sz="1400" dirty="0" smtClean="0">
                <a:latin typeface="Calibri" panose="020F0502020204030204" pitchFamily="34" charset="0"/>
              </a:rPr>
              <a:t>	Do badań przygotowano 20 plików *.</a:t>
            </a:r>
            <a:r>
              <a:rPr lang="pl-PL" sz="1400" dirty="0" err="1" smtClean="0">
                <a:latin typeface="Calibri" panose="020F0502020204030204" pitchFamily="34" charset="0"/>
              </a:rPr>
              <a:t>CSV</a:t>
            </a:r>
            <a:r>
              <a:rPr lang="pl-PL" sz="1400" dirty="0" smtClean="0">
                <a:latin typeface="Calibri" panose="020F0502020204030204" pitchFamily="34" charset="0"/>
              </a:rPr>
              <a:t>, każdy z nich zawiera dane z jednego roku od 2000 do 2018 (lipiec) oraz plik łączący wszystkie te lata.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91074"/>
              </p:ext>
            </p:extLst>
          </p:nvPr>
        </p:nvGraphicFramePr>
        <p:xfrm>
          <a:off x="700847" y="2289366"/>
          <a:ext cx="5184576" cy="1146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9878">
                  <a:extLst>
                    <a:ext uri="{9D8B030D-6E8A-4147-A177-3AD203B41FA5}">
                      <a16:colId xmlns:a16="http://schemas.microsoft.com/office/drawing/2014/main" val="1032213569"/>
                    </a:ext>
                  </a:extLst>
                </a:gridCol>
                <a:gridCol w="773817">
                  <a:extLst>
                    <a:ext uri="{9D8B030D-6E8A-4147-A177-3AD203B41FA5}">
                      <a16:colId xmlns:a16="http://schemas.microsoft.com/office/drawing/2014/main" val="1794572777"/>
                    </a:ext>
                  </a:extLst>
                </a:gridCol>
                <a:gridCol w="823369">
                  <a:extLst>
                    <a:ext uri="{9D8B030D-6E8A-4147-A177-3AD203B41FA5}">
                      <a16:colId xmlns:a16="http://schemas.microsoft.com/office/drawing/2014/main" val="2378072957"/>
                    </a:ext>
                  </a:extLst>
                </a:gridCol>
                <a:gridCol w="1295805">
                  <a:extLst>
                    <a:ext uri="{9D8B030D-6E8A-4147-A177-3AD203B41FA5}">
                      <a16:colId xmlns:a16="http://schemas.microsoft.com/office/drawing/2014/main" val="4291680553"/>
                    </a:ext>
                  </a:extLst>
                </a:gridCol>
                <a:gridCol w="1551707">
                  <a:extLst>
                    <a:ext uri="{9D8B030D-6E8A-4147-A177-3AD203B41FA5}">
                      <a16:colId xmlns:a16="http://schemas.microsoft.com/office/drawing/2014/main" val="997100377"/>
                    </a:ext>
                  </a:extLst>
                </a:gridCol>
              </a:tblGrid>
              <a:tr h="382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Język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Iteracje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Rozmiar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Czas Regularne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Czas Nieregularne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5168591"/>
                  </a:ext>
                </a:extLst>
              </a:tr>
              <a:tr h="382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R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111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1,7 GB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6,85 H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FF0000"/>
                          </a:solidFill>
                          <a:effectLst/>
                        </a:rPr>
                        <a:t>84,05 H</a:t>
                      </a:r>
                      <a:endParaRPr lang="pl-PL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447382"/>
                  </a:ext>
                </a:extLst>
              </a:tr>
              <a:tr h="382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Python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111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1,7 GB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6,25 H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92D050"/>
                          </a:solidFill>
                          <a:effectLst/>
                        </a:rPr>
                        <a:t>3,95 H</a:t>
                      </a:r>
                      <a:endParaRPr lang="pl-PL" sz="1100" b="1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536687"/>
                  </a:ext>
                </a:extLst>
              </a:tr>
            </a:tbl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56521">
            <a:off x="5762065" y="2598524"/>
            <a:ext cx="743891" cy="528163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6528093" y="2348745"/>
            <a:ext cx="2303318" cy="936104"/>
          </a:xfrm>
          <a:prstGeom prst="rect">
            <a:avLst/>
          </a:prstGeom>
        </p:spPr>
        <p:txBody>
          <a:bodyPr vert="horz" lIns="30473" tIns="30473" rIns="30473" bIns="30473" rtlCol="0" anchor="ctr" anchorCtr="1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l-PL" sz="1050" i="1" dirty="0" smtClean="0">
                <a:latin typeface="Calibri" panose="020F0502020204030204" pitchFamily="34" charset="0"/>
              </a:rPr>
              <a:t>Dla języka R, pliki o nieregularnej strukturze i niekonsekwentnej zawartości komórek są ogromnym obciążeniem.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97564" flipH="1">
            <a:off x="5418134" y="3443779"/>
            <a:ext cx="745353" cy="529200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4874967" y="4040293"/>
            <a:ext cx="2758001" cy="936104"/>
          </a:xfrm>
          <a:prstGeom prst="rect">
            <a:avLst/>
          </a:prstGeom>
        </p:spPr>
        <p:txBody>
          <a:bodyPr vert="horz" lIns="30473" tIns="30473" rIns="30473" bIns="30473" rtlCol="0" anchor="ctr" anchorCtr="1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l-PL" sz="1050" i="1" dirty="0" smtClean="0">
                <a:latin typeface="Calibri" panose="020F0502020204030204" pitchFamily="34" charset="0"/>
              </a:rPr>
              <a:t>Dla języka </a:t>
            </a:r>
            <a:r>
              <a:rPr lang="pl-PL" sz="1050" i="1" dirty="0" err="1" smtClean="0">
                <a:latin typeface="Calibri" panose="020F0502020204030204" pitchFamily="34" charset="0"/>
              </a:rPr>
              <a:t>Python</a:t>
            </a:r>
            <a:r>
              <a:rPr lang="pl-PL" sz="1050" i="1" dirty="0" smtClean="0">
                <a:latin typeface="Calibri" panose="020F0502020204030204" pitchFamily="34" charset="0"/>
              </a:rPr>
              <a:t>, pliki o nieregularnej strukturze i niekonsekwentnej zawartości komórek nie są wyzwaniem, działa tu zasada im mniej komórek tym szybsze wykonanie.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35496" y="4864436"/>
            <a:ext cx="216024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l-PL" sz="1050" dirty="0" smtClean="0">
                <a:solidFill>
                  <a:prstClr val="white">
                    <a:alpha val="60000"/>
                  </a:prstClr>
                </a:solidFill>
              </a:rPr>
              <a:t>8</a:t>
            </a:r>
            <a:endParaRPr lang="pl-PL" sz="1050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3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477" y="152351"/>
            <a:ext cx="321868" cy="321804"/>
          </a:xfrm>
          <a:prstGeom prst="rect">
            <a:avLst/>
          </a:prstGeom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700847" y="163986"/>
            <a:ext cx="7742307" cy="289499"/>
          </a:xfrm>
        </p:spPr>
        <p:txBody>
          <a:bodyPr lIns="30473" tIns="30473" rIns="30473" bIns="30473" anchor="ctr" anchorCtr="1">
            <a:noAutofit/>
          </a:bodyPr>
          <a:lstStyle/>
          <a:p>
            <a:pPr algn="ctr"/>
            <a:r>
              <a:rPr lang="pl-PL" sz="2100" dirty="0" smtClean="0">
                <a:latin typeface="Calibri" panose="020F0502020204030204" pitchFamily="34" charset="0"/>
              </a:rPr>
              <a:t>[Badanie 2] Wydajność Zapytań Z Modyfikacją Danych</a:t>
            </a:r>
            <a:endParaRPr lang="pl-PL" sz="21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ytuł 1"/>
              <p:cNvSpPr txBox="1">
                <a:spLocks/>
              </p:cNvSpPr>
              <p:nvPr/>
            </p:nvSpPr>
            <p:spPr>
              <a:xfrm>
                <a:off x="700847" y="1275606"/>
                <a:ext cx="7742307" cy="2880320"/>
              </a:xfrm>
              <a:prstGeom prst="rect">
                <a:avLst/>
              </a:prstGeom>
            </p:spPr>
            <p:txBody>
              <a:bodyPr vert="horz" lIns="30473" tIns="30473" rIns="30473" bIns="30473" rtlCol="0" anchor="ctr" anchorCtr="1">
                <a:no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49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just"/>
                <a:r>
                  <a:rPr lang="pl-PL" sz="1600" dirty="0" smtClean="0">
                    <a:latin typeface="Calibri" panose="020F0502020204030204" pitchFamily="34" charset="0"/>
                  </a:rPr>
                  <a:t>	Podczas tego badania, poprzez modyfikację danych, ich zestawienie i iteracyjne dopasowanie </a:t>
                </a:r>
                <a:r>
                  <a:rPr lang="pl-PL" sz="1600" dirty="0">
                    <a:latin typeface="Calibri" panose="020F0502020204030204" pitchFamily="34" charset="0"/>
                  </a:rPr>
                  <a:t>do </a:t>
                </a:r>
                <a:r>
                  <a:rPr lang="pl-PL" sz="1600" dirty="0" smtClean="0">
                    <a:latin typeface="Calibri" panose="020F0502020204030204" pitchFamily="34" charset="0"/>
                  </a:rPr>
                  <a:t>tablicy psychrometrycznej </a:t>
                </a:r>
                <a:r>
                  <a:rPr lang="pl-PL" sz="1600" dirty="0">
                    <a:latin typeface="Calibri" panose="020F0502020204030204" pitchFamily="34" charset="0"/>
                  </a:rPr>
                  <a:t>względnej wilgotności </a:t>
                </a:r>
                <a:r>
                  <a:rPr lang="pl-PL" sz="1600" dirty="0" smtClean="0">
                    <a:latin typeface="Calibri" panose="020F0502020204030204" pitchFamily="34" charset="0"/>
                  </a:rPr>
                  <a:t>powietrza oraz wykonanie działań matematycznych obliczono wilgotność względną powietrza.</a:t>
                </a:r>
              </a:p>
              <a:p>
                <a:pPr algn="just"/>
                <a:endParaRPr lang="pl-PL" sz="1600" dirty="0">
                  <a:latin typeface="Calibri" panose="020F0502020204030204" pitchFamily="34" charset="0"/>
                </a:endParaRPr>
              </a:p>
              <a:p>
                <a:pPr algn="just"/>
                <a:endParaRPr lang="pl-PL" sz="1600" dirty="0" smtClean="0">
                  <a:latin typeface="Calibri" panose="020F0502020204030204" pitchFamily="34" charset="0"/>
                </a:endParaRPr>
              </a:p>
              <a:p>
                <a:pPr algn="just"/>
                <a:endParaRPr lang="pl-PL" sz="1600" dirty="0">
                  <a:latin typeface="Calibri" panose="020F0502020204030204" pitchFamily="34" charset="0"/>
                </a:endParaRPr>
              </a:p>
              <a:p>
                <a:pPr algn="just"/>
                <a:endParaRPr lang="pl-PL" sz="1600" dirty="0">
                  <a:latin typeface="Calibri" panose="020F0502020204030204" pitchFamily="34" charset="0"/>
                </a:endParaRPr>
              </a:p>
              <a:p>
                <a:pPr algn="just"/>
                <a:r>
                  <a:rPr lang="pl-PL" sz="1600" dirty="0">
                    <a:latin typeface="Calibri" panose="020F0502020204030204" pitchFamily="34" charset="0"/>
                  </a:rPr>
                  <a:t>gdzie: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pl-PL" sz="160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pl-PL" sz="1600" dirty="0">
                    <a:latin typeface="Calibri" panose="020F0502020204030204" pitchFamily="34" charset="0"/>
                  </a:rPr>
                  <a:t> – Względna Wilgotność Powietrza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l-PL" sz="1600" i="1">
                            <a:latin typeface="Cambria Math" panose="02040503050406030204" pitchFamily="18" charset="0"/>
                          </a:rPr>
                          <m:t>𝑇𝑃𝑢𝑛𝑘𝑡𝑢𝑅𝑜𝑠𝑦</m:t>
                        </m:r>
                      </m:sub>
                    </m:sSub>
                  </m:oMath>
                </a14:m>
                <a:r>
                  <a:rPr lang="pl-PL" sz="1600" dirty="0" smtClean="0">
                    <a:latin typeface="Calibri" panose="020F0502020204030204" pitchFamily="34" charset="0"/>
                  </a:rPr>
                  <a:t> – </a:t>
                </a:r>
                <a:r>
                  <a:rPr lang="pl-PL" sz="1600" dirty="0">
                    <a:latin typeface="Calibri" panose="020F0502020204030204" pitchFamily="34" charset="0"/>
                  </a:rPr>
                  <a:t>Prężność Pary W Temperaturze Punktu Rosy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l-PL" sz="1600" i="1">
                            <a:latin typeface="Cambria Math" panose="02040503050406030204" pitchFamily="18" charset="0"/>
                          </a:rPr>
                          <m:t>𝑇𝑅𝑧𝑒𝑐𝑧𝑦𝑤𝑖𝑠𝑡𝑎</m:t>
                        </m:r>
                      </m:sub>
                    </m:sSub>
                  </m:oMath>
                </a14:m>
                <a:r>
                  <a:rPr lang="pl-PL" sz="1600" dirty="0">
                    <a:latin typeface="Calibri" panose="020F0502020204030204" pitchFamily="34" charset="0"/>
                  </a:rPr>
                  <a:t> – Prężność Pary W Temperaturze </a:t>
                </a:r>
                <a:r>
                  <a:rPr lang="pl-PL" sz="1600" dirty="0" smtClean="0">
                    <a:latin typeface="Calibri" panose="020F0502020204030204" pitchFamily="34" charset="0"/>
                  </a:rPr>
                  <a:t>Rzeczywistej</a:t>
                </a:r>
              </a:p>
            </p:txBody>
          </p:sp>
        </mc:Choice>
        <mc:Fallback xmlns="">
          <p:sp>
            <p:nvSpPr>
              <p:cNvPr id="12" name="Tytuł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47" y="1275606"/>
                <a:ext cx="7742307" cy="2880320"/>
              </a:xfrm>
              <a:prstGeom prst="rect">
                <a:avLst/>
              </a:prstGeom>
              <a:blipFill>
                <a:blip r:embed="rId3"/>
                <a:stretch>
                  <a:fillRect l="-1260" r="-1575" b="-190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Prostokąt 1"/>
              <p:cNvSpPr/>
              <p:nvPr/>
            </p:nvSpPr>
            <p:spPr>
              <a:xfrm>
                <a:off x="3711251" y="2408314"/>
                <a:ext cx="1721497" cy="595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pl-PL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𝑇𝑃𝑢𝑛𝑘𝑡𝑢𝑅𝑜𝑠𝑦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𝑇𝑅𝑧𝑒𝑐𝑧𝑦𝑤𝑖𝑠𝑡𝑎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" name="Prostoką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251" y="2408314"/>
                <a:ext cx="1721497" cy="595484"/>
              </a:xfrm>
              <a:prstGeom prst="rect">
                <a:avLst/>
              </a:prstGeom>
              <a:blipFill>
                <a:blip r:embed="rId4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ole tekstowe 6"/>
          <p:cNvSpPr txBox="1"/>
          <p:nvPr/>
        </p:nvSpPr>
        <p:spPr>
          <a:xfrm>
            <a:off x="35496" y="4864436"/>
            <a:ext cx="216024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l-PL" sz="1050" dirty="0" smtClean="0">
                <a:solidFill>
                  <a:prstClr val="white">
                    <a:alpha val="60000"/>
                  </a:prstClr>
                </a:solidFill>
              </a:rPr>
              <a:t>9</a:t>
            </a:r>
            <a:endParaRPr lang="pl-PL" sz="1050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73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ny">
  <a:themeElements>
    <a:clrScheme name="Elementarn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ny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n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1957</TotalTime>
  <Words>1070</Words>
  <Application>Microsoft Office PowerPoint</Application>
  <PresentationFormat>Pokaz na ekranie (16:9)</PresentationFormat>
  <Paragraphs>808</Paragraphs>
  <Slides>15</Slides>
  <Notes>1</Notes>
  <HiddenSlides>0</HiddenSlides>
  <MMClips>1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2" baseType="lpstr">
      <vt:lpstr>Calibri</vt:lpstr>
      <vt:lpstr>Cambria Math</vt:lpstr>
      <vt:lpstr>Palatino Linotype</vt:lpstr>
      <vt:lpstr>Times New Roman</vt:lpstr>
      <vt:lpstr>Wingdings</vt:lpstr>
      <vt:lpstr>Elementarny</vt:lpstr>
      <vt:lpstr>Visio</vt:lpstr>
      <vt:lpstr>Badanie i analiza wydajności przetwarzania w językach R i Python z wykorzystaniem danych i metod statystycznych.</vt:lpstr>
      <vt:lpstr>Hipoteza badawcza</vt:lpstr>
      <vt:lpstr>Cel Pracy</vt:lpstr>
      <vt:lpstr>Ciekawe Elementy Systemu - „Święta”</vt:lpstr>
      <vt:lpstr>Prezentacja programu PowerPoint</vt:lpstr>
      <vt:lpstr>Ciekawe Elementy Systemu - „Kursy Walut NBP”</vt:lpstr>
      <vt:lpstr>Prezentacja programu PowerPoint</vt:lpstr>
      <vt:lpstr>[Badanie 1] Wydajność Czytania Plików *.CSV</vt:lpstr>
      <vt:lpstr>[Badanie 2] Wydajność Zapytań Z Modyfikacją Danych</vt:lpstr>
      <vt:lpstr>[Badanie 2] [R] Wydajność Zapytań Z Modyfikacją Danych</vt:lpstr>
      <vt:lpstr>[Badanie 2] [Python] Wydajność Zapytań Z Modyfikacją Danych</vt:lpstr>
      <vt:lpstr>[Badanie 2] [SQL] Wydajność Zapytań Z Modyfikacją Danych</vt:lpstr>
      <vt:lpstr>Etapy Data Science</vt:lpstr>
      <vt:lpstr>Podsumowanie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Omijanie Uwierzytelniania Sieci WLAN</dc:title>
  <dc:creator>User</dc:creator>
  <cp:lastModifiedBy>User</cp:lastModifiedBy>
  <cp:revision>78</cp:revision>
  <dcterms:created xsi:type="dcterms:W3CDTF">2015-05-29T22:00:02Z</dcterms:created>
  <dcterms:modified xsi:type="dcterms:W3CDTF">2018-11-21T20:47:09Z</dcterms:modified>
</cp:coreProperties>
</file>