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58" r:id="rId4"/>
    <p:sldId id="262" r:id="rId5"/>
    <p:sldId id="260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11" autoAdjust="0"/>
  </p:normalViewPr>
  <p:slideViewPr>
    <p:cSldViewPr>
      <p:cViewPr varScale="1">
        <p:scale>
          <a:sx n="95" d="100"/>
          <a:sy n="95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wyliczeni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wyliczen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wyliczeni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wyliczen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wyliczen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wyliczen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2016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(Arkusz1!$B$2,Arkusz1!$D$2,Arkusz1!$F$2,Arkusz1!$H$2)</c:f>
              <c:strCache>
                <c:ptCount val="4"/>
                <c:pt idx="0">
                  <c:v>Brak</c:v>
                </c:pt>
                <c:pt idx="1">
                  <c:v>IN-Memory</c:v>
                </c:pt>
                <c:pt idx="2">
                  <c:v>Bufor SSD</c:v>
                </c:pt>
                <c:pt idx="3">
                  <c:v>IN-Memory + Bufor SSD</c:v>
                </c:pt>
              </c:strCache>
            </c:strRef>
          </c:cat>
          <c:val>
            <c:numRef>
              <c:f>(Arkusz1!$C$5,Arkusz1!$E$5,Arkusz1!$G$5,Arkusz1!$I$5)</c:f>
              <c:numCache>
                <c:formatCode>0.0%</c:formatCode>
                <c:ptCount val="4"/>
                <c:pt idx="0">
                  <c:v>2.4021352313167158E-2</c:v>
                </c:pt>
                <c:pt idx="1">
                  <c:v>-8.8888888888888368E-3</c:v>
                </c:pt>
                <c:pt idx="2">
                  <c:v>2.2431583669807027E-2</c:v>
                </c:pt>
                <c:pt idx="3">
                  <c:v>9.7259062776304823E-3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E0-4CDE-9FC2-59B7500E8909}"/>
            </c:ext>
          </c:extLst>
        </c:ser>
        <c:ser>
          <c:idx val="1"/>
          <c:order val="1"/>
          <c:tx>
            <c:v>2017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(Arkusz1!$B$2,Arkusz1!$D$2,Arkusz1!$F$2,Arkusz1!$H$2)</c:f>
              <c:strCache>
                <c:ptCount val="4"/>
                <c:pt idx="0">
                  <c:v>Brak</c:v>
                </c:pt>
                <c:pt idx="1">
                  <c:v>IN-Memory</c:v>
                </c:pt>
                <c:pt idx="2">
                  <c:v>Bufor SSD</c:v>
                </c:pt>
                <c:pt idx="3">
                  <c:v>IN-Memory + Bufor SSD</c:v>
                </c:pt>
              </c:strCache>
            </c:strRef>
          </c:cat>
          <c:val>
            <c:numRef>
              <c:f>(Arkusz1!$C$7,Arkusz1!$E$7,Arkusz1!$G$7,Arkusz1!$I$7)</c:f>
              <c:numCache>
                <c:formatCode>0.0%</c:formatCode>
                <c:ptCount val="4"/>
                <c:pt idx="0">
                  <c:v>3.6470058532192651E-2</c:v>
                </c:pt>
                <c:pt idx="1">
                  <c:v>-3.1291908806436739E-3</c:v>
                </c:pt>
                <c:pt idx="2">
                  <c:v>2.1973094170403724E-2</c:v>
                </c:pt>
                <c:pt idx="3">
                  <c:v>2.6055705300988441E-2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E0-4CDE-9FC2-59B7500E8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45792"/>
        <c:axId val="33186944"/>
      </c:barChart>
      <c:catAx>
        <c:axId val="34145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Używane</a:t>
                </a:r>
                <a:r>
                  <a:rPr lang="pl-PL" baseline="0"/>
                  <a:t> mechanizmy</a:t>
                </a:r>
                <a:endParaRPr lang="pl-PL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3186944"/>
        <c:crosses val="autoZero"/>
        <c:auto val="1"/>
        <c:lblAlgn val="ctr"/>
        <c:lblOffset val="100"/>
        <c:noMultiLvlLbl val="0"/>
      </c:catAx>
      <c:valAx>
        <c:axId val="3318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Wartość przyspieszenia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4145792"/>
        <c:crosses val="autoZero"/>
        <c:crossBetween val="between"/>
        <c:majorUnit val="1.0000000000000004E-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2014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(Arkusz1!$D$4,Arkusz1!$F$4,Arkusz1!$H$4)</c:f>
              <c:numCache>
                <c:formatCode>0.0%</c:formatCode>
                <c:ptCount val="3"/>
                <c:pt idx="0">
                  <c:v>3.2286995515695041E-2</c:v>
                </c:pt>
                <c:pt idx="1">
                  <c:v>1.0092145677928819E-2</c:v>
                </c:pt>
                <c:pt idx="2">
                  <c:v>7.8809106830122228E-3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C-48AA-A267-2706F2F73B23}"/>
            </c:ext>
          </c:extLst>
        </c:ser>
        <c:ser>
          <c:idx val="1"/>
          <c:order val="1"/>
          <c:tx>
            <c:v>2016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(Arkusz1!$D$6,Arkusz1!$F$6,Arkusz1!$H$6)</c:f>
              <c:numCache>
                <c:formatCode>0.0%</c:formatCode>
                <c:ptCount val="3"/>
                <c:pt idx="0">
                  <c:v>-8.8888888888882832E-4</c:v>
                </c:pt>
                <c:pt idx="1">
                  <c:v>8.5240017945267255E-3</c:v>
                </c:pt>
                <c:pt idx="2">
                  <c:v>-6.1892130857647025E-3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BC-48AA-A267-2706F2F73B23}"/>
            </c:ext>
          </c:extLst>
        </c:ser>
        <c:ser>
          <c:idx val="2"/>
          <c:order val="2"/>
          <c:tx>
            <c:v>2017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(Arkusz1!$D$8,Arkusz1!$F$8,Arkusz1!$H$8)</c:f>
              <c:numCache>
                <c:formatCode>0.0%</c:formatCode>
                <c:ptCount val="3"/>
                <c:pt idx="0">
                  <c:v>-7.1524362986141732E-3</c:v>
                </c:pt>
                <c:pt idx="1">
                  <c:v>-4.0358744394619625E-3</c:v>
                </c:pt>
                <c:pt idx="2">
                  <c:v>-2.2461814914644948E-3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BC-48AA-A267-2706F2F73B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243456"/>
        <c:axId val="33189248"/>
      </c:barChart>
      <c:catAx>
        <c:axId val="36243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Używane mechanizmy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3189248"/>
        <c:crosses val="autoZero"/>
        <c:auto val="1"/>
        <c:lblAlgn val="ctr"/>
        <c:lblOffset val="100"/>
        <c:noMultiLvlLbl val="0"/>
      </c:catAx>
      <c:valAx>
        <c:axId val="3318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Wartości przyspieszenia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243456"/>
        <c:crosses val="autoZero"/>
        <c:crossBetween val="between"/>
        <c:majorUnit val="1.0000000000000004E-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2016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(Arkusz1!$B$2,Arkusz1!$D$2,Arkusz1!$F$2,Arkusz1!$H$2)</c:f>
              <c:strCache>
                <c:ptCount val="4"/>
                <c:pt idx="0">
                  <c:v>Brak</c:v>
                </c:pt>
                <c:pt idx="1">
                  <c:v>IN-Memory</c:v>
                </c:pt>
                <c:pt idx="2">
                  <c:v>Bufor SSD</c:v>
                </c:pt>
                <c:pt idx="3">
                  <c:v>IN-Memory + Bufor SSD</c:v>
                </c:pt>
              </c:strCache>
            </c:strRef>
          </c:cat>
          <c:val>
            <c:numRef>
              <c:f>(Arkusz1!$C$13,Arkusz1!$E$13,Arkusz1!$G$13,Arkusz1!$I$13)</c:f>
              <c:numCache>
                <c:formatCode>0.0%</c:formatCode>
                <c:ptCount val="4"/>
                <c:pt idx="0">
                  <c:v>3.7341899217024695E-2</c:v>
                </c:pt>
                <c:pt idx="1">
                  <c:v>1.6038144776766353E-2</c:v>
                </c:pt>
                <c:pt idx="2">
                  <c:v>1.8746220520056367E-2</c:v>
                </c:pt>
                <c:pt idx="3">
                  <c:v>1.4134275618374438E-2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F-48DB-BEF7-A2FD23F2DA8B}"/>
            </c:ext>
          </c:extLst>
        </c:ser>
        <c:ser>
          <c:idx val="1"/>
          <c:order val="1"/>
          <c:tx>
            <c:v>2017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(Arkusz1!$B$2,Arkusz1!$D$2,Arkusz1!$F$2,Arkusz1!$H$2)</c:f>
              <c:strCache>
                <c:ptCount val="4"/>
                <c:pt idx="0">
                  <c:v>Brak</c:v>
                </c:pt>
                <c:pt idx="1">
                  <c:v>IN-Memory</c:v>
                </c:pt>
                <c:pt idx="2">
                  <c:v>Bufor SSD</c:v>
                </c:pt>
                <c:pt idx="3">
                  <c:v>IN-Memory + Bufor SSD</c:v>
                </c:pt>
              </c:strCache>
            </c:strRef>
          </c:cat>
          <c:val>
            <c:numRef>
              <c:f>(Arkusz1!$C$15,Arkusz1!$E$15,Arkusz1!$G$15,Arkusz1!$I$15)</c:f>
              <c:numCache>
                <c:formatCode>0.0%</c:formatCode>
                <c:ptCount val="4"/>
                <c:pt idx="0">
                  <c:v>3.2161406312425152E-2</c:v>
                </c:pt>
                <c:pt idx="1">
                  <c:v>2.313400261894372E-2</c:v>
                </c:pt>
                <c:pt idx="2">
                  <c:v>1.7925478348439057E-2</c:v>
                </c:pt>
                <c:pt idx="3">
                  <c:v>2.7293064876957381E-2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CF-48DB-BEF7-A2FD23F2DA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624768"/>
        <c:axId val="33192128"/>
      </c:barChart>
      <c:catAx>
        <c:axId val="38624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Używane mechanizmy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3192128"/>
        <c:crosses val="autoZero"/>
        <c:auto val="1"/>
        <c:lblAlgn val="ctr"/>
        <c:lblOffset val="100"/>
        <c:noMultiLvlLbl val="0"/>
      </c:catAx>
      <c:valAx>
        <c:axId val="3319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Wartości</a:t>
                </a:r>
                <a:r>
                  <a:rPr lang="pl-PL" baseline="0"/>
                  <a:t> przyspieszenia</a:t>
                </a:r>
                <a:endParaRPr lang="pl-PL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624768"/>
        <c:crosses val="autoZero"/>
        <c:crossBetween val="between"/>
        <c:majorUnit val="1.0000000000000004E-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2014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(Arkusz1!$D$12,Arkusz1!$F$12,Arkusz1!$H$12)</c:f>
              <c:numCache>
                <c:formatCode>0.0%</c:formatCode>
                <c:ptCount val="3"/>
                <c:pt idx="0">
                  <c:v>0.10217576791808883</c:v>
                </c:pt>
                <c:pt idx="1">
                  <c:v>2.2358527898694188E-2</c:v>
                </c:pt>
                <c:pt idx="2">
                  <c:v>0.12521777003484336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73-4A61-96BB-133DFD64DB47}"/>
            </c:ext>
          </c:extLst>
        </c:ser>
        <c:ser>
          <c:idx val="1"/>
          <c:order val="1"/>
          <c:tx>
            <c:v>2016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(Arkusz1!$D$14,Arkusz1!$F$14,Arkusz1!$H$14)</c:f>
              <c:numCache>
                <c:formatCode>0.0%</c:formatCode>
                <c:ptCount val="3"/>
                <c:pt idx="0">
                  <c:v>7.9540528825314386E-2</c:v>
                </c:pt>
                <c:pt idx="1">
                  <c:v>4.0314452731304859E-3</c:v>
                </c:pt>
                <c:pt idx="2">
                  <c:v>0.10004416961130747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73-4A61-96BB-133DFD64DB47}"/>
            </c:ext>
          </c:extLst>
        </c:ser>
        <c:ser>
          <c:idx val="2"/>
          <c:order val="2"/>
          <c:tx>
            <c:v>2017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(Arkusz1!$D$16,Arkusz1!$F$16,Arkusz1!$H$16)</c:f>
              <c:numCache>
                <c:formatCode>0.0%</c:formatCode>
                <c:ptCount val="3"/>
                <c:pt idx="0">
                  <c:v>9.2536010475774852E-2</c:v>
                </c:pt>
                <c:pt idx="1">
                  <c:v>8.2578046324270939E-3</c:v>
                </c:pt>
                <c:pt idx="2">
                  <c:v>0.11991051454138701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73-4A61-96BB-133DFD64D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28704"/>
        <c:axId val="39305216"/>
      </c:barChart>
      <c:catAx>
        <c:axId val="38728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Używane mechanizmy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305216"/>
        <c:crosses val="autoZero"/>
        <c:auto val="1"/>
        <c:lblAlgn val="ctr"/>
        <c:lblOffset val="100"/>
        <c:noMultiLvlLbl val="0"/>
      </c:catAx>
      <c:valAx>
        <c:axId val="39305216"/>
        <c:scaling>
          <c:orientation val="minMax"/>
          <c:max val="0.1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Wartości przyspieszenia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728704"/>
        <c:crosses val="autoZero"/>
        <c:crossBetween val="between"/>
        <c:majorUnit val="1.0000000000000004E-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2016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(Arkusz1!$B$2,Arkusz1!$D$2,Arkusz1!$F$2,Arkusz1!$H$2)</c:f>
              <c:strCache>
                <c:ptCount val="4"/>
                <c:pt idx="0">
                  <c:v>Brak</c:v>
                </c:pt>
                <c:pt idx="1">
                  <c:v>IN-Memory</c:v>
                </c:pt>
                <c:pt idx="2">
                  <c:v>Bufor SSD</c:v>
                </c:pt>
                <c:pt idx="3">
                  <c:v>IN-Memory + Bufor SSD</c:v>
                </c:pt>
              </c:strCache>
            </c:strRef>
          </c:cat>
          <c:val>
            <c:numRef>
              <c:f>(Arkusz1!$C$21,Arkusz1!$E$21,Arkusz1!$G$21,Arkusz1!$I$21)</c:f>
              <c:numCache>
                <c:formatCode>0.0%</c:formatCode>
                <c:ptCount val="4"/>
                <c:pt idx="0">
                  <c:v>0</c:v>
                </c:pt>
                <c:pt idx="1">
                  <c:v>4.9261083743841203E-3</c:v>
                </c:pt>
                <c:pt idx="2">
                  <c:v>1.8766756032171598E-2</c:v>
                </c:pt>
                <c:pt idx="3">
                  <c:v>2.4570024570023117E-3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2-4480-A6DC-D2608CF56971}"/>
            </c:ext>
          </c:extLst>
        </c:ser>
        <c:ser>
          <c:idx val="1"/>
          <c:order val="1"/>
          <c:tx>
            <c:v>2017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(Arkusz1!$B$2,Arkusz1!$D$2,Arkusz1!$F$2,Arkusz1!$H$2)</c:f>
              <c:strCache>
                <c:ptCount val="4"/>
                <c:pt idx="0">
                  <c:v>Brak</c:v>
                </c:pt>
                <c:pt idx="1">
                  <c:v>IN-Memory</c:v>
                </c:pt>
                <c:pt idx="2">
                  <c:v>Bufor SSD</c:v>
                </c:pt>
                <c:pt idx="3">
                  <c:v>IN-Memory + Bufor SSD</c:v>
                </c:pt>
              </c:strCache>
            </c:strRef>
          </c:cat>
          <c:val>
            <c:numRef>
              <c:f>(Arkusz1!$C$23,Arkusz1!$E$23,Arkusz1!$G$23,Arkusz1!$I$23)</c:f>
              <c:numCache>
                <c:formatCode>0.0%</c:formatCode>
                <c:ptCount val="4"/>
                <c:pt idx="0">
                  <c:v>1.0869565217391356E-2</c:v>
                </c:pt>
                <c:pt idx="1">
                  <c:v>3.0303030303030276E-2</c:v>
                </c:pt>
                <c:pt idx="2">
                  <c:v>3.5422343324250656E-2</c:v>
                </c:pt>
                <c:pt idx="3">
                  <c:v>3.2911392405063258E-2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42-4480-A6DC-D2608CF569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745536"/>
        <c:axId val="39307520"/>
      </c:barChart>
      <c:catAx>
        <c:axId val="39745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Uzywane mechanizmy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307520"/>
        <c:crosses val="autoZero"/>
        <c:auto val="1"/>
        <c:lblAlgn val="ctr"/>
        <c:lblOffset val="100"/>
        <c:noMultiLvlLbl val="0"/>
      </c:catAx>
      <c:valAx>
        <c:axId val="3930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Wartości przyspieszenia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745536"/>
        <c:crosses val="autoZero"/>
        <c:crossBetween val="between"/>
        <c:majorUnit val="1.0000000000000004E-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2014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(Arkusz1!$D$20,Arkusz1!$D$22,Arkusz1!$D$24)</c:f>
              <c:numCache>
                <c:formatCode>0.0%</c:formatCode>
                <c:ptCount val="3"/>
                <c:pt idx="0">
                  <c:v>-8.8235294117646981E-2</c:v>
                </c:pt>
                <c:pt idx="1">
                  <c:v>-8.3743842364532056E-2</c:v>
                </c:pt>
                <c:pt idx="2">
                  <c:v>-7.0707070707070829E-2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64-4B94-A2C5-1BCC415A9F29}"/>
            </c:ext>
          </c:extLst>
        </c:ser>
        <c:ser>
          <c:idx val="1"/>
          <c:order val="1"/>
          <c:tx>
            <c:v>2016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(Arkusz1!$F$20,Arkusz1!$F$22,Arkusz1!$F$24)</c:f>
              <c:numCache>
                <c:formatCode>0.0%</c:formatCode>
                <c:ptCount val="3"/>
                <c:pt idx="0">
                  <c:v>-2.105263157894733E-2</c:v>
                </c:pt>
                <c:pt idx="1">
                  <c:v>-2.6809651474529752E-3</c:v>
                </c:pt>
                <c:pt idx="2">
                  <c:v>2.724795640326906E-3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64-4B94-A2C5-1BCC415A9F29}"/>
            </c:ext>
          </c:extLst>
        </c:ser>
        <c:ser>
          <c:idx val="2"/>
          <c:order val="2"/>
          <c:tx>
            <c:v>2017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(Arkusz1!$D$2,Arkusz1!$F$2,Arkusz1!$H$2)</c:f>
              <c:strCache>
                <c:ptCount val="3"/>
                <c:pt idx="0">
                  <c:v>IN-Memory</c:v>
                </c:pt>
                <c:pt idx="1">
                  <c:v>Bufor SSD</c:v>
                </c:pt>
                <c:pt idx="2">
                  <c:v>IN-Memory + Bufor SSD</c:v>
                </c:pt>
              </c:strCache>
            </c:strRef>
          </c:cat>
          <c:val>
            <c:numRef>
              <c:f>(Arkusz1!$H$20,Arkusz1!$H$22,Arkusz1!$H$24)</c:f>
              <c:numCache>
                <c:formatCode>0.0%</c:formatCode>
                <c:ptCount val="3"/>
                <c:pt idx="0">
                  <c:v>-8.8235294117646981E-2</c:v>
                </c:pt>
                <c:pt idx="1">
                  <c:v>-8.5995085995086026E-2</c:v>
                </c:pt>
                <c:pt idx="2">
                  <c:v>-6.8354430379746894E-2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64-4B94-A2C5-1BCC415A9F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480256"/>
        <c:axId val="39310400"/>
      </c:barChart>
      <c:catAx>
        <c:axId val="40480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Używane mechanizmy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310400"/>
        <c:crosses val="autoZero"/>
        <c:auto val="1"/>
        <c:lblAlgn val="ctr"/>
        <c:lblOffset val="100"/>
        <c:noMultiLvlLbl val="0"/>
      </c:catAx>
      <c:valAx>
        <c:axId val="3931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Wartość przyspieszenia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480256"/>
        <c:crosses val="autoZero"/>
        <c:crossBetween val="between"/>
        <c:majorUnit val="1.0000000000000004E-2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367C6-F972-42E7-9D91-CAEC3731B9C3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A39B7-7BA0-4A69-B7D0-10AF4208EE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90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1663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Porównanie</a:t>
            </a:r>
            <a:r>
              <a:rPr lang="pl-PL" baseline="0" dirty="0" smtClean="0"/>
              <a:t> względem wersji 2014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5909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Porównanie</a:t>
            </a:r>
            <a:r>
              <a:rPr lang="pl-PL" baseline="0" dirty="0" smtClean="0"/>
              <a:t> względem braku mechanizmów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9429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Bufor SSD </a:t>
            </a:r>
            <a:r>
              <a:rPr lang="pl-PL" baseline="0" dirty="0" smtClean="0"/>
              <a:t> - Spadek wydajności ponieważ dane ładowane są z wolniejszego dysku HDD</a:t>
            </a:r>
          </a:p>
          <a:p>
            <a:r>
              <a:rPr lang="pl-PL" baseline="0" dirty="0" smtClean="0"/>
              <a:t>- Brak zmiany czasy spowodowany tym że i tak musi wyświetlić wszystko</a:t>
            </a:r>
          </a:p>
          <a:p>
            <a:r>
              <a:rPr lang="pl-PL" dirty="0" smtClean="0"/>
              <a:t>In-Memory – zapytania</a:t>
            </a:r>
            <a:r>
              <a:rPr lang="pl-PL" baseline="0" dirty="0" smtClean="0"/>
              <a:t> proste – niewielki wzrost bo dane ładowane z szybszego źródła niż HDD</a:t>
            </a:r>
          </a:p>
          <a:p>
            <a:r>
              <a:rPr lang="pl-PL" dirty="0" smtClean="0"/>
              <a:t>Bufor + In-</a:t>
            </a:r>
            <a:r>
              <a:rPr lang="pl-PL" dirty="0" err="1" smtClean="0"/>
              <a:t>memory</a:t>
            </a:r>
            <a:r>
              <a:rPr lang="pl-PL" dirty="0" smtClean="0"/>
              <a:t> – Część danych ładowana z RAM-u część</a:t>
            </a:r>
            <a:r>
              <a:rPr lang="pl-PL" baseline="0" dirty="0" smtClean="0"/>
              <a:t> z dysku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06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Brak prac porównujących Microsoft SQL Server 2014, 2016 oraz 2017 pod względem wydajności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860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Krótko</a:t>
            </a:r>
            <a:r>
              <a:rPr lang="pl-PL" baseline="0" dirty="0" smtClean="0"/>
              <a:t> o mechanizmach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4295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25 tabel</a:t>
            </a:r>
          </a:p>
          <a:p>
            <a:r>
              <a:rPr lang="pl-PL" dirty="0" smtClean="0"/>
              <a:t>15 słownikowych</a:t>
            </a:r>
          </a:p>
          <a:p>
            <a:r>
              <a:rPr lang="pl-PL" dirty="0" smtClean="0"/>
              <a:t>1</a:t>
            </a:r>
            <a:r>
              <a:rPr lang="pl-PL" baseline="0" dirty="0" smtClean="0"/>
              <a:t> intersekcja - zliczanie produktów w magazynie</a:t>
            </a:r>
          </a:p>
          <a:p>
            <a:r>
              <a:rPr lang="pl-PL" baseline="0" dirty="0" smtClean="0"/>
              <a:t>Waga bazy danych 1,3 GB</a:t>
            </a:r>
          </a:p>
          <a:p>
            <a:r>
              <a:rPr lang="pl-PL" baseline="0" dirty="0" smtClean="0"/>
              <a:t> - Znajdowała się na dysku HDD a oprogramowani i system na SSD</a:t>
            </a:r>
          </a:p>
          <a:p>
            <a:r>
              <a:rPr lang="pl-PL" baseline="0" dirty="0" err="1" smtClean="0"/>
              <a:t>Invoive</a:t>
            </a:r>
            <a:r>
              <a:rPr lang="pl-PL" baseline="0" dirty="0" smtClean="0"/>
              <a:t> 25 000 000</a:t>
            </a:r>
          </a:p>
          <a:p>
            <a:r>
              <a:rPr lang="pl-PL" baseline="0" dirty="0" err="1" smtClean="0"/>
              <a:t>Invoice_Position</a:t>
            </a:r>
            <a:r>
              <a:rPr lang="pl-PL" baseline="0" dirty="0" smtClean="0"/>
              <a:t> 5 000 000</a:t>
            </a:r>
          </a:p>
          <a:p>
            <a:r>
              <a:rPr lang="pl-PL" baseline="0" dirty="0" smtClean="0"/>
              <a:t>Adres 500 000</a:t>
            </a:r>
          </a:p>
          <a:p>
            <a:r>
              <a:rPr lang="pl-PL" baseline="0" dirty="0" err="1" smtClean="0"/>
              <a:t>Employee</a:t>
            </a:r>
            <a:r>
              <a:rPr lang="pl-PL" baseline="0" dirty="0" smtClean="0"/>
              <a:t> 10 000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3159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Proste : wyświetlenie tabeli </a:t>
            </a:r>
            <a:r>
              <a:rPr lang="pl-PL" dirty="0" err="1" smtClean="0"/>
              <a:t>Invoice</a:t>
            </a:r>
            <a:r>
              <a:rPr lang="pl-PL" dirty="0" smtClean="0"/>
              <a:t> (25</a:t>
            </a:r>
            <a:r>
              <a:rPr lang="pl-PL" baseline="0" dirty="0" smtClean="0"/>
              <a:t> MLN)</a:t>
            </a:r>
            <a:endParaRPr lang="pl-PL" dirty="0" smtClean="0"/>
          </a:p>
          <a:p>
            <a:r>
              <a:rPr lang="pl-PL" dirty="0" smtClean="0"/>
              <a:t>Złożone: </a:t>
            </a:r>
            <a:r>
              <a:rPr lang="pl-PL" dirty="0" err="1" smtClean="0"/>
              <a:t>Invoice</a:t>
            </a:r>
            <a:r>
              <a:rPr lang="pl-PL" dirty="0" smtClean="0"/>
              <a:t> oraz</a:t>
            </a:r>
            <a:r>
              <a:rPr lang="pl-PL" baseline="0" dirty="0" smtClean="0"/>
              <a:t> Pracowników którzy je wystawili (imię, nazwisko, pełen adres)</a:t>
            </a:r>
          </a:p>
          <a:p>
            <a:r>
              <a:rPr lang="pl-PL" baseline="0" dirty="0" smtClean="0"/>
              <a:t>Zagnieżdżone: </a:t>
            </a:r>
            <a:r>
              <a:rPr lang="pl-PL" baseline="0" dirty="0" err="1" smtClean="0"/>
              <a:t>Invoice</a:t>
            </a:r>
            <a:r>
              <a:rPr lang="pl-PL" baseline="0" dirty="0" smtClean="0"/>
              <a:t> po 01.01.2000 posortowanie wyników </a:t>
            </a:r>
            <a:r>
              <a:rPr lang="pl-PL" baseline="0" dirty="0" err="1" smtClean="0"/>
              <a:t>ID_Shop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ID_Client</a:t>
            </a:r>
            <a:r>
              <a:rPr lang="pl-PL" baseline="0" dirty="0" smtClean="0"/>
              <a:t>-a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47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Porównanie</a:t>
            </a:r>
            <a:r>
              <a:rPr lang="pl-PL" baseline="0" dirty="0" smtClean="0"/>
              <a:t> względem wersji 2014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955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Porównanie</a:t>
            </a:r>
            <a:r>
              <a:rPr lang="pl-PL" baseline="0" dirty="0" smtClean="0"/>
              <a:t> względem braku mechanizmów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764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Porównanie</a:t>
            </a:r>
            <a:r>
              <a:rPr lang="pl-PL" baseline="0" dirty="0" smtClean="0"/>
              <a:t> względem wersji 2014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394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Porównanie</a:t>
            </a:r>
            <a:r>
              <a:rPr lang="pl-PL" baseline="0" dirty="0" smtClean="0"/>
              <a:t> względem braku mechanizmów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A39B7-7BA0-4A69-B7D0-10AF4208EE20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678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22F8C00-9D9B-4A87-AC4B-69DC1047DF47}" type="datetimeFigureOut">
              <a:rPr lang="pl-PL" smtClean="0"/>
              <a:t>21.11.2018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F3B3BAE-E7F4-464F-B394-54D170D37B9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4267200"/>
          </a:xfrm>
        </p:spPr>
        <p:txBody>
          <a:bodyPr/>
          <a:lstStyle/>
          <a:p>
            <a:pPr hangingPunct="0"/>
            <a:r>
              <a:rPr lang="pl-PL" sz="4000" b="1" dirty="0">
                <a:effectLst/>
              </a:rPr>
              <a:t>ANALIZA PORÓWNAWCZA MOŻLIWOŚCI</a:t>
            </a:r>
            <a:br>
              <a:rPr lang="pl-PL" sz="4000" b="1" dirty="0">
                <a:effectLst/>
              </a:rPr>
            </a:br>
            <a:r>
              <a:rPr lang="pl-PL" sz="4000" b="1" dirty="0">
                <a:effectLst/>
              </a:rPr>
              <a:t>SYSTEMÓW ZARZĄDZANIA BAZAMI DANYCH</a:t>
            </a:r>
            <a:br>
              <a:rPr lang="pl-PL" sz="4000" b="1" dirty="0">
                <a:effectLst/>
              </a:rPr>
            </a:br>
            <a:r>
              <a:rPr lang="pl-PL" sz="4000" b="1" dirty="0">
                <a:effectLst/>
              </a:rPr>
              <a:t>MICROSOFT SQL SERVER 2014, 2016, </a:t>
            </a:r>
            <a:r>
              <a:rPr lang="pl-PL" sz="4000" b="1" dirty="0" smtClean="0">
                <a:effectLst/>
              </a:rPr>
              <a:t>2017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467944" y="5517232"/>
            <a:ext cx="3560440" cy="51095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pl-PL" sz="1600" dirty="0" smtClean="0"/>
              <a:t>Inż. Adam chrzanowski</a:t>
            </a:r>
          </a:p>
          <a:p>
            <a:pPr algn="r"/>
            <a:r>
              <a:rPr lang="pl-PL" sz="1600" dirty="0" smtClean="0"/>
              <a:t>Promotor: Dr inż. Paweł </a:t>
            </a:r>
            <a:r>
              <a:rPr lang="pl-PL" sz="1600" dirty="0" err="1" smtClean="0"/>
              <a:t>Figat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2802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dirty="0"/>
              <a:t>Porównanie wydajności mechanizmów Microsoft SQL Server w zapytaniach złożonych względem braku </a:t>
            </a:r>
            <a:r>
              <a:rPr lang="pl-PL" dirty="0" smtClean="0"/>
              <a:t>mechanizmów</a:t>
            </a:r>
            <a:endParaRPr lang="pl-PL" dirty="0"/>
          </a:p>
        </p:txBody>
      </p:sp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4105204820"/>
              </p:ext>
            </p:extLst>
          </p:nvPr>
        </p:nvGraphicFramePr>
        <p:xfrm>
          <a:off x="1763689" y="2492896"/>
          <a:ext cx="55446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801746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89269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dirty="0"/>
              <a:t>Porównanie wydajności kolejnych wersji Microsoft SQL Server w zapytaniach zagnieżdżonych względem wersji </a:t>
            </a:r>
            <a:r>
              <a:rPr lang="pl-PL" dirty="0" smtClean="0"/>
              <a:t>2014</a:t>
            </a:r>
            <a:endParaRPr lang="pl-PL" dirty="0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31853433"/>
              </p:ext>
            </p:extLst>
          </p:nvPr>
        </p:nvGraphicFramePr>
        <p:xfrm>
          <a:off x="1835696" y="2496305"/>
          <a:ext cx="5472608" cy="404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994184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dirty="0"/>
              <a:t>Porównanie wydajności mechanizmów Microsoft SQL Server w zapytaniach zagnieżdżonych względem braku mechanizmów</a:t>
            </a:r>
          </a:p>
          <a:p>
            <a:pPr marL="0" indent="0" algn="ctr">
              <a:buNone/>
            </a:pPr>
            <a:endParaRPr lang="pl-PL" dirty="0"/>
          </a:p>
        </p:txBody>
      </p:sp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1105157388"/>
              </p:ext>
            </p:extLst>
          </p:nvPr>
        </p:nvGraphicFramePr>
        <p:xfrm>
          <a:off x="1835696" y="2492897"/>
          <a:ext cx="5472608" cy="4081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637184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/>
              <a:t>Bufor SSD</a:t>
            </a:r>
          </a:p>
          <a:p>
            <a:pPr lvl="1"/>
            <a:r>
              <a:rPr lang="pl-PL" sz="1400" dirty="0" smtClean="0"/>
              <a:t>Zwiększenie wydajności gdy w komputerze nie ma wystarczającej ilości pamięci RAM</a:t>
            </a:r>
          </a:p>
          <a:p>
            <a:pPr lvl="1"/>
            <a:r>
              <a:rPr lang="pl-PL" sz="1400" dirty="0" smtClean="0"/>
              <a:t>Spadek wydajności w przypadku zapytań zagnieżdżonych</a:t>
            </a:r>
          </a:p>
          <a:p>
            <a:pPr lvl="1"/>
            <a:r>
              <a:rPr lang="pl-PL" sz="1400" dirty="0" smtClean="0"/>
              <a:t>Brak wpływu na czas wykonywania zapytań w przypadku wyświetlania całych tabel</a:t>
            </a:r>
          </a:p>
          <a:p>
            <a:r>
              <a:rPr lang="pl-PL" sz="2000" dirty="0" smtClean="0"/>
              <a:t>In-Memory</a:t>
            </a:r>
          </a:p>
          <a:p>
            <a:pPr lvl="1"/>
            <a:r>
              <a:rPr lang="pl-PL" sz="1400" dirty="0" smtClean="0"/>
              <a:t>Niewielki wzrost wydajności w przypadku zapytań prostych</a:t>
            </a:r>
          </a:p>
          <a:p>
            <a:pPr lvl="1"/>
            <a:r>
              <a:rPr lang="pl-PL" sz="1400" dirty="0" smtClean="0"/>
              <a:t>Wzrost wydajności w zapytaniach złożonych</a:t>
            </a:r>
          </a:p>
          <a:p>
            <a:r>
              <a:rPr lang="pl-PL" sz="2000" dirty="0"/>
              <a:t>Bufor SSD + In-Memory</a:t>
            </a:r>
          </a:p>
          <a:p>
            <a:pPr lvl="1"/>
            <a:r>
              <a:rPr lang="pl-PL" sz="1400" dirty="0" smtClean="0"/>
              <a:t>Spadek czasu wykonywania zapytania o minimum 10% w przypadku zapytań złożonych.</a:t>
            </a:r>
          </a:p>
          <a:p>
            <a:pPr lvl="1"/>
            <a:r>
              <a:rPr lang="pl-PL" sz="1400" dirty="0" smtClean="0"/>
              <a:t>Najmniejsze spadki wydajności w przypadku zapytań zagnieżdżonych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08766114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600200"/>
          </a:xfrm>
        </p:spPr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335282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Dziedzina zagadnienia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Stale rosnąca ilość informacji w bazach danych</a:t>
            </a:r>
          </a:p>
          <a:p>
            <a:r>
              <a:rPr lang="pl-PL" dirty="0" smtClean="0"/>
              <a:t>Stała potrzeba analizy i raportowania</a:t>
            </a:r>
          </a:p>
          <a:p>
            <a:r>
              <a:rPr lang="pl-PL" dirty="0" smtClean="0"/>
              <a:t>Czas oczekiwania na wyniki</a:t>
            </a:r>
          </a:p>
          <a:p>
            <a:r>
              <a:rPr lang="pl-PL" dirty="0" smtClean="0"/>
              <a:t>Wydajność urządzeń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1537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związku z rosnącą ilością przechowywanych informacji w bazach danych, potrzeba wydajnego oprogramowania do ich analizy. Przetwarzanie danych pociągnęło za sobą potrzebę tworzenia i udoskonalania już obecnych serwerów bazodanowych w celu zwiększenia szybkości otrzymywanych wyników. Nasuwa się pytanie czy prawdą jest stwierdzenie, że nowsze jest lepsze?</a:t>
            </a:r>
          </a:p>
        </p:txBody>
      </p:sp>
    </p:spTree>
    <p:extLst>
      <p:ext uri="{BB962C8B-B14F-4D97-AF65-F5344CB8AC3E}">
        <p14:creationId xmlns:p14="http://schemas.microsoft.com/office/powerpoint/2010/main" val="368680678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Mechanizmy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 </a:t>
            </a:r>
          </a:p>
          <a:p>
            <a:r>
              <a:rPr lang="pl-PL" dirty="0" smtClean="0"/>
              <a:t>In-Memory</a:t>
            </a:r>
          </a:p>
          <a:p>
            <a:r>
              <a:rPr lang="pl-PL" dirty="0" smtClean="0"/>
              <a:t>Bufor SSD</a:t>
            </a:r>
          </a:p>
          <a:p>
            <a:r>
              <a:rPr lang="pl-PL" dirty="0" smtClean="0"/>
              <a:t>In-Memory oraz Bufor SSD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929" y="3501008"/>
            <a:ext cx="5208375" cy="286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953432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Testowa baza danych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1" t="6206" r="5081" b="6220"/>
          <a:stretch/>
        </p:blipFill>
        <p:spPr bwMode="auto">
          <a:xfrm>
            <a:off x="467544" y="1600200"/>
            <a:ext cx="8136904" cy="4709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708614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Metodologia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Zapytanie proste</a:t>
            </a:r>
          </a:p>
          <a:p>
            <a:r>
              <a:rPr lang="pl-PL" dirty="0" smtClean="0"/>
              <a:t>Złożone</a:t>
            </a:r>
          </a:p>
          <a:p>
            <a:r>
              <a:rPr lang="pl-PL" dirty="0" smtClean="0"/>
              <a:t>Zagnieżdżone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074189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Porównanie wydajności kolejnych wersji Microsoft SQL Server w zapytaniach </a:t>
            </a:r>
            <a:r>
              <a:rPr lang="pl-PL" dirty="0" smtClean="0"/>
              <a:t>prostych względem wersji 2014</a:t>
            </a:r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505267775"/>
              </p:ext>
            </p:extLst>
          </p:nvPr>
        </p:nvGraphicFramePr>
        <p:xfrm>
          <a:off x="1547664" y="2492897"/>
          <a:ext cx="6048672" cy="3956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106929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dirty="0"/>
              <a:t>Porównanie wydajności mechanizmów Microsoft SQL Server w zapytaniach </a:t>
            </a:r>
            <a:r>
              <a:rPr lang="pl-PL" dirty="0" smtClean="0"/>
              <a:t>prostych względem braku mechanizmów</a:t>
            </a:r>
            <a:endParaRPr lang="pl-PL" dirty="0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578876753"/>
              </p:ext>
            </p:extLst>
          </p:nvPr>
        </p:nvGraphicFramePr>
        <p:xfrm>
          <a:off x="1522250" y="2492897"/>
          <a:ext cx="6099500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50785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Porównanie wydajności kolejnych wersji Microsoft SQL Server w zapytaniach złożonych względem wersji 2014</a:t>
            </a:r>
          </a:p>
          <a:p>
            <a:pPr marL="0" indent="0" algn="ctr">
              <a:buNone/>
            </a:pPr>
            <a:endParaRPr lang="pl-PL" dirty="0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946339107"/>
              </p:ext>
            </p:extLst>
          </p:nvPr>
        </p:nvGraphicFramePr>
        <p:xfrm>
          <a:off x="1930778" y="2492897"/>
          <a:ext cx="5282443" cy="386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233190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321</TotalTime>
  <Words>458</Words>
  <Application>Microsoft Office PowerPoint</Application>
  <PresentationFormat>Pokaz na ekranie (4:3)</PresentationFormat>
  <Paragraphs>92</Paragraphs>
  <Slides>14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Palatino Linotype</vt:lpstr>
      <vt:lpstr>Kierownictwo</vt:lpstr>
      <vt:lpstr>ANALIZA PORÓWNAWCZA MOŻLIWOŚCI SYSTEMÓW ZARZĄDZANIA BAZAMI DANYCH MICROSOFT SQL SERVER 2014, 2016, 2017</vt:lpstr>
      <vt:lpstr>Dziedzina zagadnienia</vt:lpstr>
      <vt:lpstr>Teza</vt:lpstr>
      <vt:lpstr>Mechanizmy</vt:lpstr>
      <vt:lpstr>Testowa baza danych</vt:lpstr>
      <vt:lpstr>Metodologia</vt:lpstr>
      <vt:lpstr>Wyniki</vt:lpstr>
      <vt:lpstr>Wyniki</vt:lpstr>
      <vt:lpstr>Wyniki</vt:lpstr>
      <vt:lpstr>Wyniki</vt:lpstr>
      <vt:lpstr>Wyniki</vt:lpstr>
      <vt:lpstr>Wyniki</vt:lpstr>
      <vt:lpstr>Wnioski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PORÓWNAWCZA MOŻLIWOŚCI SYSTEMÓW ZARZĄDZANIA BAZAMI DANYCH MICROSOFT SQL SERVER 2014, 2016, 2017</dc:title>
  <dc:creator>Chrzanowski Adam</dc:creator>
  <cp:lastModifiedBy>Adam Chrzanowski</cp:lastModifiedBy>
  <cp:revision>30</cp:revision>
  <dcterms:created xsi:type="dcterms:W3CDTF">2018-11-04T21:24:26Z</dcterms:created>
  <dcterms:modified xsi:type="dcterms:W3CDTF">2018-11-21T14:44:23Z</dcterms:modified>
</cp:coreProperties>
</file>