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56" r:id="rId2"/>
    <p:sldId id="260" r:id="rId3"/>
    <p:sldId id="257" r:id="rId4"/>
    <p:sldId id="259" r:id="rId5"/>
    <p:sldId id="265" r:id="rId6"/>
    <p:sldId id="284" r:id="rId7"/>
    <p:sldId id="263" r:id="rId8"/>
    <p:sldId id="285" r:id="rId9"/>
    <p:sldId id="25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76" autoAdjust="0"/>
    <p:restoredTop sz="80401" autoAdjust="0"/>
  </p:normalViewPr>
  <p:slideViewPr>
    <p:cSldViewPr snapToGrid="0">
      <p:cViewPr>
        <p:scale>
          <a:sx n="66" d="100"/>
          <a:sy n="66" d="100"/>
        </p:scale>
        <p:origin x="1404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304C5F-416A-46AD-BCDE-BF11AF35BAFB}" type="datetimeFigureOut">
              <a:rPr lang="pl-PL" smtClean="0"/>
              <a:t>2018-11-21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8F8A2C-5548-422D-8E9F-2BD1FD2BA6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5057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Analiza wydajności będzie prowadzona w odniesieniu do rzędu wielkości, ilości, jak i struktury modelu danych XML. Ważną cechą systemową opisującą wymagania poza funkcjonale systemu jest wydajność, która zgodnie z celem pracy będzie przedmiotem badań. Dane, a w szczególności informacja w ujęciu zarządzania zasobami determinują efektywność zarządzania organizacją gospodarczą, tym samym ważnym jest wybór danych XML mających wpływ na sprawność i skuteczność działań związanych z realizacją właściwych celów. Jednym z atrybutów wydajności,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8F8A2C-5548-422D-8E9F-2BD1FD2BA6A9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5973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11/21/2018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11/21/2018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11/21/2018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11/21/2018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11/21/2018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11/21/2018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11/21/2018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11/21/2018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11/21/2018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11/21/2018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11/21/2018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fontAlgn="base" hangingPunct="0"/>
            <a:r>
              <a:rPr lang="pl-PL" sz="3200" b="1" dirty="0"/>
              <a:t>Analiza wydajności przetwarzania danych XML w Microsoft SQL Server 2016</a:t>
            </a:r>
            <a:endParaRPr lang="pl-PL" sz="3200" dirty="0"/>
          </a:p>
        </p:txBody>
      </p:sp>
      <p:sp>
        <p:nvSpPr>
          <p:cNvPr id="5" name="Podtytuł 2"/>
          <p:cNvSpPr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None/>
              <a:defRPr sz="1600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hangingPunct="0"/>
            <a:r>
              <a:rPr lang="pl-PL" dirty="0" smtClean="0"/>
              <a:t>Praca pod przewodnictwem promotora: </a:t>
            </a:r>
            <a:br>
              <a:rPr lang="pl-PL" dirty="0" smtClean="0"/>
            </a:br>
            <a:r>
              <a:rPr lang="pl-PL" b="1" dirty="0" smtClean="0"/>
              <a:t>dr inż. Paweł </a:t>
            </a:r>
            <a:r>
              <a:rPr lang="pl-PL" b="1" dirty="0" err="1" smtClean="0"/>
              <a:t>Figat</a:t>
            </a:r>
            <a:endParaRPr lang="pl-PL" b="1" dirty="0"/>
          </a:p>
          <a:p>
            <a:endParaRPr lang="pl-PL" dirty="0" smtClean="0"/>
          </a:p>
          <a:p>
            <a:r>
              <a:rPr lang="pl-PL" dirty="0" smtClean="0"/>
              <a:t>Konsultant merytoryczny: mgr inż. Andrzej Ptasznik</a:t>
            </a:r>
            <a:endParaRPr lang="pl-PL" dirty="0"/>
          </a:p>
          <a:p>
            <a:endParaRPr lang="pl-PL" dirty="0" smtClean="0"/>
          </a:p>
          <a:p>
            <a:pPr algn="r"/>
            <a:r>
              <a:rPr lang="pl-PL" dirty="0" smtClean="0"/>
              <a:t>Michał Bańka</a:t>
            </a:r>
          </a:p>
          <a:p>
            <a:pPr algn="r"/>
            <a:r>
              <a:rPr lang="pl-PL" dirty="0" smtClean="0"/>
              <a:t>Nr albumu: 6257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8140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Cel pracy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pl-PL" sz="2400" dirty="0" smtClean="0"/>
              <a:t>Zbadanie wydajności przetwarzania danych XML w kontekście odczytu jak i zapisu danych oraz wykazanie, który z rodzajów danych XML, tj. walidowany schematem XSD czy z podstawową walidacją jest bardziej wydajny.</a:t>
            </a:r>
          </a:p>
          <a:p>
            <a:pPr marL="0" indent="0">
              <a:buNone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15546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Dziedzina </a:t>
            </a:r>
            <a:r>
              <a:rPr lang="pl-PL" dirty="0" smtClean="0"/>
              <a:t>problemu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pl-PL" sz="2400" dirty="0"/>
              <a:t>Zdefiniowanie cechy systemowej jaką jest wydajność, która ma ogromne znaczenie w funkcjonowaniu dzisiejszych systemów informatycznych, w szczególności systemów analitycznych oraz </a:t>
            </a:r>
            <a:r>
              <a:rPr lang="pl-PL" sz="2400" dirty="0" smtClean="0"/>
              <a:t>systemów </a:t>
            </a:r>
            <a:r>
              <a:rPr lang="pl-PL" sz="2400" dirty="0"/>
              <a:t>rozproszonych</a:t>
            </a:r>
            <a:r>
              <a:rPr lang="pl-PL" sz="2400" dirty="0" smtClean="0"/>
              <a:t>.</a:t>
            </a:r>
          </a:p>
          <a:p>
            <a:pPr marL="0" indent="0">
              <a:buNone/>
            </a:pPr>
            <a:endParaRPr lang="pl-PL" sz="24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pl-PL" sz="2400" dirty="0" smtClean="0"/>
              <a:t>Postawienie hipotezy o treści:</a:t>
            </a:r>
          </a:p>
          <a:p>
            <a:pPr marL="0" indent="0">
              <a:buNone/>
            </a:pPr>
            <a:r>
              <a:rPr lang="pl-PL" sz="2400" b="1" dirty="0"/>
              <a:t>„XML walidowany jest bardziej wydajny od XML niewalidowanego z uwzględnieniem budowy jak i wielkości danych.”</a:t>
            </a:r>
            <a:endParaRPr lang="pl-PL" sz="2400" dirty="0"/>
          </a:p>
          <a:p>
            <a:pPr>
              <a:buFont typeface="Wingdings" panose="05000000000000000000" pitchFamily="2" charset="2"/>
              <a:buChar char="v"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830002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Środowisko i narzędzia badawcze</a:t>
            </a:r>
            <a:endParaRPr lang="pl-PL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084832" y="261518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258567" y="2084832"/>
            <a:ext cx="1559930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7" name="Symbol zastępczy zawartości 2"/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pl-PL" sz="2400" dirty="0"/>
              <a:t>Wykorzystanie platformy </a:t>
            </a:r>
            <a:r>
              <a:rPr lang="pl-PL" sz="2400" dirty="0" err="1" smtClean="0"/>
              <a:t>CloudLabs</a:t>
            </a:r>
            <a:r>
              <a:rPr lang="pl-PL" sz="2400" dirty="0" smtClean="0"/>
              <a:t> w badaniach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sz="2400" dirty="0" smtClean="0"/>
              <a:t>SQL Serwer 2016 </a:t>
            </a:r>
            <a:r>
              <a:rPr lang="pl-PL" sz="2400" dirty="0" err="1" smtClean="0"/>
              <a:t>Eterprise</a:t>
            </a:r>
            <a:endParaRPr lang="pl-PL" sz="24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pl-PL" sz="2400" dirty="0" smtClean="0"/>
              <a:t>Zdefiniowanie metod jak i narzędzi do badania wydajności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sz="2400" dirty="0" smtClean="0"/>
              <a:t>Power BI</a:t>
            </a:r>
          </a:p>
          <a:p>
            <a:pPr>
              <a:buFont typeface="Wingdings" panose="05000000000000000000" pitchFamily="2" charset="2"/>
              <a:buChar char="v"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45935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Analiza podmiotu i</a:t>
            </a:r>
            <a:br>
              <a:rPr lang="pl-PL" dirty="0" smtClean="0"/>
            </a:br>
            <a:r>
              <a:rPr lang="pl-PL" dirty="0" smtClean="0"/>
              <a:t>zakresu Badań</a:t>
            </a:r>
            <a:endParaRPr lang="pl-PL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084832" y="261518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5" name="Obraz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8866" y="472611"/>
            <a:ext cx="6141411" cy="6072027"/>
          </a:xfrm>
          <a:prstGeom prst="rect">
            <a:avLst/>
          </a:prstGeom>
          <a:noFill/>
          <a:ln w="38100" cmpd="thickThin">
            <a:solidFill>
              <a:schemeClr val="tx2">
                <a:lumMod val="60000"/>
                <a:lumOff val="40000"/>
              </a:schemeClr>
            </a:solidFill>
          </a:ln>
        </p:spPr>
      </p:pic>
      <p:sp>
        <p:nvSpPr>
          <p:cNvPr id="7" name="Symbol zastępczy zawartości 2"/>
          <p:cNvSpPr>
            <a:spLocks noGrp="1"/>
          </p:cNvSpPr>
          <p:nvPr>
            <p:ph idx="1"/>
          </p:nvPr>
        </p:nvSpPr>
        <p:spPr>
          <a:xfrm>
            <a:off x="304937" y="2440112"/>
            <a:ext cx="9720073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pl-PL" sz="2400" dirty="0" smtClean="0"/>
              <a:t>XML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sz="2400" dirty="0" smtClean="0"/>
              <a:t>XML </a:t>
            </a:r>
            <a:r>
              <a:rPr lang="pl-PL" sz="2400" dirty="0"/>
              <a:t>niewalidowany „</a:t>
            </a:r>
            <a:r>
              <a:rPr lang="pl-PL" sz="2400" dirty="0" err="1"/>
              <a:t>Well</a:t>
            </a:r>
            <a:r>
              <a:rPr lang="pl-PL" sz="2400" dirty="0"/>
              <a:t> </a:t>
            </a:r>
            <a:r>
              <a:rPr lang="pl-PL" sz="2400" dirty="0" err="1"/>
              <a:t>Formed</a:t>
            </a:r>
            <a:r>
              <a:rPr lang="pl-PL" sz="2400" dirty="0" smtClean="0"/>
              <a:t>”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sz="2400" dirty="0" smtClean="0"/>
              <a:t>XML walidowany „</a:t>
            </a:r>
            <a:r>
              <a:rPr lang="pl-PL" sz="2400" dirty="0" err="1" smtClean="0"/>
              <a:t>Valid</a:t>
            </a:r>
            <a:r>
              <a:rPr lang="pl-PL" sz="2400" dirty="0" smtClean="0"/>
              <a:t>”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sz="2400" dirty="0" smtClean="0"/>
              <a:t>Analizy SWOT</a:t>
            </a:r>
            <a:endParaRPr lang="pl-PL" sz="2400" dirty="0"/>
          </a:p>
          <a:p>
            <a:pPr>
              <a:buFont typeface="Wingdings" panose="05000000000000000000" pitchFamily="2" charset="2"/>
              <a:buChar char="v"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429089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Metodyka przeprowadzania badań</a:t>
            </a:r>
            <a:endParaRPr lang="pl-PL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084832" y="261518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6" name="Obraz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9391" y="1705511"/>
            <a:ext cx="5229546" cy="5049748"/>
          </a:xfrm>
          <a:prstGeom prst="rect">
            <a:avLst/>
          </a:prstGeom>
          <a:noFill/>
          <a:ln w="38100" cmpd="thickThin">
            <a:solidFill>
              <a:schemeClr val="tx2">
                <a:lumMod val="60000"/>
                <a:lumOff val="40000"/>
              </a:schemeClr>
            </a:solidFill>
          </a:ln>
        </p:spPr>
      </p:pic>
      <p:sp>
        <p:nvSpPr>
          <p:cNvPr id="4" name="Prostokąt zaokrąglony 3"/>
          <p:cNvSpPr/>
          <p:nvPr/>
        </p:nvSpPr>
        <p:spPr>
          <a:xfrm>
            <a:off x="4719639" y="1725531"/>
            <a:ext cx="2309812" cy="718602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smtClean="0"/>
              <a:t>Dziedzina zagadnienia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32316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Raporty Analityczne </a:t>
            </a:r>
            <a:br>
              <a:rPr lang="pl-PL" dirty="0" smtClean="0"/>
            </a:br>
            <a:r>
              <a:rPr lang="pl-PL" dirty="0" smtClean="0"/>
              <a:t>Power BI</a:t>
            </a:r>
            <a:endParaRPr lang="pl-PL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 flipV="1">
            <a:off x="3986784" y="342900"/>
            <a:ext cx="908906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6" name="Obraz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984" y="2281429"/>
            <a:ext cx="7438344" cy="4449532"/>
          </a:xfrm>
          <a:prstGeom prst="rect">
            <a:avLst/>
          </a:prstGeom>
          <a:noFill/>
          <a:ln w="38100" cmpd="thickThin">
            <a:solidFill>
              <a:schemeClr val="tx2">
                <a:lumMod val="60000"/>
                <a:lumOff val="40000"/>
              </a:schemeClr>
            </a:solidFill>
          </a:ln>
        </p:spPr>
      </p:pic>
      <p:pic>
        <p:nvPicPr>
          <p:cNvPr id="7" name="Obraz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4918" y="205225"/>
            <a:ext cx="6225847" cy="3914711"/>
          </a:xfrm>
          <a:prstGeom prst="rect">
            <a:avLst/>
          </a:prstGeom>
          <a:noFill/>
          <a:ln w="38100" cmpd="thickThin">
            <a:solidFill>
              <a:schemeClr val="tx2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4246557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Wyniki Badań</a:t>
            </a:r>
            <a:endParaRPr lang="pl-PL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 flipV="1">
            <a:off x="3986784" y="342900"/>
            <a:ext cx="908906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11" name="Symbol zastępczy zawartości 2"/>
          <p:cNvSpPr>
            <a:spLocks noGrp="1"/>
          </p:cNvSpPr>
          <p:nvPr>
            <p:ph idx="1"/>
          </p:nvPr>
        </p:nvSpPr>
        <p:spPr>
          <a:xfrm>
            <a:off x="284389" y="2084832"/>
            <a:ext cx="11726101" cy="456254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pl-PL" sz="2400" dirty="0" smtClean="0"/>
              <a:t>Przeprowadzono ponad 360 badań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pl-PL" sz="2400" dirty="0"/>
              <a:t>Odczyt danych XML nieskumulowanego walidowanego schematem XSD oraz z podstawową walidacją był najszybszy dla rzędu zagnieżdżenia danych R3.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pl-PL" sz="2400" dirty="0"/>
              <a:t>Walidacja schematem XSD przy odczycie danych nie ma wpływu na wydajność zapytań.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pl-PL" sz="2400" dirty="0"/>
              <a:t>Optymalnym formatem walidacji w zapisie danych XML skumulowanych i nieskumulowanych jest XML z podstawową walidacją.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pl-PL" sz="2400" dirty="0"/>
              <a:t>Najlepsza wydajność czasowa zapisu danych XML skumulowanych i nieskumulowanych z podstawową walidacją miała miejsce przy poziomie zagnieżdżenia R1.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sz="2400" dirty="0"/>
              <a:t>W zakresie odczytu danych nie ma żadnego znaczenia walidacja plików XML. Różnice czasowe jak i liczby odczytów danych oraz zużycie zasobów CPU były w granicach błędu pomiarowego.</a:t>
            </a:r>
          </a:p>
          <a:p>
            <a:pPr>
              <a:buFont typeface="Wingdings" panose="05000000000000000000" pitchFamily="2" charset="2"/>
              <a:buChar char="v"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48071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Weryfikacja Hipotezy</a:t>
            </a:r>
            <a:endParaRPr lang="pl-PL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843784" y="195681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791110" y="2344088"/>
            <a:ext cx="10150868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" indent="-91440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v"/>
            </a:pPr>
            <a:r>
              <a:rPr lang="pl-PL" sz="2400" dirty="0"/>
              <a:t>Analiza przeprowadzonych badań nie potwierdziła prawdziwości hipotezy</a:t>
            </a:r>
            <a:br>
              <a:rPr lang="pl-PL" sz="2400" dirty="0"/>
            </a:br>
            <a:r>
              <a:rPr lang="pl-PL" sz="2400" dirty="0"/>
              <a:t>„XML walidowany jest bardziej wydajny od XML niewalidowanego z uwzględnieniem budowy jak i wielkości danych”.</a:t>
            </a:r>
          </a:p>
        </p:txBody>
      </p:sp>
    </p:spTree>
    <p:extLst>
      <p:ext uri="{BB962C8B-B14F-4D97-AF65-F5344CB8AC3E}">
        <p14:creationId xmlns:p14="http://schemas.microsoft.com/office/powerpoint/2010/main" val="241213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791</TotalTime>
  <Words>202</Words>
  <Application>Microsoft Office PowerPoint</Application>
  <PresentationFormat>Panoramiczny</PresentationFormat>
  <Paragraphs>38</Paragraphs>
  <Slides>9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5" baseType="lpstr">
      <vt:lpstr>Calibri</vt:lpstr>
      <vt:lpstr>Tw Cen MT</vt:lpstr>
      <vt:lpstr>Tw Cen MT Condensed</vt:lpstr>
      <vt:lpstr>Wingdings</vt:lpstr>
      <vt:lpstr>Wingdings 3</vt:lpstr>
      <vt:lpstr>Integralny</vt:lpstr>
      <vt:lpstr>Analiza wydajności przetwarzania danych XML w Microsoft SQL Server 2016</vt:lpstr>
      <vt:lpstr>Cel pracy</vt:lpstr>
      <vt:lpstr>Dziedzina problemu</vt:lpstr>
      <vt:lpstr>Środowisko i narzędzia badawcze</vt:lpstr>
      <vt:lpstr>Analiza podmiotu i zakresu Badań</vt:lpstr>
      <vt:lpstr>Metodyka przeprowadzania badań</vt:lpstr>
      <vt:lpstr>Raporty Analityczne  Power BI</vt:lpstr>
      <vt:lpstr>Wyniki Badań</vt:lpstr>
      <vt:lpstr>Weryfikacja Hipotezy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Opracowanie koncepcji i implementacji hurtowni danych o zdarzeniach w ruchu drogowym wraz z modułem analitycznym wykorzystującym różne techniki zobrazowania</dc:title>
  <dc:creator>michal banka</dc:creator>
  <cp:lastModifiedBy>Praca</cp:lastModifiedBy>
  <cp:revision>56</cp:revision>
  <dcterms:created xsi:type="dcterms:W3CDTF">2015-11-08T17:07:17Z</dcterms:created>
  <dcterms:modified xsi:type="dcterms:W3CDTF">2018-11-21T19:19:59Z</dcterms:modified>
</cp:coreProperties>
</file>