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39" r:id="rId2"/>
    <p:sldId id="419" r:id="rId3"/>
    <p:sldId id="433" r:id="rId4"/>
    <p:sldId id="435" r:id="rId5"/>
    <p:sldId id="423" r:id="rId6"/>
    <p:sldId id="422" r:id="rId7"/>
    <p:sldId id="425" r:id="rId8"/>
    <p:sldId id="427" r:id="rId9"/>
    <p:sldId id="431" r:id="rId10"/>
    <p:sldId id="432" r:id="rId11"/>
    <p:sldId id="436" r:id="rId12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Verdana" panose="020B060403050404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piej Dariusz" initials="K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CC33"/>
    <a:srgbClr val="FFFF66"/>
    <a:srgbClr val="00CCFF"/>
    <a:srgbClr val="FFFF99"/>
    <a:srgbClr val="009900"/>
    <a:srgbClr val="00FF00"/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1404" autoAdjust="0"/>
    <p:restoredTop sz="90919" autoAdjust="0"/>
  </p:normalViewPr>
  <p:slideViewPr>
    <p:cSldViewPr>
      <p:cViewPr>
        <p:scale>
          <a:sx n="74" d="100"/>
          <a:sy n="74" d="100"/>
        </p:scale>
        <p:origin x="-1546" y="-21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C757EE6-F625-418A-A141-04D46D8D10C4}" type="datetimeFigureOut">
              <a:rPr lang="pl-PL" altLang="pl-PL"/>
              <a:pPr>
                <a:defRPr/>
              </a:pPr>
              <a:t>2018-05-17</a:t>
            </a:fld>
            <a:endParaRPr lang="pl-PL" altLang="pl-P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ADC0CCA-8D9F-41AB-A574-3F59D7692BD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4533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smtClean="0"/>
          </a:p>
        </p:txBody>
      </p:sp>
    </p:spTree>
    <p:extLst>
      <p:ext uri="{BB962C8B-B14F-4D97-AF65-F5344CB8AC3E}">
        <p14:creationId xmlns:p14="http://schemas.microsoft.com/office/powerpoint/2010/main" val="618796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4049623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115427-D418-4023-9F3F-07B0254185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35073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9D7C0-A42A-4686-A850-4D3D468544B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726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50536-B924-40F3-B16F-504D7EE3EEE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659224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1AE35-C2AC-4120-BAE3-D82068AF99A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83493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05293-B815-401F-B63A-CBD1B6E3D19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02956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49E88-3B3E-4E8F-95A7-A3AD8578BFA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90521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B215C-8173-4B65-8D7F-7D3F49C1E5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7007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5A086-8997-45B9-89CE-1E32CC779BD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9816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3DF65-E683-4ABB-9A35-0ABDDBB92F7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3113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5D795-533B-45AA-AA5A-0FF2B9E2F8B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262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E42A0-90E4-4A9C-950C-B7372A0D6B5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9241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62A62-1E48-425D-A6A8-AE93A6B25A0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022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 userDrawn="1"/>
        </p:nvSpPr>
        <p:spPr>
          <a:xfrm>
            <a:off x="6012161" y="142875"/>
            <a:ext cx="244827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pl-PL" altLang="pl-PL" i="1" dirty="0" smtClean="0">
                <a:latin typeface="Tahoma" panose="020B0604030504040204" pitchFamily="34" charset="0"/>
                <a:cs typeface="Tahoma" panose="020B0604030504040204" pitchFamily="34" charset="0"/>
              </a:rPr>
              <a:t>Z707</a:t>
            </a:r>
            <a:r>
              <a:rPr lang="pl-PL" altLang="pl-PL" i="1" baseline="0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pl-PL" altLang="pl-PL" i="1" dirty="0" smtClean="0">
                <a:latin typeface="Tahoma" panose="020B0604030504040204" pitchFamily="34" charset="0"/>
                <a:cs typeface="Tahoma" panose="020B0604030504040204" pitchFamily="34" charset="0"/>
              </a:rPr>
              <a:t>2018</a:t>
            </a:r>
          </a:p>
          <a:p>
            <a:pPr eaLnBrk="1" hangingPunct="1">
              <a:defRPr/>
            </a:pPr>
            <a:r>
              <a:rPr lang="pl-PL" altLang="pl-PL" i="1" dirty="0" smtClean="0">
                <a:latin typeface="Tahoma" panose="020B0604030504040204" pitchFamily="34" charset="0"/>
                <a:cs typeface="Tahoma" panose="020B0604030504040204" pitchFamily="34" charset="0"/>
              </a:rPr>
              <a:t>Michał Talma</a:t>
            </a:r>
          </a:p>
          <a:p>
            <a:pPr eaLnBrk="1" hangingPunct="1">
              <a:defRPr/>
            </a:pPr>
            <a:endParaRPr lang="pl-PL" altLang="pl-PL" i="1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E2F318-A51B-454D-961A-88E59447F5C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0697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69F43-A896-440A-9B49-45A1EB0550B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0675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230F1-7412-4BDB-B08D-651F847D7C1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3539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r>
              <a:rPr lang="pl-PL"/>
              <a:t>Warszawa, 2016-11-12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5DAD837-8381-4C2A-9286-9CB160D7428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18" r:id="rId7"/>
    <p:sldLayoutId id="2147483909" r:id="rId8"/>
    <p:sldLayoutId id="2147483910" r:id="rId9"/>
    <p:sldLayoutId id="2147483911" r:id="rId10"/>
    <p:sldLayoutId id="2147483912" r:id="rId11"/>
    <p:sldLayoutId id="2147483913" r:id="rId12"/>
    <p:sldLayoutId id="2147483914" r:id="rId13"/>
    <p:sldLayoutId id="2147483915" r:id="rId14"/>
    <p:sldLayoutId id="2147483916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3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214313"/>
            <a:ext cx="2928938" cy="1216025"/>
          </a:xfrm>
        </p:spPr>
        <p:txBody>
          <a:bodyPr/>
          <a:lstStyle/>
          <a:p>
            <a:r>
              <a:rPr lang="pl-PL" altLang="pl-PL" sz="3400" dirty="0" smtClean="0"/>
              <a:t/>
            </a:r>
            <a:br>
              <a:rPr lang="pl-PL" altLang="pl-PL" sz="3400" dirty="0" smtClean="0"/>
            </a:br>
            <a:endParaRPr lang="pl-PL" altLang="pl-PL" sz="3400" dirty="0" smtClean="0"/>
          </a:p>
        </p:txBody>
      </p:sp>
      <p:sp>
        <p:nvSpPr>
          <p:cNvPr id="5127" name="pole tekstowe 9"/>
          <p:cNvSpPr txBox="1">
            <a:spLocks noChangeArrowheads="1"/>
          </p:cNvSpPr>
          <p:nvPr/>
        </p:nvSpPr>
        <p:spPr bwMode="auto">
          <a:xfrm>
            <a:off x="560812" y="1772816"/>
            <a:ext cx="8187652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pl-PL" sz="2800" dirty="0"/>
              <a:t>PRACA DYPLOMOWA</a:t>
            </a:r>
          </a:p>
          <a:p>
            <a:pPr algn="ctr">
              <a:buNone/>
            </a:pPr>
            <a:r>
              <a:rPr lang="pl-PL" sz="2800" dirty="0"/>
              <a:t>STUDIA PIERWSZEGO STOPNIA</a:t>
            </a:r>
          </a:p>
          <a:p>
            <a:pPr>
              <a:buNone/>
            </a:pPr>
            <a:r>
              <a:rPr lang="pl-PL" sz="2800" b="1" dirty="0"/>
              <a:t>   </a:t>
            </a:r>
          </a:p>
          <a:p>
            <a:pPr>
              <a:buNone/>
            </a:pPr>
            <a:r>
              <a:rPr lang="pl-PL" sz="2400" b="1" dirty="0"/>
              <a:t>Projekt z częściową implementacją systemu wspomagania zarządzania działem wsparcia technicznego </a:t>
            </a:r>
            <a:r>
              <a:rPr lang="pl-PL" sz="2400" b="1" dirty="0" smtClean="0"/>
              <a:t>użytkowników.</a:t>
            </a:r>
          </a:p>
          <a:p>
            <a:pPr>
              <a:buNone/>
            </a:pPr>
            <a:endParaRPr lang="pl-PL" sz="2400" b="1" dirty="0" smtClean="0"/>
          </a:p>
          <a:p>
            <a:pPr>
              <a:buNone/>
            </a:pPr>
            <a:endParaRPr lang="pl-PL" sz="2400" b="1" dirty="0"/>
          </a:p>
          <a:p>
            <a:pPr>
              <a:buNone/>
            </a:pPr>
            <a:r>
              <a:rPr lang="pl-PL" sz="2400" b="1" dirty="0" smtClean="0"/>
              <a:t>						</a:t>
            </a:r>
            <a:r>
              <a:rPr lang="pl-PL" sz="1800" dirty="0" smtClean="0"/>
              <a:t>Promotor</a:t>
            </a:r>
            <a:r>
              <a:rPr lang="pl-PL" sz="1800" dirty="0"/>
              <a:t>:</a:t>
            </a:r>
          </a:p>
          <a:p>
            <a:pPr>
              <a:buNone/>
            </a:pPr>
            <a:r>
              <a:rPr lang="pl-PL" sz="1800" dirty="0" smtClean="0"/>
              <a:t>						Dr </a:t>
            </a:r>
            <a:r>
              <a:rPr lang="pl-PL" sz="1800" dirty="0"/>
              <a:t>inż. Dariusz </a:t>
            </a:r>
            <a:r>
              <a:rPr lang="pl-PL" sz="1800" dirty="0" smtClean="0"/>
              <a:t>Pałka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pl-PL" altLang="pl-PL" sz="1200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12687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b="1" dirty="0" smtClean="0"/>
              <a:t>9.</a:t>
            </a:r>
            <a:r>
              <a:rPr lang="pl-PL" sz="1800" b="1" dirty="0" smtClean="0"/>
              <a:t> Prezentacja systemu. </a:t>
            </a:r>
            <a:endParaRPr lang="pl-PL" sz="1800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2915816" y="3532946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Prezentacja Systemu</a:t>
            </a:r>
            <a:endParaRPr lang="pl-PL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29404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pl-PL" altLang="pl-PL" sz="1200"/>
          </a:p>
        </p:txBody>
      </p:sp>
      <p:sp>
        <p:nvSpPr>
          <p:cNvPr id="8" name="pole tekstowe 7"/>
          <p:cNvSpPr txBox="1"/>
          <p:nvPr/>
        </p:nvSpPr>
        <p:spPr>
          <a:xfrm>
            <a:off x="3131840" y="3532946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411820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pl-PL" altLang="pl-PL" sz="1200"/>
          </a:p>
        </p:txBody>
      </p:sp>
      <p:sp>
        <p:nvSpPr>
          <p:cNvPr id="6" name="pole tekstowe 5"/>
          <p:cNvSpPr txBox="1"/>
          <p:nvPr/>
        </p:nvSpPr>
        <p:spPr>
          <a:xfrm>
            <a:off x="454135" y="1772816"/>
            <a:ext cx="8568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1800" dirty="0" smtClean="0"/>
              <a:t>Pozyskanie </a:t>
            </a:r>
            <a:r>
              <a:rPr lang="pl-PL" sz="1800" dirty="0"/>
              <a:t>dedykowanego środowiska raportowego dla </a:t>
            </a:r>
            <a:r>
              <a:rPr lang="pl-PL" sz="1800" dirty="0" smtClean="0"/>
              <a:t>Działu Wsparcia Użytkowników:</a:t>
            </a:r>
          </a:p>
          <a:p>
            <a:pPr marL="342900" lvl="0" indent="-342900">
              <a:buFontTx/>
              <a:buChar char="-"/>
            </a:pPr>
            <a:r>
              <a:rPr lang="pl-PL" sz="1800" dirty="0"/>
              <a:t>D</a:t>
            </a:r>
            <a:r>
              <a:rPr lang="pl-PL" sz="1800" dirty="0" smtClean="0"/>
              <a:t>o </a:t>
            </a:r>
            <a:r>
              <a:rPr lang="pl-PL" sz="1800" dirty="0" smtClean="0"/>
              <a:t>którego dostęp będzie chroniony loginem i hasłem,</a:t>
            </a:r>
          </a:p>
          <a:p>
            <a:pPr marL="342900" lvl="0" indent="-342900">
              <a:buFontTx/>
              <a:buChar char="-"/>
            </a:pPr>
            <a:r>
              <a:rPr lang="pl-PL" sz="1800" dirty="0" smtClean="0"/>
              <a:t>Integrującego dane z dwóch systemów klasy Service Desk (SD)</a:t>
            </a:r>
          </a:p>
          <a:p>
            <a:pPr marL="342900" lvl="0" indent="-342900">
              <a:buFontTx/>
              <a:buChar char="-"/>
            </a:pPr>
            <a:r>
              <a:rPr lang="pl-PL" sz="1800" dirty="0" smtClean="0"/>
              <a:t>Dostarczającego określone wymaganiami raporty w zadanych okresach czasowych</a:t>
            </a:r>
          </a:p>
          <a:p>
            <a:pPr marL="342900" lvl="0" indent="-342900">
              <a:buFontTx/>
              <a:buChar char="-"/>
            </a:pPr>
            <a:endParaRPr lang="pl-PL" sz="1800" dirty="0" smtClean="0"/>
          </a:p>
          <a:p>
            <a:pPr lvl="0"/>
            <a:r>
              <a:rPr lang="pl-PL" sz="1800" dirty="0"/>
              <a:t>Zyski po realizacji projektu:</a:t>
            </a:r>
          </a:p>
          <a:p>
            <a:pPr marL="285750" lvl="0" indent="-285750">
              <a:buFontTx/>
              <a:buChar char="-"/>
            </a:pPr>
            <a:r>
              <a:rPr lang="pl-PL" sz="1800" dirty="0" smtClean="0"/>
              <a:t>Oszczędność </a:t>
            </a:r>
            <a:r>
              <a:rPr lang="pl-PL" sz="1800" dirty="0"/>
              <a:t>czasu kadry </a:t>
            </a:r>
            <a:r>
              <a:rPr lang="pl-PL" sz="1800" dirty="0" smtClean="0"/>
              <a:t>zarządzającej</a:t>
            </a:r>
          </a:p>
          <a:p>
            <a:pPr marL="285750" lvl="0" indent="-285750">
              <a:buFontTx/>
              <a:buChar char="-"/>
            </a:pPr>
            <a:r>
              <a:rPr lang="pl-PL" sz="1800" dirty="0" smtClean="0"/>
              <a:t>Raportowanie </a:t>
            </a:r>
            <a:r>
              <a:rPr lang="pl-PL" sz="1800" dirty="0"/>
              <a:t>motywacyjne</a:t>
            </a:r>
          </a:p>
          <a:p>
            <a:pPr marL="285750" lvl="0" indent="-285750">
              <a:buFontTx/>
              <a:buChar char="-"/>
            </a:pPr>
            <a:r>
              <a:rPr lang="pl-PL" sz="1800" dirty="0"/>
              <a:t>Dostępność raportów na żądanie</a:t>
            </a:r>
          </a:p>
          <a:p>
            <a:pPr marL="285750" lvl="0" indent="-285750">
              <a:buFontTx/>
              <a:buChar char="-"/>
            </a:pPr>
            <a:r>
              <a:rPr lang="pl-PL" sz="1800" dirty="0"/>
              <a:t>Dane do oceny okresowej </a:t>
            </a:r>
            <a:r>
              <a:rPr lang="pl-PL" sz="1800" dirty="0" smtClean="0"/>
              <a:t>pracowników</a:t>
            </a:r>
          </a:p>
          <a:p>
            <a:pPr marL="285750" lvl="0" indent="-285750">
              <a:buFontTx/>
              <a:buChar char="-"/>
            </a:pPr>
            <a:r>
              <a:rPr lang="pl-PL" sz="1800" dirty="0"/>
              <a:t>K</a:t>
            </a:r>
            <a:r>
              <a:rPr lang="pl-PL" sz="1800" dirty="0" smtClean="0"/>
              <a:t>ontrola </a:t>
            </a:r>
            <a:r>
              <a:rPr lang="pl-PL" sz="1800" dirty="0"/>
              <a:t>realizacji umów </a:t>
            </a:r>
            <a:r>
              <a:rPr lang="pl-PL" sz="1800" dirty="0" smtClean="0"/>
              <a:t>SLA</a:t>
            </a:r>
          </a:p>
          <a:p>
            <a:pPr marL="285750" lvl="0" indent="-285750">
              <a:buFontTx/>
              <a:buChar char="-"/>
            </a:pPr>
            <a:r>
              <a:rPr lang="pl-PL" sz="1800" dirty="0"/>
              <a:t>B</a:t>
            </a:r>
            <a:r>
              <a:rPr lang="pl-PL" sz="1800" dirty="0" smtClean="0"/>
              <a:t>ieżący </a:t>
            </a:r>
            <a:r>
              <a:rPr lang="pl-PL" sz="1800" dirty="0"/>
              <a:t>monitoring </a:t>
            </a:r>
            <a:r>
              <a:rPr lang="pl-PL" sz="1800" dirty="0" smtClean="0"/>
              <a:t>pracy</a:t>
            </a:r>
            <a:endParaRPr lang="pl-PL" sz="18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39552" y="12687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b="1" dirty="0"/>
              <a:t>1</a:t>
            </a:r>
            <a:r>
              <a:rPr lang="pl-PL" sz="1800" b="1" dirty="0" smtClean="0"/>
              <a:t>. Cele </a:t>
            </a:r>
            <a:r>
              <a:rPr lang="pl-PL" sz="1800" b="1" dirty="0" smtClean="0"/>
              <a:t>zaprojektowania systemu</a:t>
            </a:r>
            <a:endParaRPr lang="pl-PL" sz="1800" b="1" dirty="0"/>
          </a:p>
        </p:txBody>
      </p:sp>
    </p:spTree>
    <p:extLst>
      <p:ext uri="{BB962C8B-B14F-4D97-AF65-F5344CB8AC3E}">
        <p14:creationId xmlns:p14="http://schemas.microsoft.com/office/powerpoint/2010/main" val="72918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pl-PL" altLang="pl-PL" sz="1200"/>
          </a:p>
        </p:txBody>
      </p:sp>
      <p:sp>
        <p:nvSpPr>
          <p:cNvPr id="7" name="pole tekstowe 6"/>
          <p:cNvSpPr txBox="1"/>
          <p:nvPr/>
        </p:nvSpPr>
        <p:spPr>
          <a:xfrm>
            <a:off x="539552" y="12687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b="1" dirty="0"/>
              <a:t>2</a:t>
            </a:r>
            <a:r>
              <a:rPr lang="pl-PL" sz="1800" b="1" dirty="0" smtClean="0"/>
              <a:t>. </a:t>
            </a:r>
            <a:r>
              <a:rPr lang="pl-PL" sz="1800" b="1" dirty="0" smtClean="0"/>
              <a:t>Zaplanowany zakres opracowania</a:t>
            </a:r>
            <a:endParaRPr lang="pl-PL" sz="18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54135" y="2056780"/>
            <a:ext cx="815031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</a:pPr>
            <a:r>
              <a:rPr lang="pl-PL" sz="2000" dirty="0" smtClean="0"/>
              <a:t>Zdefiniowanie dziedziny problemu</a:t>
            </a:r>
          </a:p>
          <a:p>
            <a:pPr marL="285750" lvl="0" indent="-285750">
              <a:buFontTx/>
              <a:buChar char="-"/>
            </a:pPr>
            <a:r>
              <a:rPr lang="pl-PL" sz="2000" dirty="0" smtClean="0"/>
              <a:t>Zdefiniowanie i przeprowadzenie analizy wymagań</a:t>
            </a:r>
          </a:p>
          <a:p>
            <a:pPr marL="285750" lvl="0" indent="-285750">
              <a:buFontTx/>
              <a:buChar char="-"/>
            </a:pPr>
            <a:r>
              <a:rPr lang="pl-PL" sz="2000" dirty="0" smtClean="0"/>
              <a:t>Modelowanie i projektowanie systemu</a:t>
            </a:r>
          </a:p>
          <a:p>
            <a:pPr marL="285750" lvl="0" indent="-285750">
              <a:buFontTx/>
              <a:buChar char="-"/>
            </a:pPr>
            <a:r>
              <a:rPr lang="pl-PL" sz="2000" dirty="0" smtClean="0"/>
              <a:t>Wykonanie podsystemu integracji i transformacji danych</a:t>
            </a:r>
          </a:p>
          <a:p>
            <a:pPr marL="285750" lvl="0" indent="-285750">
              <a:buFontTx/>
              <a:buChar char="-"/>
            </a:pPr>
            <a:r>
              <a:rPr lang="pl-PL" sz="2000" dirty="0" smtClean="0"/>
              <a:t>Wykonanie podsystemu prezentacji</a:t>
            </a:r>
          </a:p>
          <a:p>
            <a:pPr marL="285750" lvl="0" indent="-285750">
              <a:buFontTx/>
              <a:buChar char="-"/>
            </a:pPr>
            <a:r>
              <a:rPr lang="pl-PL" sz="2000" dirty="0" smtClean="0"/>
              <a:t>Wykonanie testowej implementacji</a:t>
            </a:r>
          </a:p>
          <a:p>
            <a:pPr marL="285750" lvl="0" indent="-285750">
              <a:buFontTx/>
              <a:buChar char="-"/>
            </a:pPr>
            <a:r>
              <a:rPr lang="pl-PL" sz="2000" dirty="0" smtClean="0"/>
              <a:t>Przygotowanie procedury instalacyjnej </a:t>
            </a:r>
          </a:p>
          <a:p>
            <a:pPr marL="342900" lvl="0" indent="-342900">
              <a:buAutoNum type="arabicPeriod"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266788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pl-PL" altLang="pl-PL" sz="1200"/>
          </a:p>
        </p:txBody>
      </p:sp>
      <p:sp>
        <p:nvSpPr>
          <p:cNvPr id="7" name="pole tekstowe 6"/>
          <p:cNvSpPr txBox="1"/>
          <p:nvPr/>
        </p:nvSpPr>
        <p:spPr>
          <a:xfrm>
            <a:off x="539552" y="12687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b="1" dirty="0"/>
              <a:t>3</a:t>
            </a:r>
            <a:r>
              <a:rPr lang="pl-PL" sz="1800" b="1" dirty="0" smtClean="0"/>
              <a:t>. Zakres realizacji</a:t>
            </a:r>
            <a:endParaRPr lang="pl-PL" sz="18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2056780"/>
            <a:ext cx="86409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2000" dirty="0" smtClean="0"/>
              <a:t>Realizacja założonego zakresu:</a:t>
            </a:r>
            <a:endParaRPr lang="pl-PL" sz="2000" dirty="0" smtClean="0"/>
          </a:p>
          <a:p>
            <a:pPr marL="285750" lvl="0" indent="-285750">
              <a:buFontTx/>
              <a:buChar char="-"/>
            </a:pPr>
            <a:r>
              <a:rPr lang="pl-PL" sz="2000" dirty="0" smtClean="0"/>
              <a:t>Zaplanowany zakres został w znaczącej większości wykonany</a:t>
            </a:r>
          </a:p>
          <a:p>
            <a:pPr marL="285750" lvl="0" indent="-285750">
              <a:buFontTx/>
              <a:buChar char="-"/>
            </a:pPr>
            <a:r>
              <a:rPr lang="pl-PL" sz="2000" dirty="0" smtClean="0"/>
              <a:t>W implementacji pominięty został moduł zarządzania uprawnieniami (zrealizowany został moduł logowania, bez modułu zarządzania uprawnieniami)</a:t>
            </a:r>
          </a:p>
          <a:p>
            <a:pPr lvl="0"/>
            <a:r>
              <a:rPr lang="pl-PL" sz="2000" dirty="0" smtClean="0"/>
              <a:t>Elementy dodatkowe:</a:t>
            </a:r>
          </a:p>
          <a:p>
            <a:pPr marL="342900" lvl="0" indent="-342900">
              <a:buFontTx/>
              <a:buChar char="-"/>
            </a:pPr>
            <a:r>
              <a:rPr lang="pl-PL" sz="2000" dirty="0" smtClean="0"/>
              <a:t>Proces ETL z maskowaniem danych z systemu produkcyjnego</a:t>
            </a:r>
          </a:p>
          <a:p>
            <a:pPr marL="342900" lvl="0" indent="-342900">
              <a:buFontTx/>
              <a:buChar char="-"/>
            </a:pPr>
            <a:r>
              <a:rPr lang="pl-PL" sz="2000" dirty="0" smtClean="0"/>
              <a:t>Testowanie </a:t>
            </a:r>
            <a:r>
              <a:rPr lang="pl-PL" sz="2000" dirty="0" smtClean="0"/>
              <a:t>a</a:t>
            </a:r>
            <a:r>
              <a:rPr lang="pl-PL" sz="2000" dirty="0" smtClean="0"/>
              <a:t>gregacji danych</a:t>
            </a:r>
          </a:p>
          <a:p>
            <a:pPr marL="342900" lvl="0" indent="-342900">
              <a:buFontTx/>
              <a:buChar char="-"/>
            </a:pPr>
            <a:r>
              <a:rPr lang="pl-PL" sz="2000" dirty="0" smtClean="0"/>
              <a:t>Częściowa implementacja porównawcza w technologii ASP.NET</a:t>
            </a:r>
          </a:p>
          <a:p>
            <a:pPr marL="342900" lvl="0" indent="-342900">
              <a:buFontTx/>
              <a:buChar char="-"/>
            </a:pPr>
            <a:r>
              <a:rPr lang="pl-PL" sz="2000" dirty="0" smtClean="0"/>
              <a:t>Częściowa implementacja porównawcza w technologii SSRS</a:t>
            </a:r>
          </a:p>
          <a:p>
            <a:pPr lvl="0"/>
            <a:endParaRPr lang="pl-PL" sz="2000" dirty="0" smtClean="0"/>
          </a:p>
          <a:p>
            <a:pPr marL="342900" lvl="0" indent="-342900">
              <a:buAutoNum type="arabicPeriod"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77760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pl-PL" altLang="pl-PL" sz="120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12687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b="1" dirty="0" smtClean="0"/>
              <a:t>4</a:t>
            </a:r>
            <a:r>
              <a:rPr lang="pl-PL" sz="1800" b="1" dirty="0" smtClean="0"/>
              <a:t>. </a:t>
            </a:r>
            <a:r>
              <a:rPr lang="pl-PL" sz="1800" b="1" dirty="0" smtClean="0"/>
              <a:t>Narzędzia</a:t>
            </a:r>
            <a:endParaRPr lang="pl-PL" sz="1800" b="1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946469"/>
              </p:ext>
            </p:extLst>
          </p:nvPr>
        </p:nvGraphicFramePr>
        <p:xfrm>
          <a:off x="410277" y="2204864"/>
          <a:ext cx="8323446" cy="33528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043748"/>
                <a:gridCol w="1656184"/>
                <a:gridCol w="4623514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Produkt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Typ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Opis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SQL Server 2014 (12.X)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 SZBD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System Zarządzania Bazą Danych oraz zbiór narzędzi do budowy baz danych, modelowania danych, tworzenia hurtowni danych oraz prezentacji danych. Zawiera narzędzia takie jak SQL Server Integration Services (SSIS) – narzędzie do projektowania przepływów ETL,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SSAS – SQL Server Analysis Services – narzędzie do tworzenia i zarządzania hurtowniami danych,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SSRS – SQL Server Reporting Services – narzędzie do prezentacji danych.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Visual Studio 2015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Środowisko programistyczne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Środowisko programistyczne firmy Microsoft umożliwiające tworzenie aplikacji w języku C# jak również tworzenie stron Internetowych w technologii ASP.NET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C#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Język programowania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Obiektowy język programowania będący częścią środowiska .NET 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ASP.NET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Technologia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Technologia oparta o środowisko .NET służąca do tworzenia witryn Internetowych, której podstawowymi zaletami są: tworzenie stron dynamicznie po stronie serwera z wykorzystaniem języka C# oraz możliwość implementacji Web Serwisów.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5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383" y="3068960"/>
            <a:ext cx="19335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pl-PL" altLang="pl-PL" sz="1200"/>
          </a:p>
        </p:txBody>
      </p:sp>
      <p:sp>
        <p:nvSpPr>
          <p:cNvPr id="3" name="pole tekstowe 2"/>
          <p:cNvSpPr txBox="1"/>
          <p:nvPr/>
        </p:nvSpPr>
        <p:spPr>
          <a:xfrm>
            <a:off x="280006" y="1844824"/>
            <a:ext cx="8568952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pl-PL" sz="1900" dirty="0" smtClean="0"/>
              <a:t>Zebranie wymagań funkcjonalnych i poza funkcjonalnych</a:t>
            </a:r>
          </a:p>
          <a:p>
            <a:pPr marL="342900" indent="-342900" algn="just">
              <a:buFontTx/>
              <a:buChar char="-"/>
            </a:pPr>
            <a:r>
              <a:rPr lang="pl-PL" sz="1900" dirty="0" smtClean="0"/>
              <a:t>Zdefiniowanie aktorów</a:t>
            </a:r>
            <a:endParaRPr lang="pl-PL" sz="1900" dirty="0"/>
          </a:p>
          <a:p>
            <a:pPr marL="342900" indent="-342900" algn="just">
              <a:buFontTx/>
              <a:buChar char="-"/>
            </a:pPr>
            <a:r>
              <a:rPr lang="pl-PL" sz="1900" dirty="0" smtClean="0"/>
              <a:t>Analiza przypadków użycia</a:t>
            </a:r>
          </a:p>
          <a:p>
            <a:pPr marL="342900" indent="-342900" algn="just">
              <a:buFontTx/>
              <a:buChar char="-"/>
            </a:pPr>
            <a:r>
              <a:rPr lang="pl-PL" sz="1900" dirty="0" smtClean="0"/>
              <a:t>Analiza istniejących baz źródłowych</a:t>
            </a:r>
            <a:endParaRPr lang="pl-PL" sz="1900" dirty="0"/>
          </a:p>
          <a:p>
            <a:pPr marL="342900" indent="-342900" algn="just">
              <a:buFontTx/>
              <a:buChar char="-"/>
            </a:pPr>
            <a:r>
              <a:rPr lang="pl-PL" sz="1900" dirty="0" smtClean="0"/>
              <a:t>Zaprojektowanie </a:t>
            </a:r>
            <a:r>
              <a:rPr lang="pl-PL" sz="1900" dirty="0" smtClean="0"/>
              <a:t>bazy docelowej</a:t>
            </a:r>
          </a:p>
          <a:p>
            <a:pPr marL="342900" indent="-342900" algn="just">
              <a:buFontTx/>
              <a:buChar char="-"/>
            </a:pPr>
            <a:r>
              <a:rPr lang="pl-PL" sz="1900" dirty="0" smtClean="0"/>
              <a:t>Projektowanie </a:t>
            </a:r>
            <a:r>
              <a:rPr lang="pl-PL" sz="1900" dirty="0" smtClean="0"/>
              <a:t>sekwencji komunikatów</a:t>
            </a:r>
          </a:p>
          <a:p>
            <a:pPr marL="342900" indent="-342900" algn="just">
              <a:buFontTx/>
              <a:buChar char="-"/>
            </a:pPr>
            <a:endParaRPr lang="pl-PL" sz="1900" dirty="0" smtClean="0"/>
          </a:p>
          <a:p>
            <a:pPr marL="342900" indent="-342900" algn="just">
              <a:buFontTx/>
              <a:buChar char="-"/>
            </a:pPr>
            <a:endParaRPr lang="pl-PL" sz="1900" dirty="0" smtClean="0"/>
          </a:p>
          <a:p>
            <a:pPr marL="457200" indent="-457200" algn="just">
              <a:buAutoNum type="alphaLcParenR"/>
            </a:pPr>
            <a:endParaRPr lang="pl-PL" sz="1900" dirty="0" smtClean="0"/>
          </a:p>
          <a:p>
            <a:pPr marL="457200" indent="-457200" algn="just">
              <a:buAutoNum type="alphaLcParenR"/>
            </a:pPr>
            <a:endParaRPr lang="pl-PL" sz="1900" dirty="0" smtClean="0"/>
          </a:p>
          <a:p>
            <a:pPr marL="457200" indent="-457200" algn="just">
              <a:buAutoNum type="alphaLcParenR"/>
            </a:pPr>
            <a:endParaRPr lang="pl-PL" sz="1900" dirty="0" smtClean="0"/>
          </a:p>
          <a:p>
            <a:pPr algn="just"/>
            <a:endParaRPr lang="pl-PL" sz="1900" dirty="0" smtClean="0"/>
          </a:p>
          <a:p>
            <a:pPr marL="342900" indent="-342900" algn="just">
              <a:buAutoNum type="arabicPeriod"/>
            </a:pPr>
            <a:endParaRPr lang="pl-PL" sz="1900" dirty="0" smtClean="0"/>
          </a:p>
        </p:txBody>
      </p:sp>
      <p:sp>
        <p:nvSpPr>
          <p:cNvPr id="6" name="pole tekstowe 5"/>
          <p:cNvSpPr txBox="1"/>
          <p:nvPr/>
        </p:nvSpPr>
        <p:spPr>
          <a:xfrm>
            <a:off x="539552" y="12687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b="1" dirty="0"/>
              <a:t>5</a:t>
            </a:r>
            <a:r>
              <a:rPr lang="pl-PL" sz="1800" b="1" dirty="0" smtClean="0"/>
              <a:t>. </a:t>
            </a:r>
            <a:r>
              <a:rPr lang="pl-PL" sz="1800" b="1" dirty="0" smtClean="0"/>
              <a:t>Modelowanie</a:t>
            </a:r>
            <a:endParaRPr lang="pl-PL" sz="1800" b="1" dirty="0"/>
          </a:p>
        </p:txBody>
      </p:sp>
      <p:pic>
        <p:nvPicPr>
          <p:cNvPr id="8" name="Obraz 7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71"/>
          <a:stretch/>
        </p:blipFill>
        <p:spPr bwMode="auto">
          <a:xfrm>
            <a:off x="4536949" y="4005064"/>
            <a:ext cx="2089820" cy="19061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599435"/>
              </p:ext>
            </p:extLst>
          </p:nvPr>
        </p:nvGraphicFramePr>
        <p:xfrm>
          <a:off x="395536" y="4510889"/>
          <a:ext cx="3816424" cy="146304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008111"/>
                <a:gridCol w="2808313"/>
              </a:tblGrid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800" dirty="0" smtClean="0">
                          <a:effectLst/>
                        </a:rPr>
                        <a:t>Identyfikator</a:t>
                      </a:r>
                      <a:endParaRPr lang="pl-PL" sz="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FR5</a:t>
                      </a:r>
                      <a:endParaRPr lang="pl-PL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Aktorzy</a:t>
                      </a:r>
                      <a:endParaRPr lang="pl-PL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Użytkownik – administrator.</a:t>
                      </a:r>
                      <a:endParaRPr lang="pl-P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Opis</a:t>
                      </a:r>
                      <a:endParaRPr lang="pl-PL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System ma dostarczać raport liniowy o ilości zgłoszeń wpływających do systemów w danym miesiącu w podziale na dni (panel administratora).</a:t>
                      </a:r>
                      <a:endParaRPr lang="pl-PL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Scenariusz </a:t>
                      </a:r>
                      <a:endParaRPr lang="pl-PL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Administrator na panelu administratora wybiera miesiąc za który potrzebuje uzyskać raport.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Administrator wybiera przycisk „Pobierz dane” w celu wyświetlenia raportu.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System wyświetla raport w panelu administratora.</a:t>
                      </a:r>
                      <a:endParaRPr lang="pl-PL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Rozszerzenia</a:t>
                      </a:r>
                      <a:endParaRPr lang="pl-PL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Nd.</a:t>
                      </a:r>
                      <a:endParaRPr lang="pl-PL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800">
                          <a:effectLst/>
                        </a:rPr>
                        <a:t>Priorytet</a:t>
                      </a:r>
                      <a:endParaRPr lang="pl-PL" sz="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</a:rPr>
                        <a:t>Wysoki</a:t>
                      </a:r>
                      <a:endParaRPr lang="pl-PL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85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pl-PL" altLang="pl-PL" sz="120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39552" y="12687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b="1" dirty="0"/>
              <a:t>6</a:t>
            </a:r>
            <a:r>
              <a:rPr lang="pl-PL" sz="1800" b="1" dirty="0" smtClean="0"/>
              <a:t>. </a:t>
            </a:r>
            <a:r>
              <a:rPr lang="pl-PL" sz="1800" b="1" dirty="0" smtClean="0"/>
              <a:t>Procesy ETL (podsystem transformacji)</a:t>
            </a:r>
            <a:endParaRPr lang="pl-PL" sz="18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89051" y="2276872"/>
            <a:ext cx="491215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l-PL" sz="1900" dirty="0" smtClean="0"/>
              <a:t>Zasilenie bazy B zamaskowanymi danymi </a:t>
            </a:r>
            <a:r>
              <a:rPr lang="pl-PL" sz="1900" dirty="0" smtClean="0"/>
              <a:t>produkcyjnymi</a:t>
            </a:r>
            <a:endParaRPr lang="pl-PL" sz="1900" dirty="0" smtClean="0"/>
          </a:p>
          <a:p>
            <a:pPr marL="342900" indent="-342900">
              <a:buFontTx/>
              <a:buChar char="-"/>
            </a:pPr>
            <a:r>
              <a:rPr lang="pl-PL" sz="1900" dirty="0" smtClean="0"/>
              <a:t>Zasilenie Bazy A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Transformacja </a:t>
            </a:r>
            <a:r>
              <a:rPr lang="pl-PL" sz="1900" dirty="0" smtClean="0"/>
              <a:t>danych do Bazy C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Obsługa błędów</a:t>
            </a:r>
          </a:p>
        </p:txBody>
      </p:sp>
      <p:pic>
        <p:nvPicPr>
          <p:cNvPr id="10" name="Obraz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18" y="4653136"/>
            <a:ext cx="4121660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199" y="4725144"/>
            <a:ext cx="307271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91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873" y="1772816"/>
            <a:ext cx="345757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60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pl-PL" altLang="pl-PL" sz="120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539552" y="12687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b="1" dirty="0"/>
              <a:t>7</a:t>
            </a:r>
            <a:r>
              <a:rPr lang="pl-PL" sz="1800" b="1" dirty="0" smtClean="0"/>
              <a:t>. </a:t>
            </a:r>
            <a:r>
              <a:rPr lang="pl-PL" sz="1800" b="1" dirty="0" smtClean="0"/>
              <a:t>Implementacja </a:t>
            </a:r>
            <a:r>
              <a:rPr lang="pl-PL" sz="1800" b="1" dirty="0" smtClean="0"/>
              <a:t>(podsystem prezentacji)</a:t>
            </a:r>
            <a:endParaRPr lang="pl-PL" sz="18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74636" y="1772816"/>
            <a:ext cx="521744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l-PL" sz="1900" dirty="0" smtClean="0"/>
              <a:t>Możliwe, przykładowe implementacje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Wady i zalety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Bezpieczeństwo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Podobieństwa</a:t>
            </a:r>
          </a:p>
          <a:p>
            <a:endParaRPr lang="pl-PL" sz="1900" dirty="0" smtClean="0"/>
          </a:p>
          <a:p>
            <a:pPr marL="342900" indent="-342900">
              <a:buFontTx/>
              <a:buChar char="-"/>
            </a:pPr>
            <a:r>
              <a:rPr lang="pl-PL" sz="1900" dirty="0" smtClean="0"/>
              <a:t>SQL Server Reporting Services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Serwis WEB.UI / </a:t>
            </a:r>
            <a:r>
              <a:rPr lang="pl-PL" sz="1900" dirty="0" err="1"/>
              <a:t>M</a:t>
            </a:r>
            <a:r>
              <a:rPr lang="pl-PL" sz="1900" dirty="0" err="1" smtClean="0"/>
              <a:t>asterpage</a:t>
            </a:r>
            <a:endParaRPr lang="pl-PL" sz="1900" dirty="0" smtClean="0"/>
          </a:p>
          <a:p>
            <a:pPr marL="342900" indent="-342900">
              <a:buFontTx/>
              <a:buChar char="-"/>
            </a:pPr>
            <a:r>
              <a:rPr lang="pl-PL" sz="1900" dirty="0" smtClean="0"/>
              <a:t>Klient twardy C#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37112"/>
            <a:ext cx="2448272" cy="2092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663" y="4121120"/>
            <a:ext cx="3744416" cy="2527391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40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871" y="1772816"/>
            <a:ext cx="402907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83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WWSI_logo- Przekonwertowany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5888"/>
            <a:ext cx="3105150" cy="1219200"/>
          </a:xfrm>
          <a:noFill/>
        </p:spPr>
      </p:pic>
      <p:sp>
        <p:nvSpPr>
          <p:cNvPr id="5125" name="Symbol zastępczy numeru slajdu 10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ACEBF4-4CFB-4824-9D36-3AEBC0804CCF}" type="slidenum">
              <a:rPr lang="pl-PL" altLang="pl-PL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pl-PL" altLang="pl-PL" sz="1200"/>
          </a:p>
        </p:txBody>
      </p:sp>
      <p:sp>
        <p:nvSpPr>
          <p:cNvPr id="7" name="pole tekstowe 6"/>
          <p:cNvSpPr txBox="1"/>
          <p:nvPr/>
        </p:nvSpPr>
        <p:spPr>
          <a:xfrm>
            <a:off x="539552" y="126876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800" b="1" dirty="0"/>
              <a:t>8</a:t>
            </a:r>
            <a:r>
              <a:rPr lang="pl-PL" sz="1800" b="1" dirty="0" smtClean="0"/>
              <a:t>. Podsumowanie i możliwości rozbudowy. </a:t>
            </a:r>
            <a:endParaRPr lang="pl-PL" sz="18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2627784" y="4106976"/>
            <a:ext cx="597666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900" dirty="0" smtClean="0"/>
              <a:t>Podsumowanie:</a:t>
            </a:r>
            <a:endParaRPr lang="pl-PL" sz="1900" dirty="0" smtClean="0"/>
          </a:p>
          <a:p>
            <a:pPr marL="342900" indent="-342900">
              <a:buFontTx/>
              <a:buChar char="-"/>
            </a:pPr>
            <a:r>
              <a:rPr lang="pl-PL" sz="1900" dirty="0" smtClean="0"/>
              <a:t>Integracja danych</a:t>
            </a:r>
          </a:p>
          <a:p>
            <a:pPr marL="342900" indent="-342900">
              <a:buFontTx/>
              <a:buChar char="-"/>
            </a:pPr>
            <a:r>
              <a:rPr lang="pl-PL" sz="1900" dirty="0"/>
              <a:t>Realizacja </a:t>
            </a:r>
            <a:r>
              <a:rPr lang="pl-PL" sz="1900" dirty="0" smtClean="0"/>
              <a:t>wymagań</a:t>
            </a:r>
            <a:endParaRPr lang="pl-PL" sz="1900" dirty="0" smtClean="0"/>
          </a:p>
          <a:p>
            <a:pPr marL="342900" indent="-342900">
              <a:buFontTx/>
              <a:buChar char="-"/>
            </a:pPr>
            <a:r>
              <a:rPr lang="pl-PL" sz="1900" dirty="0" smtClean="0"/>
              <a:t>Opcje budowy warstwy prezentacyjnej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Aspekt </a:t>
            </a:r>
            <a:r>
              <a:rPr lang="pl-PL" sz="1900" dirty="0" smtClean="0"/>
              <a:t>zarządzania działem wsparcia technicznego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59" y="4106976"/>
            <a:ext cx="1946172" cy="1621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ole tekstowe 9"/>
          <p:cNvSpPr txBox="1"/>
          <p:nvPr/>
        </p:nvSpPr>
        <p:spPr>
          <a:xfrm>
            <a:off x="256904" y="1844824"/>
            <a:ext cx="784048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900" dirty="0" smtClean="0"/>
              <a:t>Przykładowe możliwości rozbudowy: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Zbudowanie podsystemu </a:t>
            </a:r>
            <a:r>
              <a:rPr lang="pl-PL" sz="1900" dirty="0" err="1" smtClean="0"/>
              <a:t>webserwisów</a:t>
            </a:r>
            <a:endParaRPr lang="pl-PL" sz="1900" dirty="0" smtClean="0"/>
          </a:p>
          <a:p>
            <a:pPr marL="342900" indent="-342900">
              <a:buFontTx/>
              <a:buChar char="-"/>
            </a:pPr>
            <a:r>
              <a:rPr lang="pl-PL" sz="1900" dirty="0"/>
              <a:t>I</a:t>
            </a:r>
            <a:r>
              <a:rPr lang="pl-PL" sz="1900" dirty="0" smtClean="0"/>
              <a:t>ntegracja kolejnych systemów klasy SD (ETL).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Rozbudowanie raportów</a:t>
            </a:r>
          </a:p>
          <a:p>
            <a:pPr marL="342900" indent="-342900">
              <a:buFontTx/>
              <a:buChar char="-"/>
            </a:pPr>
            <a:r>
              <a:rPr lang="pl-PL" sz="1900" dirty="0" smtClean="0"/>
              <a:t>Zbudowanie systemu analizy i powiadamiania. </a:t>
            </a:r>
            <a:endParaRPr lang="pl-PL" sz="1900" dirty="0" smtClean="0"/>
          </a:p>
          <a:p>
            <a:pPr marL="342900" indent="-342900">
              <a:buFontTx/>
              <a:buChar char="-"/>
            </a:pPr>
            <a:endParaRPr lang="pl-PL" sz="1900" dirty="0" smtClean="0"/>
          </a:p>
        </p:txBody>
      </p:sp>
    </p:spTree>
    <p:extLst>
      <p:ext uri="{BB962C8B-B14F-4D97-AF65-F5344CB8AC3E}">
        <p14:creationId xmlns:p14="http://schemas.microsoft.com/office/powerpoint/2010/main" val="162448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17414</TotalTime>
  <Words>526</Words>
  <Application>Microsoft Office PowerPoint</Application>
  <PresentationFormat>Pokaz na ekranie (4:3)</PresentationFormat>
  <Paragraphs>121</Paragraphs>
  <Slides>11</Slides>
  <Notes>11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Profil</vt:lpstr>
      <vt:lpstr>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WSI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mbnmb</dc:title>
  <dc:creator>WWSI ZTT</dc:creator>
  <cp:lastModifiedBy>Michal Talma</cp:lastModifiedBy>
  <cp:revision>891</cp:revision>
  <dcterms:created xsi:type="dcterms:W3CDTF">2008-06-16T11:16:26Z</dcterms:created>
  <dcterms:modified xsi:type="dcterms:W3CDTF">2018-05-17T20:05:37Z</dcterms:modified>
</cp:coreProperties>
</file>