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68" r:id="rId4"/>
  </p:sldMasterIdLst>
  <p:notesMasterIdLst>
    <p:notesMasterId r:id="rId15"/>
  </p:notesMasterIdLst>
  <p:sldIdLst>
    <p:sldId id="339" r:id="rId5"/>
    <p:sldId id="420" r:id="rId6"/>
    <p:sldId id="418" r:id="rId7"/>
    <p:sldId id="421" r:id="rId8"/>
    <p:sldId id="423" r:id="rId9"/>
    <p:sldId id="422" r:id="rId10"/>
    <p:sldId id="426" r:id="rId11"/>
    <p:sldId id="425" r:id="rId12"/>
    <p:sldId id="424" r:id="rId13"/>
    <p:sldId id="41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piej Dariusz" initials="KD" lastIdx="1" clrIdx="0">
    <p:extLst>
      <p:ext uri="{19B8F6BF-5375-455C-9EA6-DF929625EA0E}">
        <p15:presenceInfo xmlns:p15="http://schemas.microsoft.com/office/powerpoint/2012/main" userId="S-1-5-21-1613775567-2096658248-3111521474-23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FF00"/>
    <a:srgbClr val="FFFF66"/>
    <a:srgbClr val="00CCFF"/>
    <a:srgbClr val="FFFF99"/>
    <a:srgbClr val="009900"/>
    <a:srgbClr val="FF3300"/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59AF3D-11CA-4EAC-BBA7-27314705A58D}" v="291" dt="2018-05-19T13:31:21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25" autoAdjust="0"/>
    <p:restoredTop sz="86433" autoAdjust="0"/>
  </p:normalViewPr>
  <p:slideViewPr>
    <p:cSldViewPr>
      <p:cViewPr varScale="1">
        <p:scale>
          <a:sx n="99" d="100"/>
          <a:sy n="99" d="100"/>
        </p:scale>
        <p:origin x="25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zegorz Makarski" userId="c0f1ac03-56b3-4b32-91c1-a483458ccc11" providerId="ADAL" clId="{C459AF3D-11CA-4EAC-BBA7-27314705A58D}"/>
    <pc:docChg chg="undo custSel modSld">
      <pc:chgData name="Grzegorz Makarski" userId="c0f1ac03-56b3-4b32-91c1-a483458ccc11" providerId="ADAL" clId="{C459AF3D-11CA-4EAC-BBA7-27314705A58D}" dt="2018-05-19T13:31:21.624" v="289" actId="20577"/>
      <pc:docMkLst>
        <pc:docMk/>
      </pc:docMkLst>
      <pc:sldChg chg="modSp">
        <pc:chgData name="Grzegorz Makarski" userId="c0f1ac03-56b3-4b32-91c1-a483458ccc11" providerId="ADAL" clId="{C459AF3D-11CA-4EAC-BBA7-27314705A58D}" dt="2018-05-19T13:30:45.579" v="287" actId="20577"/>
        <pc:sldMkLst>
          <pc:docMk/>
          <pc:sldMk cId="0" sldId="339"/>
        </pc:sldMkLst>
        <pc:spChg chg="mod">
          <ac:chgData name="Grzegorz Makarski" userId="c0f1ac03-56b3-4b32-91c1-a483458ccc11" providerId="ADAL" clId="{C459AF3D-11CA-4EAC-BBA7-27314705A58D}" dt="2018-05-19T13:30:45.579" v="287" actId="20577"/>
          <ac:spMkLst>
            <pc:docMk/>
            <pc:sldMk cId="0" sldId="339"/>
            <ac:spMk id="5127" creationId="{00000000-0000-0000-0000-000000000000}"/>
          </ac:spMkLst>
        </pc:spChg>
      </pc:sldChg>
      <pc:sldChg chg="modSp">
        <pc:chgData name="Grzegorz Makarski" userId="c0f1ac03-56b3-4b32-91c1-a483458ccc11" providerId="ADAL" clId="{C459AF3D-11CA-4EAC-BBA7-27314705A58D}" dt="2018-05-19T09:49:18.550" v="55" actId="20577"/>
        <pc:sldMkLst>
          <pc:docMk/>
          <pc:sldMk cId="3994715199" sldId="418"/>
        </pc:sldMkLst>
        <pc:spChg chg="mod">
          <ac:chgData name="Grzegorz Makarski" userId="c0f1ac03-56b3-4b32-91c1-a483458ccc11" providerId="ADAL" clId="{C459AF3D-11CA-4EAC-BBA7-27314705A58D}" dt="2018-05-19T09:49:18.550" v="55" actId="20577"/>
          <ac:spMkLst>
            <pc:docMk/>
            <pc:sldMk cId="3994715199" sldId="418"/>
            <ac:spMk id="5127" creationId="{00000000-0000-0000-0000-000000000000}"/>
          </ac:spMkLst>
        </pc:spChg>
      </pc:sldChg>
      <pc:sldChg chg="modSp">
        <pc:chgData name="Grzegorz Makarski" userId="c0f1ac03-56b3-4b32-91c1-a483458ccc11" providerId="ADAL" clId="{C459AF3D-11CA-4EAC-BBA7-27314705A58D}" dt="2018-05-19T13:24:23.361" v="260" actId="20577"/>
        <pc:sldMkLst>
          <pc:docMk/>
          <pc:sldMk cId="2660043825" sldId="420"/>
        </pc:sldMkLst>
        <pc:spChg chg="mod">
          <ac:chgData name="Grzegorz Makarski" userId="c0f1ac03-56b3-4b32-91c1-a483458ccc11" providerId="ADAL" clId="{C459AF3D-11CA-4EAC-BBA7-27314705A58D}" dt="2018-05-19T13:24:23.361" v="260" actId="20577"/>
          <ac:spMkLst>
            <pc:docMk/>
            <pc:sldMk cId="2660043825" sldId="420"/>
            <ac:spMk id="5127" creationId="{00000000-0000-0000-0000-000000000000}"/>
          </ac:spMkLst>
        </pc:spChg>
      </pc:sldChg>
      <pc:sldChg chg="modSp">
        <pc:chgData name="Grzegorz Makarski" userId="c0f1ac03-56b3-4b32-91c1-a483458ccc11" providerId="ADAL" clId="{C459AF3D-11CA-4EAC-BBA7-27314705A58D}" dt="2018-05-19T13:26:19.076" v="263" actId="20577"/>
        <pc:sldMkLst>
          <pc:docMk/>
          <pc:sldMk cId="3635025516" sldId="421"/>
        </pc:sldMkLst>
        <pc:spChg chg="mod">
          <ac:chgData name="Grzegorz Makarski" userId="c0f1ac03-56b3-4b32-91c1-a483458ccc11" providerId="ADAL" clId="{C459AF3D-11CA-4EAC-BBA7-27314705A58D}" dt="2018-05-19T13:26:19.076" v="263" actId="20577"/>
          <ac:spMkLst>
            <pc:docMk/>
            <pc:sldMk cId="3635025516" sldId="421"/>
            <ac:spMk id="5127" creationId="{00000000-0000-0000-0000-000000000000}"/>
          </ac:spMkLst>
        </pc:spChg>
      </pc:sldChg>
      <pc:sldChg chg="modSp">
        <pc:chgData name="Grzegorz Makarski" userId="c0f1ac03-56b3-4b32-91c1-a483458ccc11" providerId="ADAL" clId="{C459AF3D-11CA-4EAC-BBA7-27314705A58D}" dt="2018-05-19T11:34:41.391" v="250" actId="20577"/>
        <pc:sldMkLst>
          <pc:docMk/>
          <pc:sldMk cId="954618536" sldId="422"/>
        </pc:sldMkLst>
        <pc:spChg chg="mod">
          <ac:chgData name="Grzegorz Makarski" userId="c0f1ac03-56b3-4b32-91c1-a483458ccc11" providerId="ADAL" clId="{C459AF3D-11CA-4EAC-BBA7-27314705A58D}" dt="2018-05-19T11:34:41.391" v="250" actId="20577"/>
          <ac:spMkLst>
            <pc:docMk/>
            <pc:sldMk cId="954618536" sldId="422"/>
            <ac:spMk id="5127" creationId="{00000000-0000-0000-0000-000000000000}"/>
          </ac:spMkLst>
        </pc:spChg>
      </pc:sldChg>
      <pc:sldChg chg="modSp">
        <pc:chgData name="Grzegorz Makarski" userId="c0f1ac03-56b3-4b32-91c1-a483458ccc11" providerId="ADAL" clId="{C459AF3D-11CA-4EAC-BBA7-27314705A58D}" dt="2018-05-19T09:45:34.130" v="9" actId="404"/>
        <pc:sldMkLst>
          <pc:docMk/>
          <pc:sldMk cId="3114368024" sldId="423"/>
        </pc:sldMkLst>
        <pc:spChg chg="mod">
          <ac:chgData name="Grzegorz Makarski" userId="c0f1ac03-56b3-4b32-91c1-a483458ccc11" providerId="ADAL" clId="{C459AF3D-11CA-4EAC-BBA7-27314705A58D}" dt="2018-05-19T09:45:34.130" v="9" actId="404"/>
          <ac:spMkLst>
            <pc:docMk/>
            <pc:sldMk cId="3114368024" sldId="423"/>
            <ac:spMk id="5127" creationId="{00000000-0000-0000-0000-000000000000}"/>
          </ac:spMkLst>
        </pc:spChg>
      </pc:sldChg>
      <pc:sldChg chg="modSp">
        <pc:chgData name="Grzegorz Makarski" userId="c0f1ac03-56b3-4b32-91c1-a483458ccc11" providerId="ADAL" clId="{C459AF3D-11CA-4EAC-BBA7-27314705A58D}" dt="2018-05-19T13:31:21.624" v="289" actId="20577"/>
        <pc:sldMkLst>
          <pc:docMk/>
          <pc:sldMk cId="163266638" sldId="424"/>
        </pc:sldMkLst>
        <pc:spChg chg="mod">
          <ac:chgData name="Grzegorz Makarski" userId="c0f1ac03-56b3-4b32-91c1-a483458ccc11" providerId="ADAL" clId="{C459AF3D-11CA-4EAC-BBA7-27314705A58D}" dt="2018-05-19T13:31:21.624" v="289" actId="20577"/>
          <ac:spMkLst>
            <pc:docMk/>
            <pc:sldMk cId="163266638" sldId="424"/>
            <ac:spMk id="512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C757EE6-F625-418A-A141-04D46D8D10C4}" type="datetimeFigureOut">
              <a:rPr lang="pl-PL" altLang="pl-PL"/>
              <a:pPr>
                <a:defRPr/>
              </a:pPr>
              <a:t>20.05.2018</a:t>
            </a:fld>
            <a:endParaRPr lang="pl-PL" altLang="pl-P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ADC0CCA-8D9F-41AB-A574-3F59D7692B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4533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 dirty="0"/>
              <a:t>-</a:t>
            </a:r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618796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 dirty="0"/>
              <a:t>-</a:t>
            </a:r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1687072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 dirty="0"/>
              <a:t>-</a:t>
            </a:r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1396565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 dirty="0"/>
              <a:t>-</a:t>
            </a:r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1982603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pl-PL" dirty="0"/>
              <a:t>http://docplayer.pl/29594134-Analiza-i-projektowanie-systemow-informatycznych-analiza-systemowa.html</a:t>
            </a:r>
            <a:endParaRPr lang="pl-PL" altLang="pl-PL" dirty="0"/>
          </a:p>
          <a:p>
            <a:r>
              <a:rPr lang="en-US" altLang="pl-PL" dirty="0"/>
              <a:t>http://www.wz.uw.edu.pl/pracownicyFiles/id21613-AnaProWdro.pdf</a:t>
            </a:r>
            <a:endParaRPr lang="pl-PL" altLang="pl-PL" dirty="0"/>
          </a:p>
          <a:p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322613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 dirty="0"/>
              <a:t>-</a:t>
            </a:r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1364930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 dirty="0"/>
              <a:t>-</a:t>
            </a:r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2078845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 dirty="0"/>
              <a:t>-</a:t>
            </a:r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3406433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 dirty="0"/>
              <a:t>-</a:t>
            </a:r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3980551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pl-PL" altLang="pl-PL" dirty="0"/>
              <a:t>-</a:t>
            </a:r>
            <a:endParaRPr lang="en-US" altLang="pl-PL" dirty="0"/>
          </a:p>
        </p:txBody>
      </p:sp>
    </p:spTree>
    <p:extLst>
      <p:ext uri="{BB962C8B-B14F-4D97-AF65-F5344CB8AC3E}">
        <p14:creationId xmlns:p14="http://schemas.microsoft.com/office/powerpoint/2010/main" val="457107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pPr>
              <a:defRPr/>
            </a:pPr>
            <a:fld id="{30115427-D418-4023-9F3F-07B025418520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28294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AD837-8381-4C2A-9286-9CB160D74283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487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AD837-8381-4C2A-9286-9CB160D74283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1832236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AD837-8381-4C2A-9286-9CB160D74283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6831308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AD837-8381-4C2A-9286-9CB160D74283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573429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AD837-8381-4C2A-9286-9CB160D74283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74432294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AD837-8381-4C2A-9286-9CB160D74283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7996471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29D7C0-A42A-4686-A850-4D3D468544BB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033592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E50536-B924-40F3-B16F-504D7EE3EEE8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9390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pPr>
              <a:defRPr/>
            </a:pPr>
            <a:fld id="{3CD5A086-8997-45B9-89CE-1E32CC779BD8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6546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3DF65-E683-4ABB-9A35-0ABDDBB92F79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7184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AD837-8381-4C2A-9286-9CB160D74283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20745825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E42A0-90E4-4A9C-950C-B7372A0D6B5D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6081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D62A62-1E48-425D-A6A8-AE93A6B25A06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9381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E2F318-A51B-454D-961A-88E59447F5C9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03C2A45-CF5D-4FD0-B034-CC28C564E9CD}"/>
              </a:ext>
            </a:extLst>
          </p:cNvPr>
          <p:cNvSpPr txBox="1"/>
          <p:nvPr userDrawn="1"/>
        </p:nvSpPr>
        <p:spPr>
          <a:xfrm>
            <a:off x="7500938" y="142875"/>
            <a:ext cx="1500187" cy="73818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pl-PL" altLang="pl-PL" i="1">
                <a:latin typeface="Tahoma" panose="020B0604030504040204" pitchFamily="34" charset="0"/>
                <a:cs typeface="Tahoma" panose="020B0604030504040204" pitchFamily="34" charset="0"/>
              </a:rPr>
              <a:t>Z507 2016/2017</a:t>
            </a:r>
          </a:p>
          <a:p>
            <a:pPr eaLnBrk="1" hangingPunct="1">
              <a:defRPr/>
            </a:pPr>
            <a:r>
              <a:rPr lang="pl-PL" altLang="pl-PL" i="1">
                <a:latin typeface="Tahoma" panose="020B0604030504040204" pitchFamily="34" charset="0"/>
                <a:cs typeface="Tahoma" panose="020B0604030504040204" pitchFamily="34" charset="0"/>
              </a:rPr>
              <a:t>Dariusz Karpiej</a:t>
            </a:r>
          </a:p>
          <a:p>
            <a:pPr eaLnBrk="1" hangingPunct="1">
              <a:defRPr/>
            </a:pPr>
            <a:r>
              <a:rPr lang="pl-PL" altLang="pl-PL" i="1">
                <a:latin typeface="Tahoma" panose="020B0604030504040204" pitchFamily="34" charset="0"/>
                <a:cs typeface="Tahoma" panose="020B0604030504040204" pitchFamily="34" charset="0"/>
              </a:rPr>
              <a:t>Michał Talma</a:t>
            </a:r>
          </a:p>
        </p:txBody>
      </p:sp>
    </p:spTree>
    <p:extLst>
      <p:ext uri="{BB962C8B-B14F-4D97-AF65-F5344CB8AC3E}">
        <p14:creationId xmlns:p14="http://schemas.microsoft.com/office/powerpoint/2010/main" val="22781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69F43-A896-440A-9B49-45A1EB0550BF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1253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AD837-8381-4C2A-9286-9CB160D74283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435313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l-PL"/>
              <a:t>Autor: Dariusz Karpiej - „Analiza, projekt oraz częściowa implementacja systemu informatycznego wspomagającego zarządzanie taborem i trasami kolejowymi”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5DAD837-8381-4C2A-9286-9CB160D74283}" type="slidenum">
              <a:rPr lang="pl-PL" altLang="pl-PL" smtClean="0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99598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69" r:id="rId1"/>
    <p:sldLayoutId id="2147484170" r:id="rId2"/>
    <p:sldLayoutId id="2147484171" r:id="rId3"/>
    <p:sldLayoutId id="2147484172" r:id="rId4"/>
    <p:sldLayoutId id="2147484173" r:id="rId5"/>
    <p:sldLayoutId id="2147484174" r:id="rId6"/>
    <p:sldLayoutId id="2147484175" r:id="rId7"/>
    <p:sldLayoutId id="2147484176" r:id="rId8"/>
    <p:sldLayoutId id="2147484177" r:id="rId9"/>
    <p:sldLayoutId id="2147484178" r:id="rId10"/>
    <p:sldLayoutId id="2147484179" r:id="rId11"/>
    <p:sldLayoutId id="2147484180" r:id="rId12"/>
    <p:sldLayoutId id="2147484181" r:id="rId13"/>
    <p:sldLayoutId id="2147484182" r:id="rId14"/>
    <p:sldLayoutId id="2147484183" r:id="rId15"/>
    <p:sldLayoutId id="2147484184" r:id="rId16"/>
    <p:sldLayoutId id="2147484185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5888"/>
            <a:ext cx="3105150" cy="1219200"/>
          </a:xfrm>
          <a:noFill/>
        </p:spPr>
      </p:pic>
      <p:sp>
        <p:nvSpPr>
          <p:cNvPr id="5127" name="pole tekstowe 9"/>
          <p:cNvSpPr txBox="1">
            <a:spLocks noChangeArrowheads="1"/>
          </p:cNvSpPr>
          <p:nvPr/>
        </p:nvSpPr>
        <p:spPr bwMode="auto">
          <a:xfrm>
            <a:off x="647700" y="1556792"/>
            <a:ext cx="7848600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buClrTx/>
              <a:buNone/>
            </a:pPr>
            <a:r>
              <a:rPr lang="pl-PL" altLang="pl-PL" sz="2400" b="1" dirty="0">
                <a:solidFill>
                  <a:schemeClr val="accent2">
                    <a:lumMod val="75000"/>
                  </a:schemeClr>
                </a:solidFill>
              </a:rPr>
              <a:t>PRACA DYPLOMOWA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pl-PL" altLang="pl-PL" sz="26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spcBef>
                <a:spcPct val="0"/>
              </a:spcBef>
              <a:buClrTx/>
              <a:buNone/>
            </a:pPr>
            <a:r>
              <a:rPr lang="pl-PL" altLang="pl-PL" sz="2000" b="1" dirty="0">
                <a:solidFill>
                  <a:schemeClr val="accent2">
                    <a:lumMod val="75000"/>
                  </a:schemeClr>
                </a:solidFill>
              </a:rPr>
              <a:t>„PROJEKT SYSTEMU INFORMATYCZNEGO GROMADZENIA I ZARZĄDZANIA </a:t>
            </a:r>
            <a:br>
              <a:rPr lang="pl-PL" altLang="pl-PL" sz="2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altLang="pl-PL" sz="2000" b="1" dirty="0">
                <a:solidFill>
                  <a:schemeClr val="accent2">
                    <a:lumMod val="75000"/>
                  </a:schemeClr>
                </a:solidFill>
              </a:rPr>
              <a:t>ZGŁOSZENIAMI DOTYCZĄCYMI ZASOBÓW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pl-PL" altLang="pl-PL" sz="2000" b="1" dirty="0">
                <a:solidFill>
                  <a:schemeClr val="accent2">
                    <a:lumMod val="75000"/>
                  </a:schemeClr>
                </a:solidFill>
              </a:rPr>
              <a:t>TELEINFORMATYCZNYCH </a:t>
            </a:r>
            <a:br>
              <a:rPr lang="pl-PL" altLang="pl-PL" sz="2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altLang="pl-PL" sz="2000" b="1" dirty="0">
                <a:solidFill>
                  <a:schemeClr val="accent2">
                    <a:lumMod val="75000"/>
                  </a:schemeClr>
                </a:solidFill>
              </a:rPr>
              <a:t>WRAZ Z CZĘŚCIOWĄ IMPLEMENTACJĄ </a:t>
            </a:r>
            <a:br>
              <a:rPr lang="pl-PL" altLang="pl-PL" sz="2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altLang="pl-PL" sz="2000" b="1" dirty="0">
                <a:solidFill>
                  <a:schemeClr val="accent2">
                    <a:lumMod val="75000"/>
                  </a:schemeClr>
                </a:solidFill>
              </a:rPr>
              <a:t>HURTOWNI DANYCH”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246CDCA-9344-47BA-AA94-F3B28BE50838}"/>
              </a:ext>
            </a:extLst>
          </p:cNvPr>
          <p:cNvSpPr txBox="1"/>
          <p:nvPr/>
        </p:nvSpPr>
        <p:spPr>
          <a:xfrm>
            <a:off x="395536" y="5174116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pl-PL" sz="2000" dirty="0">
                <a:ea typeface="+mj-lt"/>
                <a:cs typeface="+mj-lt"/>
              </a:rPr>
              <a:t>	AUTOR:                              	PROMOTOR:</a:t>
            </a:r>
            <a:br>
              <a:rPr lang="pl-PL" altLang="pl-PL" sz="2000" dirty="0">
                <a:ea typeface="+mj-lt"/>
                <a:cs typeface="+mj-lt"/>
              </a:rPr>
            </a:br>
            <a:r>
              <a:rPr lang="pl-PL" altLang="pl-PL" sz="2000" dirty="0">
                <a:ea typeface="+mj-lt"/>
                <a:cs typeface="+mj-lt"/>
              </a:rPr>
              <a:t>	Grzegorz Makarski			DR INŻ. DARIUSZ PAŁKA</a:t>
            </a:r>
            <a:endParaRPr lang="pl-PL" sz="20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pl-PL" altLang="pl-PL" sz="3400" dirty="0"/>
            </a:br>
            <a:endParaRPr lang="pl-PL" altLang="pl-PL" sz="3400" dirty="0"/>
          </a:p>
        </p:txBody>
      </p:sp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5888"/>
            <a:ext cx="3105150" cy="1219200"/>
          </a:xfrm>
          <a:noFill/>
        </p:spPr>
      </p:pic>
      <p:sp>
        <p:nvSpPr>
          <p:cNvPr id="6" name="pole tekstowe 8"/>
          <p:cNvSpPr txBox="1">
            <a:spLocks noChangeArrowheads="1"/>
          </p:cNvSpPr>
          <p:nvPr/>
        </p:nvSpPr>
        <p:spPr bwMode="auto">
          <a:xfrm>
            <a:off x="755650" y="3213100"/>
            <a:ext cx="792956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pl-PL" sz="2600" b="1" dirty="0">
                <a:solidFill>
                  <a:schemeClr val="accent2">
                    <a:lumMod val="75000"/>
                  </a:schemeClr>
                </a:solidFill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22237963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pl-PL" altLang="pl-PL" sz="3400" dirty="0"/>
            </a:br>
            <a:endParaRPr lang="pl-PL" altLang="pl-PL" sz="3400" dirty="0"/>
          </a:p>
        </p:txBody>
      </p:sp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pl-PL" altLang="pl-PL" sz="1200"/>
          </a:p>
        </p:txBody>
      </p:sp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5888"/>
            <a:ext cx="3105150" cy="1219200"/>
          </a:xfrm>
          <a:noFill/>
        </p:spPr>
      </p:pic>
      <p:sp>
        <p:nvSpPr>
          <p:cNvPr id="5127" name="pole tekstowe 9"/>
          <p:cNvSpPr txBox="1">
            <a:spLocks noChangeArrowheads="1"/>
          </p:cNvSpPr>
          <p:nvPr/>
        </p:nvSpPr>
        <p:spPr bwMode="auto">
          <a:xfrm>
            <a:off x="575556" y="1101991"/>
            <a:ext cx="7992888" cy="336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pl-PL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altLang="pl-PL" sz="2600" b="1" dirty="0">
                <a:solidFill>
                  <a:schemeClr val="accent2">
                    <a:lumMod val="75000"/>
                  </a:schemeClr>
                </a:solidFill>
              </a:rPr>
              <a:t>Cel pracy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pl-PL" altLang="pl-PL" sz="2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Budowa systemu integracji, analizy i wizualizacji danych:</a:t>
            </a:r>
          </a:p>
          <a:p>
            <a:pPr marL="1085850" lvl="1" indent="-342900" algn="just">
              <a:buFont typeface="Wingdings" panose="05000000000000000000" pitchFamily="2" charset="2"/>
              <a:buChar char="§"/>
            </a:pPr>
            <a:r>
              <a:rPr lang="pl-PL" sz="1000" dirty="0" err="1">
                <a:solidFill>
                  <a:schemeClr val="accent2">
                    <a:lumMod val="75000"/>
                  </a:schemeClr>
                </a:solidFill>
              </a:rPr>
              <a:t>Ekstrakory</a:t>
            </a:r>
            <a:r>
              <a:rPr lang="pl-PL" sz="1000" dirty="0">
                <a:solidFill>
                  <a:schemeClr val="accent2">
                    <a:lumMod val="75000"/>
                  </a:schemeClr>
                </a:solidFill>
              </a:rPr>
              <a:t> systemów źródłowych (symulacja danych źródłowych)</a:t>
            </a:r>
          </a:p>
          <a:p>
            <a:pPr marL="1085850" lvl="1" indent="-342900" algn="just">
              <a:buFont typeface="Wingdings" panose="05000000000000000000" pitchFamily="2" charset="2"/>
              <a:buChar char="§"/>
            </a:pPr>
            <a:r>
              <a:rPr lang="pl-PL" sz="10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Przepływ danych do struktur Hurtowni Danych</a:t>
            </a:r>
          </a:p>
          <a:p>
            <a:pPr marL="1085850" lvl="1" indent="-342900" algn="just">
              <a:buFont typeface="Wingdings" panose="05000000000000000000" pitchFamily="2" charset="2"/>
              <a:buChar char="§"/>
            </a:pPr>
            <a:r>
              <a:rPr lang="pl-PL" sz="10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Transformacje</a:t>
            </a:r>
          </a:p>
          <a:p>
            <a:pPr marL="1085850" lvl="1" indent="-342900" algn="just">
              <a:buFont typeface="Wingdings" panose="05000000000000000000" pitchFamily="2" charset="2"/>
              <a:buChar char="§"/>
            </a:pPr>
            <a:r>
              <a:rPr lang="pl-PL" sz="10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Model danych w analitycznych bazach danych</a:t>
            </a:r>
          </a:p>
          <a:p>
            <a:pPr marL="1085850" lvl="1" indent="-342900" algn="just">
              <a:buFont typeface="Wingdings" panose="05000000000000000000" pitchFamily="2" charset="2"/>
              <a:buChar char="§"/>
            </a:pPr>
            <a:r>
              <a:rPr lang="pl-PL" sz="10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Analiza i wizualizacja danych</a:t>
            </a:r>
          </a:p>
          <a:p>
            <a:pPr algn="just">
              <a:buNone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endParaRPr lang="pl-PL" sz="1400" dirty="0">
              <a:solidFill>
                <a:schemeClr val="accent2">
                  <a:lumMod val="75000"/>
                </a:schemeClr>
              </a:solidFill>
              <a:ea typeface="Verdana"/>
              <a:cs typeface="Verdana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Pogłębienie wiedzy z zakresu:</a:t>
            </a:r>
          </a:p>
          <a:p>
            <a:pPr marL="1085850" lvl="1" indent="-342900" algn="just">
              <a:buFont typeface="Wingdings" panose="05000000000000000000" pitchFamily="2" charset="2"/>
              <a:buChar char="§"/>
            </a:pPr>
            <a:r>
              <a:rPr lang="pl-PL" sz="10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Baz danych</a:t>
            </a:r>
          </a:p>
          <a:p>
            <a:pPr marL="1085850" lvl="1" indent="-342900" algn="just">
              <a:buFont typeface="Wingdings" panose="05000000000000000000" pitchFamily="2" charset="2"/>
              <a:buChar char="§"/>
            </a:pPr>
            <a:r>
              <a:rPr lang="pl-PL" sz="10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Procesu integracji danych</a:t>
            </a:r>
          </a:p>
          <a:p>
            <a:pPr marL="1085850" lvl="1" indent="-342900" algn="just">
              <a:buFont typeface="Wingdings" panose="05000000000000000000" pitchFamily="2" charset="2"/>
              <a:buChar char="§"/>
            </a:pPr>
            <a:r>
              <a:rPr lang="pl-PL" sz="10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Tworzenia modelu danych</a:t>
            </a:r>
          </a:p>
          <a:p>
            <a:pPr marL="1085850" lvl="1" indent="-342900" algn="just">
              <a:buFont typeface="Wingdings" panose="05000000000000000000" pitchFamily="2" charset="2"/>
              <a:buChar char="§"/>
            </a:pPr>
            <a:r>
              <a:rPr lang="pl-PL" sz="10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Narzędzi analityczno-raportowych</a:t>
            </a:r>
          </a:p>
        </p:txBody>
      </p:sp>
      <p:sp>
        <p:nvSpPr>
          <p:cNvPr id="9" name="Symbol zastępczy stopki 2">
            <a:extLst>
              <a:ext uri="{FF2B5EF4-FFF2-40B4-BE49-F238E27FC236}">
                <a16:creationId xmlns:a16="http://schemas.microsoft.com/office/drawing/2014/main" id="{E7925176-1FF3-44FE-B3BB-18870C511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1520" y="6171695"/>
            <a:ext cx="8640960" cy="576064"/>
          </a:xfrm>
        </p:spPr>
        <p:txBody>
          <a:bodyPr/>
          <a:lstStyle/>
          <a:p>
            <a:pPr algn="ctr">
              <a:defRPr/>
            </a:pPr>
            <a:r>
              <a:rPr lang="pl-PL" dirty="0"/>
              <a:t>Autor: Grzegorz Makarski</a:t>
            </a:r>
          </a:p>
          <a:p>
            <a:pPr algn="ctr">
              <a:defRPr/>
            </a:pPr>
            <a:r>
              <a:rPr lang="pl-PL" sz="900" dirty="0"/>
              <a:t>„PROJEKT SYSTEMU INFORMATYCZNEGO GROMADZENIA I ZARZĄDZANIA ZGŁOSZENIAMI DOTYCZĄCYMI ZASOBÓW TELEINFORMATYCZNYCH WRAZ </a:t>
            </a:r>
          </a:p>
          <a:p>
            <a:pPr algn="ctr">
              <a:defRPr/>
            </a:pPr>
            <a:r>
              <a:rPr lang="pl-PL" sz="900" dirty="0"/>
              <a:t>Z CZĘŚCIOWĄ IMPLE-MENTACJĄ HURTOWNI DANYCH</a:t>
            </a:r>
          </a:p>
          <a:p>
            <a:pPr algn="ctr"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00438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stopki 2">
            <a:extLst>
              <a:ext uri="{FF2B5EF4-FFF2-40B4-BE49-F238E27FC236}">
                <a16:creationId xmlns:a16="http://schemas.microsoft.com/office/drawing/2014/main" id="{CFA0DDA7-2DB6-4920-8279-15DBD84C4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1520" y="6171695"/>
            <a:ext cx="8640960" cy="576064"/>
          </a:xfrm>
        </p:spPr>
        <p:txBody>
          <a:bodyPr/>
          <a:lstStyle/>
          <a:p>
            <a:pPr algn="ctr">
              <a:defRPr/>
            </a:pPr>
            <a:r>
              <a:rPr lang="pl-PL" dirty="0"/>
              <a:t>Autor: Grzegorz Makarski</a:t>
            </a:r>
          </a:p>
          <a:p>
            <a:pPr algn="ctr">
              <a:defRPr/>
            </a:pPr>
            <a:r>
              <a:rPr lang="pl-PL" sz="900" dirty="0"/>
              <a:t>„PROJEKT SYSTEMU INFORMATYCZNEGO GROMADZENIA I ZARZĄDZANIA ZGŁOSZENIAMI DOTYCZĄCYMI ZASOBÓW TELEINFORMATYCZNYCH WRAZ </a:t>
            </a:r>
          </a:p>
          <a:p>
            <a:pPr algn="ctr">
              <a:defRPr/>
            </a:pPr>
            <a:r>
              <a:rPr lang="pl-PL" sz="900" dirty="0"/>
              <a:t>Z CZĘŚCIOWĄ IMPLE-MENTACJĄ HURTOWNI DANYCH</a:t>
            </a:r>
          </a:p>
          <a:p>
            <a:pPr algn="ctr">
              <a:defRPr/>
            </a:pPr>
            <a:endParaRPr lang="pl-PL" dirty="0"/>
          </a:p>
        </p:txBody>
      </p:sp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pl-PL" altLang="pl-PL" sz="1200" dirty="0"/>
          </a:p>
        </p:txBody>
      </p:sp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5888"/>
            <a:ext cx="3105150" cy="1219200"/>
          </a:xfrm>
          <a:noFill/>
        </p:spPr>
      </p:pic>
      <p:sp>
        <p:nvSpPr>
          <p:cNvPr id="5127" name="pole tekstowe 9"/>
          <p:cNvSpPr txBox="1">
            <a:spLocks noChangeArrowheads="1"/>
          </p:cNvSpPr>
          <p:nvPr/>
        </p:nvSpPr>
        <p:spPr bwMode="auto">
          <a:xfrm>
            <a:off x="687371" y="1561676"/>
            <a:ext cx="7992888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pl-PL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altLang="pl-PL" sz="2600" b="1" dirty="0">
                <a:solidFill>
                  <a:schemeClr val="accent2">
                    <a:lumMod val="75000"/>
                  </a:schemeClr>
                </a:solidFill>
              </a:rPr>
              <a:t>Dziedzina problemu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pl-PL" altLang="pl-PL" sz="1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Przegląd rynku systemów zarządzania zgłoszeniami i zasobami teleinformatycznymi (Service </a:t>
            </a:r>
            <a:r>
              <a:rPr lang="pl-PL" sz="1400" dirty="0" err="1">
                <a:solidFill>
                  <a:schemeClr val="accent2">
                    <a:lumMod val="75000"/>
                  </a:schemeClr>
                </a:solidFill>
              </a:rPr>
              <a:t>Desk</a:t>
            </a: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) ze szczególnym uwzględnieniem modułów raportowych.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Możliwości integracji istniejących systemów Service </a:t>
            </a:r>
            <a:r>
              <a:rPr lang="pl-PL" sz="1400" dirty="0" err="1">
                <a:solidFill>
                  <a:schemeClr val="accent2">
                    <a:lumMod val="75000"/>
                  </a:schemeClr>
                </a:solidFill>
              </a:rPr>
              <a:t>Desk</a:t>
            </a: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 z innymi systemami raportowymi organizacji.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Zdefiniowanie zastosowań biznesowych systemu Service </a:t>
            </a:r>
            <a:r>
              <a:rPr lang="pl-PL" sz="1400" dirty="0" err="1">
                <a:solidFill>
                  <a:schemeClr val="accent2">
                    <a:lumMod val="75000"/>
                  </a:schemeClr>
                </a:solidFill>
              </a:rPr>
              <a:t>Desk</a:t>
            </a: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Zebranie wymagań funkcjonalnych i </a:t>
            </a:r>
            <a:r>
              <a:rPr lang="pl-PL" sz="1400" dirty="0" err="1">
                <a:solidFill>
                  <a:schemeClr val="accent2">
                    <a:lumMod val="75000"/>
                  </a:schemeClr>
                </a:solidFill>
              </a:rPr>
              <a:t>pozafunkcjonalnych</a:t>
            </a: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 w zakresie raportowania zdarzeń związanych ze zgłoszeniami 	i zasobami teleinformatycznymi.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Wybór odpowiednich narzędzi integracji, analizy i wizualizacji danych.</a:t>
            </a:r>
          </a:p>
        </p:txBody>
      </p:sp>
    </p:spTree>
    <p:extLst>
      <p:ext uri="{BB962C8B-B14F-4D97-AF65-F5344CB8AC3E}">
        <p14:creationId xmlns:p14="http://schemas.microsoft.com/office/powerpoint/2010/main" val="39947151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pl-PL" altLang="pl-PL" sz="3400" dirty="0"/>
            </a:br>
            <a:endParaRPr lang="pl-PL" altLang="pl-PL" sz="3400" dirty="0"/>
          </a:p>
        </p:txBody>
      </p:sp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pl-PL" altLang="pl-PL" sz="1200"/>
          </a:p>
        </p:txBody>
      </p:sp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5888"/>
            <a:ext cx="3105150" cy="1219200"/>
          </a:xfrm>
          <a:noFill/>
        </p:spPr>
      </p:pic>
      <p:sp>
        <p:nvSpPr>
          <p:cNvPr id="5127" name="pole tekstowe 9"/>
          <p:cNvSpPr txBox="1">
            <a:spLocks noChangeArrowheads="1"/>
          </p:cNvSpPr>
          <p:nvPr/>
        </p:nvSpPr>
        <p:spPr bwMode="auto">
          <a:xfrm>
            <a:off x="575556" y="1101991"/>
            <a:ext cx="7992888" cy="3674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pl-PL" sz="16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altLang="pl-PL" sz="2600" b="1" dirty="0">
                <a:solidFill>
                  <a:schemeClr val="accent2">
                    <a:lumMod val="75000"/>
                  </a:schemeClr>
                </a:solidFill>
              </a:rPr>
              <a:t>Zakres pracy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l-PL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Analiza dziedziny tematu gromadzenia i zarządzania zgłoszeniami dotyczącymi zasobów teleinformatycznych.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Pojęcia i technologie gromadzenia danych i analityki biznesowej.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Opis środowiska SQL Server 2016 pod kątem modelowania i budowy hurtowni danych. Omówienie modelu wielowymiarowego i tabelarycznego.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Omówienie narzędzi do prezentacji danych analitycznych: MS Excel, Reporting Services, Power BI.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Modelowanie i implementacja hurtowni danych w SQL Server 2016, modelach wielowymiarowym i tabelarycznym SSAS z wykorzystaniem języków MDX i DAX.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Implementacja wybranych funkcji analitycznych (MS Excel, Reporting Services oraz Power BI).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Testowanie systemu.</a:t>
            </a:r>
          </a:p>
        </p:txBody>
      </p:sp>
      <p:sp>
        <p:nvSpPr>
          <p:cNvPr id="7" name="Symbol zastępczy stopki 2">
            <a:extLst>
              <a:ext uri="{FF2B5EF4-FFF2-40B4-BE49-F238E27FC236}">
                <a16:creationId xmlns:a16="http://schemas.microsoft.com/office/drawing/2014/main" id="{A18EAAF0-85AA-4C83-8D26-2F036CC12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1520" y="6171695"/>
            <a:ext cx="8640960" cy="576064"/>
          </a:xfrm>
        </p:spPr>
        <p:txBody>
          <a:bodyPr/>
          <a:lstStyle/>
          <a:p>
            <a:pPr algn="ctr">
              <a:defRPr/>
            </a:pPr>
            <a:r>
              <a:rPr lang="pl-PL" dirty="0"/>
              <a:t>Autor: Grzegorz Makarski</a:t>
            </a:r>
          </a:p>
          <a:p>
            <a:pPr algn="ctr">
              <a:defRPr/>
            </a:pPr>
            <a:r>
              <a:rPr lang="pl-PL" sz="900" dirty="0"/>
              <a:t>„PROJEKT SYSTEMU INFORMATYCZNEGO GROMADZENIA I ZARZĄDZANIA ZGŁOSZENIAMI DOTYCZĄCYMI ZASOBÓW TELEINFORMATYCZNYCH WRAZ </a:t>
            </a:r>
          </a:p>
          <a:p>
            <a:pPr algn="ctr">
              <a:defRPr/>
            </a:pPr>
            <a:r>
              <a:rPr lang="pl-PL" sz="900" dirty="0"/>
              <a:t>Z ZĘŚCIOWĄ IMPLE-MENTACJĄ HURTOWNI DANYCH</a:t>
            </a:r>
          </a:p>
          <a:p>
            <a:pPr algn="ctr"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50255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pl-PL" altLang="pl-PL" sz="1200"/>
          </a:p>
        </p:txBody>
      </p:sp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5888"/>
            <a:ext cx="3105150" cy="1219200"/>
          </a:xfrm>
          <a:noFill/>
        </p:spPr>
      </p:pic>
      <p:sp>
        <p:nvSpPr>
          <p:cNvPr id="5127" name="pole tekstowe 9"/>
          <p:cNvSpPr txBox="1">
            <a:spLocks noChangeArrowheads="1"/>
          </p:cNvSpPr>
          <p:nvPr/>
        </p:nvSpPr>
        <p:spPr bwMode="auto">
          <a:xfrm>
            <a:off x="637676" y="1698339"/>
            <a:ext cx="7992888" cy="399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pl-PL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altLang="pl-PL" sz="2600" b="1" dirty="0">
                <a:solidFill>
                  <a:schemeClr val="accent2">
                    <a:lumMod val="75000"/>
                  </a:schemeClr>
                </a:solidFill>
              </a:rPr>
              <a:t>Użyte technologie i narzędzia</a:t>
            </a:r>
          </a:p>
          <a:p>
            <a:pPr algn="just">
              <a:buNone/>
            </a:pPr>
            <a:endParaRPr lang="pl-PL" sz="20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pl-PL" sz="1600" dirty="0">
                <a:solidFill>
                  <a:schemeClr val="accent2">
                    <a:lumMod val="75000"/>
                  </a:schemeClr>
                </a:solidFill>
              </a:rPr>
              <a:t>MS SQL Server 2016</a:t>
            </a:r>
            <a:r>
              <a:rPr lang="pl-PL" sz="16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, usługi: </a:t>
            </a:r>
          </a:p>
          <a:p>
            <a:pPr marL="1428750" lvl="1" indent="-342900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SSMS</a:t>
            </a:r>
            <a:endParaRPr lang="pl-PL" sz="1400" dirty="0">
              <a:solidFill>
                <a:srgbClr val="FFFFFF"/>
              </a:solidFill>
              <a:ea typeface="Verdana"/>
              <a:cs typeface="Verdana"/>
            </a:endParaRPr>
          </a:p>
          <a:p>
            <a:pPr marL="1428750" lvl="1" indent="-342900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SSIS</a:t>
            </a:r>
            <a:endParaRPr lang="pl-PL" sz="1400" dirty="0">
              <a:solidFill>
                <a:srgbClr val="FFFFFF"/>
              </a:solidFill>
              <a:ea typeface="Verdana"/>
              <a:cs typeface="Verdana"/>
            </a:endParaRPr>
          </a:p>
          <a:p>
            <a:pPr marL="1428750" lvl="1" indent="-342900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SSAS</a:t>
            </a:r>
          </a:p>
          <a:p>
            <a:pPr marL="1828800" lvl="2" indent="-342900" algn="just">
              <a:buFont typeface="Wingdings" panose="05000000000000000000" pitchFamily="2" charset="2"/>
              <a:buChar char="§"/>
            </a:pPr>
            <a:r>
              <a:rPr lang="pl-PL" sz="12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Model wielowymiarowy</a:t>
            </a:r>
          </a:p>
          <a:p>
            <a:pPr marL="1828800" lvl="2" indent="-342900" algn="just">
              <a:buFont typeface="Wingdings" panose="05000000000000000000" pitchFamily="2" charset="2"/>
              <a:buChar char="§"/>
            </a:pPr>
            <a:r>
              <a:rPr lang="pl-PL" sz="12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Model tabelaryczny</a:t>
            </a:r>
            <a:endParaRPr lang="pl-PL" sz="1200" dirty="0">
              <a:solidFill>
                <a:srgbClr val="FFFFFF"/>
              </a:solidFill>
              <a:ea typeface="Verdana"/>
              <a:cs typeface="Verdana"/>
            </a:endParaRPr>
          </a:p>
          <a:p>
            <a:pPr marL="1428750" lvl="1" indent="-342900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SSRS</a:t>
            </a:r>
          </a:p>
          <a:p>
            <a:pPr marL="342900" algn="just">
              <a:buNone/>
            </a:pPr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pl-PL" sz="1600" dirty="0">
                <a:solidFill>
                  <a:schemeClr val="accent2">
                    <a:lumMod val="75000"/>
                  </a:schemeClr>
                </a:solidFill>
              </a:rPr>
              <a:t>Analiza i wizualizacja danych:</a:t>
            </a:r>
          </a:p>
          <a:p>
            <a:pPr marL="1371600" lvl="1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SSRS</a:t>
            </a:r>
          </a:p>
          <a:p>
            <a:pPr marL="1371600" lvl="1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MS Excel</a:t>
            </a:r>
          </a:p>
          <a:p>
            <a:pPr marL="1371600" lvl="1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Power BI</a:t>
            </a:r>
            <a:endParaRPr lang="pl-PL" sz="1400" dirty="0">
              <a:ea typeface="Verdana"/>
              <a:cs typeface="Verdana"/>
            </a:endParaRPr>
          </a:p>
        </p:txBody>
      </p:sp>
      <p:sp>
        <p:nvSpPr>
          <p:cNvPr id="6" name="Symbol zastępczy stopki 2">
            <a:extLst>
              <a:ext uri="{FF2B5EF4-FFF2-40B4-BE49-F238E27FC236}">
                <a16:creationId xmlns:a16="http://schemas.microsoft.com/office/drawing/2014/main" id="{29DE6891-2C09-466B-A185-779637CB7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1520" y="6171695"/>
            <a:ext cx="8640960" cy="576064"/>
          </a:xfrm>
        </p:spPr>
        <p:txBody>
          <a:bodyPr/>
          <a:lstStyle/>
          <a:p>
            <a:pPr algn="ctr">
              <a:defRPr/>
            </a:pPr>
            <a:r>
              <a:rPr lang="pl-PL" dirty="0"/>
              <a:t>Autor: Grzegorz Makarski</a:t>
            </a:r>
          </a:p>
          <a:p>
            <a:pPr algn="ctr">
              <a:defRPr/>
            </a:pPr>
            <a:r>
              <a:rPr lang="pl-PL" sz="900" dirty="0"/>
              <a:t>„PROJEKT SYSTEMU INFORMATYCZNEGO GROMADZENIA I ZARZĄDZANIA ZGŁOSZENIAMI DOTYCZĄCYMI ZASOBÓW TELEINFORMATYCZNYCH WRAZ </a:t>
            </a:r>
          </a:p>
          <a:p>
            <a:pPr algn="ctr">
              <a:defRPr/>
            </a:pPr>
            <a:r>
              <a:rPr lang="pl-PL" sz="900" dirty="0"/>
              <a:t>Z ZĘŚCIOWĄ IMPLE-MENTACJĄ HURTOWNI DANYCH</a:t>
            </a:r>
          </a:p>
          <a:p>
            <a:pPr algn="ctr"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43680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pl-PL" altLang="pl-PL" sz="3400" dirty="0"/>
            </a:br>
            <a:endParaRPr lang="pl-PL" altLang="pl-PL" sz="3400" dirty="0"/>
          </a:p>
        </p:txBody>
      </p:sp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pl-PL" altLang="pl-PL" sz="1200"/>
          </a:p>
        </p:txBody>
      </p:sp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5888"/>
            <a:ext cx="3105150" cy="1219200"/>
          </a:xfrm>
          <a:noFill/>
        </p:spPr>
      </p:pic>
      <p:sp>
        <p:nvSpPr>
          <p:cNvPr id="5127" name="pole tekstowe 9"/>
          <p:cNvSpPr txBox="1">
            <a:spLocks noChangeArrowheads="1"/>
          </p:cNvSpPr>
          <p:nvPr/>
        </p:nvSpPr>
        <p:spPr bwMode="auto">
          <a:xfrm>
            <a:off x="538284" y="1611371"/>
            <a:ext cx="7992888" cy="344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pl-PL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altLang="pl-PL" sz="2600" b="1" dirty="0">
                <a:solidFill>
                  <a:schemeClr val="accent2">
                    <a:lumMod val="75000"/>
                  </a:schemeClr>
                </a:solidFill>
              </a:rPr>
              <a:t>Wykonanie</a:t>
            </a:r>
          </a:p>
          <a:p>
            <a:pPr algn="just">
              <a:buNone/>
            </a:pPr>
            <a:endParaRPr lang="pl-PL" sz="18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Zebranie wymagań funkcjonalnych i </a:t>
            </a:r>
            <a:r>
              <a:rPr lang="pl-PL" sz="1400" dirty="0" err="1">
                <a:solidFill>
                  <a:schemeClr val="accent2">
                    <a:lumMod val="75000"/>
                  </a:schemeClr>
                </a:solidFill>
              </a:rPr>
              <a:t>pozafunkcjonalnych</a:t>
            </a:r>
            <a:endParaRPr lang="pl-PL" sz="14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Modelowanie systemu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Instalacja serwera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Implementacja baz danych ekstraktorów systemów źródłowych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Implementacje Hurtowni Danych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Implementacje ładowania Hurtowni Danych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Implementacja modeli analitycznych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Budowa raportów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Testy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pl-PL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Symbol zastępczy stopki 2">
            <a:extLst>
              <a:ext uri="{FF2B5EF4-FFF2-40B4-BE49-F238E27FC236}">
                <a16:creationId xmlns:a16="http://schemas.microsoft.com/office/drawing/2014/main" id="{7268C684-F412-4ABA-961C-F42C7085C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1520" y="6171695"/>
            <a:ext cx="8640960" cy="576064"/>
          </a:xfrm>
        </p:spPr>
        <p:txBody>
          <a:bodyPr/>
          <a:lstStyle/>
          <a:p>
            <a:pPr algn="ctr">
              <a:defRPr/>
            </a:pPr>
            <a:r>
              <a:rPr lang="pl-PL" dirty="0"/>
              <a:t>Autor: Grzegorz Makarski</a:t>
            </a:r>
          </a:p>
          <a:p>
            <a:pPr algn="ctr">
              <a:defRPr/>
            </a:pPr>
            <a:r>
              <a:rPr lang="pl-PL" sz="900" dirty="0"/>
              <a:t>„PROJEKT SYSTEMU INFORMATYCZNEGO GROMADZENIA I ZARZĄDZANIA ZGŁOSZENIAMI DOTYCZĄCYMI ZASOBÓW TELEINFORMATYCZNYCH WRAZ </a:t>
            </a:r>
          </a:p>
          <a:p>
            <a:pPr algn="ctr">
              <a:defRPr/>
            </a:pPr>
            <a:r>
              <a:rPr lang="pl-PL" sz="900" dirty="0"/>
              <a:t>Z ZĘŚCIOWĄ IMPLE-MENTACJĄ HURTOWNI DANYCH</a:t>
            </a:r>
          </a:p>
          <a:p>
            <a:pPr algn="ctr"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4618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pl-PL" altLang="pl-PL" sz="3400" dirty="0"/>
            </a:br>
            <a:endParaRPr lang="pl-PL" altLang="pl-PL" sz="3400" dirty="0"/>
          </a:p>
        </p:txBody>
      </p:sp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ACEBF4-4CFB-4824-9D36-3AEBC0804CCF}" type="slidenum">
              <a:rPr kumimoji="0" lang="pl-PL" altLang="pl-PL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l-PL" altLang="pl-PL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5888"/>
            <a:ext cx="3105150" cy="1219200"/>
          </a:xfrm>
          <a:noFill/>
        </p:spPr>
      </p:pic>
      <p:sp>
        <p:nvSpPr>
          <p:cNvPr id="5127" name="pole tekstowe 9"/>
          <p:cNvSpPr txBox="1">
            <a:spLocks noChangeArrowheads="1"/>
          </p:cNvSpPr>
          <p:nvPr/>
        </p:nvSpPr>
        <p:spPr bwMode="auto">
          <a:xfrm>
            <a:off x="575556" y="1484784"/>
            <a:ext cx="7992888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629DD1">
                    <a:lumMod val="7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  <a:cs typeface="+mn-cs"/>
              </a:rPr>
              <a:t> </a:t>
            </a:r>
            <a:r>
              <a:rPr kumimoji="0" lang="pl-PL" altLang="pl-PL" sz="2600" b="1" i="0" u="none" strike="noStrike" kern="1200" cap="none" spc="0" normalizeH="0" baseline="0" noProof="0" dirty="0">
                <a:ln>
                  <a:noFill/>
                </a:ln>
                <a:solidFill>
                  <a:srgbClr val="629DD1">
                    <a:lumMod val="7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  <a:cs typeface="+mn-cs"/>
              </a:rPr>
              <a:t>Implementacja – wyzwania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629DD1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629DD1">
                  <a:lumMod val="75000"/>
                </a:srgbClr>
              </a:solidFill>
              <a:effectLst/>
              <a:uLnTx/>
              <a:uFillTx/>
              <a:latin typeface="Verdana" panose="020B0604030504040204" pitchFamily="34" charset="0"/>
              <a:ea typeface="MS PGothic" panose="020B0600070205080204" pitchFamily="34" charset="-128"/>
              <a:cs typeface="+mn-cs"/>
            </a:endParaRPr>
          </a:p>
          <a:p>
            <a:pPr marL="285750" lvl="0" indent="-285750" algn="just">
              <a:buClr>
                <a:srgbClr val="629DD1"/>
              </a:buClr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629DD1">
                    <a:lumMod val="75000"/>
                  </a:srgbClr>
                </a:solidFill>
              </a:rPr>
              <a:t>Problem komponentu Visual C++ podczas instalacji serwera</a:t>
            </a:r>
          </a:p>
          <a:p>
            <a:pPr marL="285750" indent="-285750" algn="just">
              <a:buClr>
                <a:srgbClr val="629DD1"/>
              </a:buClr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Użycie C# w komponentach SSIS</a:t>
            </a:r>
          </a:p>
          <a:p>
            <a:pPr marL="285750" indent="-285750" algn="just">
              <a:buClr>
                <a:srgbClr val="629DD1"/>
              </a:buClr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Użycie komponentu </a:t>
            </a:r>
            <a:r>
              <a:rPr lang="pl-PL" sz="1400" dirty="0" err="1">
                <a:solidFill>
                  <a:schemeClr val="accent2">
                    <a:lumMod val="75000"/>
                  </a:schemeClr>
                </a:solidFill>
              </a:rPr>
              <a:t>FuzzyGrouping</a:t>
            </a: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 SSIS</a:t>
            </a:r>
          </a:p>
          <a:p>
            <a:pPr marL="285750" indent="-285750" algn="just">
              <a:buClr>
                <a:srgbClr val="629DD1"/>
              </a:buClr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Wykorzystanie DAX do konfiguracji raportu</a:t>
            </a:r>
          </a:p>
          <a:p>
            <a:pPr marL="285750" indent="-285750" algn="just">
              <a:buClr>
                <a:srgbClr val="629DD1"/>
              </a:buClr>
              <a:buFont typeface="Wingdings" panose="05000000000000000000" pitchFamily="2" charset="2"/>
              <a:buChar char="§"/>
            </a:pPr>
            <a:endParaRPr lang="pl-PL" sz="14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Clr>
                <a:srgbClr val="629DD1"/>
              </a:buClr>
              <a:buFont typeface="Wingdings" panose="05000000000000000000" pitchFamily="2" charset="2"/>
              <a:buChar char="§"/>
            </a:pPr>
            <a:endParaRPr lang="pl-PL" sz="14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lvl="0" indent="-285750" algn="just">
              <a:buClr>
                <a:srgbClr val="629DD1"/>
              </a:buClr>
              <a:buFont typeface="Wingdings" panose="05000000000000000000" pitchFamily="2" charset="2"/>
              <a:buChar char="§"/>
            </a:pPr>
            <a:endParaRPr lang="pl-PL" sz="1400" dirty="0">
              <a:solidFill>
                <a:srgbClr val="629DD1">
                  <a:lumMod val="75000"/>
                </a:srgbClr>
              </a:solidFill>
            </a:endParaRPr>
          </a:p>
          <a:p>
            <a:pPr marL="285750" lvl="0" indent="-285750" algn="just">
              <a:buClr>
                <a:srgbClr val="629DD1"/>
              </a:buClr>
              <a:buFont typeface="Wingdings" panose="05000000000000000000" pitchFamily="2" charset="2"/>
              <a:buChar char="§"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rgbClr val="629DD1">
                  <a:lumMod val="75000"/>
                </a:srgbClr>
              </a:solidFill>
              <a:effectLst/>
              <a:uLnTx/>
              <a:uFillTx/>
              <a:latin typeface="Verdan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Symbol zastępczy stopki 2">
            <a:extLst>
              <a:ext uri="{FF2B5EF4-FFF2-40B4-BE49-F238E27FC236}">
                <a16:creationId xmlns:a16="http://schemas.microsoft.com/office/drawing/2014/main" id="{7268C684-F412-4ABA-961C-F42C7085C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1520" y="6171695"/>
            <a:ext cx="8640960" cy="576064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Autor: Grzegorz Makarski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„PROJEKT SYSTEMU INFORMATYCZNEGO GROMADZENIA I ZARZĄDZANIA ZGŁOSZENIAMI DOTYCZĄCYMI ZASOBÓW TELEINFORMATYCZNYCH WRAZ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Z ZĘŚCIOWĄ IMPLE-MENTACJĄ HURTOWNI DANYCH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2789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ACEBF4-4CFB-4824-9D36-3AEBC0804CCF}" type="slidenum">
              <a:rPr kumimoji="0" lang="pl-PL" altLang="pl-PL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l-PL" altLang="pl-PL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5888"/>
            <a:ext cx="3105150" cy="1219200"/>
          </a:xfrm>
          <a:noFill/>
        </p:spPr>
      </p:pic>
      <p:sp>
        <p:nvSpPr>
          <p:cNvPr id="5127" name="pole tekstowe 9"/>
          <p:cNvSpPr txBox="1">
            <a:spLocks noChangeArrowheads="1"/>
          </p:cNvSpPr>
          <p:nvPr/>
        </p:nvSpPr>
        <p:spPr bwMode="auto">
          <a:xfrm>
            <a:off x="637676" y="1698339"/>
            <a:ext cx="7992888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629DD1">
                    <a:lumMod val="7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  <a:cs typeface="+mn-cs"/>
              </a:rPr>
              <a:t> </a:t>
            </a:r>
            <a:r>
              <a:rPr kumimoji="0" lang="pl-PL" altLang="pl-PL" sz="2600" b="1" i="0" u="none" strike="noStrike" kern="1200" cap="none" spc="0" normalizeH="0" baseline="0" noProof="0" dirty="0">
                <a:ln>
                  <a:noFill/>
                </a:ln>
                <a:solidFill>
                  <a:srgbClr val="629DD1">
                    <a:lumMod val="7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  <a:cs typeface="+mn-cs"/>
              </a:rPr>
              <a:t>Prezentacja wybranej funkcji systemu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800" dirty="0">
              <a:solidFill>
                <a:srgbClr val="629DD1">
                  <a:lumMod val="75000"/>
                </a:srgbClr>
              </a:solidFill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800" dirty="0">
              <a:solidFill>
                <a:srgbClr val="629DD1">
                  <a:lumMod val="75000"/>
                </a:srgbClr>
              </a:solidFill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i="0" u="none" strike="noStrike" kern="1200" cap="none" spc="0" normalizeH="0" baseline="0" noProof="0" dirty="0">
                <a:ln>
                  <a:noFill/>
                </a:ln>
                <a:solidFill>
                  <a:srgbClr val="629DD1">
                    <a:lumMod val="75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/>
                <a:cs typeface="Verdana"/>
              </a:rPr>
              <a:t>Raport Power BI z wykorzystaniem języka DAX dla efektów użytkowo-wizualnych</a:t>
            </a:r>
            <a:endParaRPr kumimoji="0" lang="pl-PL" sz="1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/>
              <a:cs typeface="Verdana"/>
            </a:endParaRPr>
          </a:p>
        </p:txBody>
      </p:sp>
      <p:sp>
        <p:nvSpPr>
          <p:cNvPr id="6" name="Symbol zastępczy stopki 2">
            <a:extLst>
              <a:ext uri="{FF2B5EF4-FFF2-40B4-BE49-F238E27FC236}">
                <a16:creationId xmlns:a16="http://schemas.microsoft.com/office/drawing/2014/main" id="{29DE6891-2C09-466B-A185-779637CB7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1520" y="6171695"/>
            <a:ext cx="8640960" cy="576064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Autor: Grzegorz Makarski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„PROJEKT SYSTEMU INFORMATYCZNEGO GROMADZENIA I ZARZĄDZANIA ZGŁOSZENIAMI DOTYCZĄCYMI ZASOBÓW TELEINFORMATYCZNYCH WRAZ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tint val="75000"/>
                  </a:prst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Z ZĘŚCIOWĄ IMPLE-MENTACJĄ HURTOWNI DANYCH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tint val="75000"/>
                </a:prst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37647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pl-PL" altLang="pl-PL" sz="3400" dirty="0"/>
            </a:br>
            <a:endParaRPr lang="pl-PL" altLang="pl-PL" sz="3400" dirty="0"/>
          </a:p>
        </p:txBody>
      </p:sp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pl-PL" altLang="pl-PL" sz="1200"/>
          </a:p>
        </p:txBody>
      </p:sp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5888"/>
            <a:ext cx="3105150" cy="1219200"/>
          </a:xfrm>
          <a:noFill/>
        </p:spPr>
      </p:pic>
      <p:sp>
        <p:nvSpPr>
          <p:cNvPr id="5127" name="pole tekstowe 9"/>
          <p:cNvSpPr txBox="1">
            <a:spLocks noChangeArrowheads="1"/>
          </p:cNvSpPr>
          <p:nvPr/>
        </p:nvSpPr>
        <p:spPr bwMode="auto">
          <a:xfrm>
            <a:off x="600403" y="1238654"/>
            <a:ext cx="7992888" cy="3773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None/>
            </a:pPr>
            <a:r>
              <a:rPr lang="pl-PL" altLang="pl-PL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altLang="pl-PL" sz="2600" b="1" dirty="0">
                <a:solidFill>
                  <a:schemeClr val="accent2">
                    <a:lumMod val="75000"/>
                  </a:schemeClr>
                </a:solidFill>
              </a:rPr>
              <a:t>Wnioski końcowe</a:t>
            </a:r>
          </a:p>
          <a:p>
            <a:pPr algn="ctr" eaLnBrk="1" hangingPunct="1">
              <a:spcBef>
                <a:spcPct val="0"/>
              </a:spcBef>
              <a:buClrTx/>
              <a:buNone/>
            </a:pPr>
            <a:endParaRPr lang="pl-PL" altLang="pl-PL" sz="2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</a:rPr>
              <a:t>Zrealizowano najistotniejsze funkcje systemu</a:t>
            </a:r>
            <a:r>
              <a:rPr lang="pl-PL" sz="14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.</a:t>
            </a:r>
          </a:p>
          <a:p>
            <a:pPr algn="just">
              <a:buNone/>
            </a:pPr>
            <a:endParaRPr lang="pl-PL" sz="1400" dirty="0">
              <a:solidFill>
                <a:schemeClr val="accent2">
                  <a:lumMod val="75000"/>
                </a:schemeClr>
              </a:solidFill>
              <a:ea typeface="Verdana"/>
              <a:cs typeface="Verdana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Rozwój osobisty:</a:t>
            </a:r>
          </a:p>
          <a:p>
            <a:pPr marL="1200150" lvl="1" indent="-457200" algn="just">
              <a:buFont typeface="Wingdings" panose="05000000000000000000" pitchFamily="2" charset="2"/>
              <a:buChar char="§"/>
            </a:pPr>
            <a:r>
              <a:rPr lang="pl-PL" sz="10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Zapoznanie się z problematyką systemów klasy Service </a:t>
            </a:r>
            <a:r>
              <a:rPr lang="pl-PL" sz="1000" dirty="0" err="1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Desk</a:t>
            </a:r>
            <a:r>
              <a:rPr lang="pl-PL" sz="10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.</a:t>
            </a:r>
          </a:p>
          <a:p>
            <a:pPr marL="1200150" lvl="1" indent="-457200" algn="just">
              <a:buFont typeface="Wingdings" panose="05000000000000000000" pitchFamily="2" charset="2"/>
              <a:buChar char="§"/>
            </a:pPr>
            <a:r>
              <a:rPr lang="pl-PL" sz="10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Usystematyzowanie wiedzy z zakresu tworzenia baz danych, instalacji serwerów bazodanowych.</a:t>
            </a:r>
          </a:p>
          <a:p>
            <a:pPr marL="1200150" lvl="1" indent="-457200" algn="just">
              <a:buFont typeface="Wingdings" panose="05000000000000000000" pitchFamily="2" charset="2"/>
              <a:buChar char="§"/>
            </a:pPr>
            <a:r>
              <a:rPr lang="pl-PL" sz="10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Usystematyzowanie wiedzy z zakresu tworzenia modelu danych w narzędziach SSAS model wielowymiarowy i tabelaryczny.</a:t>
            </a:r>
          </a:p>
          <a:p>
            <a:pPr marL="1200150" lvl="1" indent="-457200" algn="just">
              <a:buFont typeface="Wingdings" panose="05000000000000000000" pitchFamily="2" charset="2"/>
              <a:buChar char="§"/>
            </a:pPr>
            <a:r>
              <a:rPr lang="pl-PL" sz="100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Poszerzenie </a:t>
            </a:r>
            <a:r>
              <a:rPr lang="pl-PL" sz="10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wiedzy z zakresu bezpieczeństwa i zarządzania dostępem do danych.</a:t>
            </a:r>
          </a:p>
          <a:p>
            <a:pPr marL="1200150" lvl="1" indent="-457200" algn="just">
              <a:buFont typeface="Wingdings" panose="05000000000000000000" pitchFamily="2" charset="2"/>
              <a:buChar char="§"/>
            </a:pPr>
            <a:r>
              <a:rPr lang="pl-PL" sz="10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Trening tworzenia dokumentacji projektowej.</a:t>
            </a:r>
          </a:p>
          <a:p>
            <a:pPr lvl="1" indent="0" algn="just">
              <a:buNone/>
            </a:pPr>
            <a:endParaRPr lang="pl-PL" sz="1000" dirty="0">
              <a:solidFill>
                <a:schemeClr val="accent2">
                  <a:lumMod val="75000"/>
                </a:schemeClr>
              </a:solidFill>
              <a:ea typeface="Verdana"/>
              <a:cs typeface="Verdana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pl-PL" sz="1400" dirty="0">
                <a:solidFill>
                  <a:schemeClr val="accent2">
                    <a:lumMod val="75000"/>
                  </a:schemeClr>
                </a:solidFill>
                <a:ea typeface="Verdana"/>
                <a:cs typeface="Verdana"/>
              </a:rPr>
              <a:t>Rozwój systemu:</a:t>
            </a:r>
          </a:p>
          <a:p>
            <a:pPr marL="1200150" lvl="1" indent="-457200" algn="just">
              <a:buFont typeface="Wingdings" panose="05000000000000000000" pitchFamily="2" charset="2"/>
              <a:buChar char="§"/>
            </a:pPr>
            <a:r>
              <a:rPr lang="pl-PL" sz="1000" dirty="0">
                <a:solidFill>
                  <a:schemeClr val="accent2">
                    <a:lumMod val="75000"/>
                  </a:schemeClr>
                </a:solidFill>
              </a:rPr>
              <a:t>Dalsza integracja z pozostałymi systemami organizacji.</a:t>
            </a:r>
            <a:endParaRPr lang="pl-PL" sz="1000" dirty="0">
              <a:solidFill>
                <a:schemeClr val="accent2">
                  <a:lumMod val="75000"/>
                </a:schemeClr>
              </a:solidFill>
              <a:ea typeface="Verdana"/>
              <a:cs typeface="Verdana"/>
            </a:endParaRPr>
          </a:p>
          <a:p>
            <a:pPr marL="1200150" lvl="1" indent="-457200" algn="just">
              <a:buFont typeface="Wingdings" panose="05000000000000000000" pitchFamily="2" charset="2"/>
              <a:buChar char="§"/>
            </a:pPr>
            <a:r>
              <a:rPr lang="pl-PL" sz="1000" dirty="0">
                <a:solidFill>
                  <a:schemeClr val="accent2">
                    <a:lumMod val="75000"/>
                  </a:schemeClr>
                </a:solidFill>
              </a:rPr>
              <a:t>Rozszerzenia o kolejne raporty i analizy.</a:t>
            </a:r>
            <a:endParaRPr lang="pl-PL" sz="1000" dirty="0">
              <a:solidFill>
                <a:schemeClr val="accent2">
                  <a:lumMod val="75000"/>
                </a:schemeClr>
              </a:solidFill>
              <a:ea typeface="Verdana"/>
              <a:cs typeface="Verdana"/>
            </a:endParaRPr>
          </a:p>
          <a:p>
            <a:pPr marL="1200150" lvl="1" indent="-457200" algn="just">
              <a:buFont typeface="Wingdings" panose="05000000000000000000" pitchFamily="2" charset="2"/>
              <a:buChar char="§"/>
            </a:pPr>
            <a:r>
              <a:rPr lang="pl-PL" sz="1000" dirty="0">
                <a:solidFill>
                  <a:schemeClr val="accent2">
                    <a:lumMod val="75000"/>
                  </a:schemeClr>
                </a:solidFill>
              </a:rPr>
              <a:t>Integracja z narzędziami uczenia maszynowego.</a:t>
            </a:r>
            <a:endParaRPr lang="pl-PL" sz="1000" dirty="0">
              <a:solidFill>
                <a:schemeClr val="accent2">
                  <a:lumMod val="75000"/>
                </a:schemeClr>
              </a:solidFill>
              <a:ea typeface="Verdana"/>
              <a:cs typeface="Verdana"/>
            </a:endParaRPr>
          </a:p>
        </p:txBody>
      </p:sp>
      <p:sp>
        <p:nvSpPr>
          <p:cNvPr id="7" name="Symbol zastępczy stopki 2">
            <a:extLst>
              <a:ext uri="{FF2B5EF4-FFF2-40B4-BE49-F238E27FC236}">
                <a16:creationId xmlns:a16="http://schemas.microsoft.com/office/drawing/2014/main" id="{1BFFF280-4C06-4FF4-A19B-48324B767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1520" y="6171695"/>
            <a:ext cx="8640960" cy="576064"/>
          </a:xfrm>
        </p:spPr>
        <p:txBody>
          <a:bodyPr/>
          <a:lstStyle/>
          <a:p>
            <a:pPr algn="ctr">
              <a:defRPr/>
            </a:pPr>
            <a:r>
              <a:rPr lang="pl-PL" dirty="0"/>
              <a:t>Autor: Grzegorz Makarski</a:t>
            </a:r>
          </a:p>
          <a:p>
            <a:pPr algn="ctr">
              <a:defRPr/>
            </a:pPr>
            <a:r>
              <a:rPr lang="pl-PL" sz="900" dirty="0"/>
              <a:t>„PROJEKT SYSTEMU INFORMATYCZNEGO GROMADZENIA I ZARZĄDZANIA ZGŁOSZENIAMI DOTYCZĄCYMI ZASOBÓW TELEINFORMATYCZNYCH WRAZ </a:t>
            </a:r>
          </a:p>
          <a:p>
            <a:pPr algn="ctr">
              <a:defRPr/>
            </a:pPr>
            <a:r>
              <a:rPr lang="pl-PL" sz="900" dirty="0"/>
              <a:t>Z ZĘŚCIOWĄ IMPLE-MENTACJĄ HURTOWNI DANYCH</a:t>
            </a:r>
          </a:p>
          <a:p>
            <a:pPr algn="ctr"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266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Ciepły niebiesk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bwó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wó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422e862-022c-4ad7-b37c-65ed0d544e4f">
      <UserInfo>
        <DisplayName>Dariusz Pałka</DisplayName>
        <AccountId>6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38A55633AF002468FB04F5F81A78D3B" ma:contentTypeVersion="7" ma:contentTypeDescription="Utwórz nowy dokument." ma:contentTypeScope="" ma:versionID="74f74e393f8ade2a82e22706ef8d00b9">
  <xsd:schema xmlns:xsd="http://www.w3.org/2001/XMLSchema" xmlns:xs="http://www.w3.org/2001/XMLSchema" xmlns:p="http://schemas.microsoft.com/office/2006/metadata/properties" xmlns:ns2="a56031df-950a-42e6-8457-46e20d27a7f1" xmlns:ns3="4422e862-022c-4ad7-b37c-65ed0d544e4f" targetNamespace="http://schemas.microsoft.com/office/2006/metadata/properties" ma:root="true" ma:fieldsID="b7f88cedfd05e95468d3344dd676ce29" ns2:_="" ns3:_="">
    <xsd:import namespace="a56031df-950a-42e6-8457-46e20d27a7f1"/>
    <xsd:import namespace="4422e862-022c-4ad7-b37c-65ed0d544e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031df-950a-42e6-8457-46e20d27a7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22e862-022c-4ad7-b37c-65ed0d544e4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E5F315-A4E8-4047-9333-F294507BE2A6}">
  <ds:schemaRefs>
    <ds:schemaRef ds:uri="http://purl.org/dc/terms/"/>
    <ds:schemaRef ds:uri="http://purl.org/dc/dcmitype/"/>
    <ds:schemaRef ds:uri="http://www.w3.org/XML/1998/namespace"/>
    <ds:schemaRef ds:uri="a56031df-950a-42e6-8457-46e20d27a7f1"/>
    <ds:schemaRef ds:uri="4422e862-022c-4ad7-b37c-65ed0d544e4f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5B73167-05CD-446F-9DFD-4F0E8B0FF5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6031df-950a-42e6-8457-46e20d27a7f1"/>
    <ds:schemaRef ds:uri="4422e862-022c-4ad7-b37c-65ed0d544e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5DB6D4-D05A-4E17-A9D6-7A356FA1AD6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483</Words>
  <Application>Microsoft Office PowerPoint</Application>
  <PresentationFormat>Pokaz na ekranie (4:3)</PresentationFormat>
  <Paragraphs>136</Paragraphs>
  <Slides>10</Slides>
  <Notes>10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9" baseType="lpstr">
      <vt:lpstr>MS PGothic</vt:lpstr>
      <vt:lpstr>Arial</vt:lpstr>
      <vt:lpstr>Calibri</vt:lpstr>
      <vt:lpstr>Tahoma</vt:lpstr>
      <vt:lpstr>Trebuchet MS</vt:lpstr>
      <vt:lpstr>Tw Cen MT</vt:lpstr>
      <vt:lpstr>Verdana</vt:lpstr>
      <vt:lpstr>Wingdings</vt:lpstr>
      <vt:lpstr>Obwód</vt:lpstr>
      <vt:lpstr>Prezentacja programu PowerPoint</vt:lpstr>
      <vt:lpstr> </vt:lpstr>
      <vt:lpstr>Prezentacja programu PowerPoint</vt:lpstr>
      <vt:lpstr> </vt:lpstr>
      <vt:lpstr>Prezentacja programu PowerPoint</vt:lpstr>
      <vt:lpstr> </vt:lpstr>
      <vt:lpstr> </vt:lpstr>
      <vt:lpstr>Prezentacja programu PowerPoint</vt:lpstr>
      <vt:lpstr> </vt:lpstr>
      <vt:lpstr> </vt:lpstr>
    </vt:vector>
  </TitlesOfParts>
  <Company>WSI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mbnmb</dc:title>
  <dc:creator>WWSI ZTT</dc:creator>
  <cp:lastModifiedBy>Grzegorz Makarski</cp:lastModifiedBy>
  <cp:revision>723</cp:revision>
  <dcterms:created xsi:type="dcterms:W3CDTF">2008-06-16T11:16:26Z</dcterms:created>
  <dcterms:modified xsi:type="dcterms:W3CDTF">2018-05-20T07:07:23Z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0x010100738A55633AF002468FB04F5F81A78D3B</vt:lpwstr>
  </property>
</Properties>
</file>