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6" r:id="rId3"/>
    <p:sldId id="258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AA1-4830-4FF1-92BA-15DC2B737133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A487-356C-4AA9-AF65-0057FE966A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AA1-4830-4FF1-92BA-15DC2B737133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A487-356C-4AA9-AF65-0057FE966A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AA1-4830-4FF1-92BA-15DC2B737133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A487-356C-4AA9-AF65-0057FE966AA4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AA1-4830-4FF1-92BA-15DC2B737133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A487-356C-4AA9-AF65-0057FE966AA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AA1-4830-4FF1-92BA-15DC2B737133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A487-356C-4AA9-AF65-0057FE966A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AA1-4830-4FF1-92BA-15DC2B737133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A487-356C-4AA9-AF65-0057FE966AA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AA1-4830-4FF1-92BA-15DC2B737133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A487-356C-4AA9-AF65-0057FE966A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AA1-4830-4FF1-92BA-15DC2B737133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A487-356C-4AA9-AF65-0057FE966A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AA1-4830-4FF1-92BA-15DC2B737133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A487-356C-4AA9-AF65-0057FE966A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AA1-4830-4FF1-92BA-15DC2B737133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A487-356C-4AA9-AF65-0057FE966AA4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AA1-4830-4FF1-92BA-15DC2B737133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A487-356C-4AA9-AF65-0057FE966AA4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036DAA1-4830-4FF1-92BA-15DC2B737133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60A487-356C-4AA9-AF65-0057FE966AA4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2564904"/>
            <a:ext cx="8208911" cy="4104456"/>
          </a:xfrm>
        </p:spPr>
        <p:txBody>
          <a:bodyPr>
            <a:normAutofit/>
          </a:bodyPr>
          <a:lstStyle/>
          <a:p>
            <a:r>
              <a:rPr lang="pl-PL" dirty="0" smtClean="0"/>
              <a:t>Tytuł</a:t>
            </a:r>
          </a:p>
          <a:p>
            <a:r>
              <a:rPr lang="pl-PL" dirty="0" smtClean="0"/>
              <a:t>Podział metod podejmowania decyzji</a:t>
            </a:r>
          </a:p>
          <a:p>
            <a:r>
              <a:rPr lang="pl-PL" dirty="0" smtClean="0"/>
              <a:t>Cel pracy</a:t>
            </a:r>
          </a:p>
          <a:p>
            <a:r>
              <a:rPr lang="pl-PL" dirty="0" smtClean="0"/>
              <a:t>Projektowanie</a:t>
            </a:r>
          </a:p>
          <a:p>
            <a:r>
              <a:rPr lang="pl-PL" dirty="0" smtClean="0"/>
              <a:t>Implementacja</a:t>
            </a:r>
          </a:p>
          <a:p>
            <a:r>
              <a:rPr lang="pl-PL" dirty="0" smtClean="0"/>
              <a:t>Testy</a:t>
            </a:r>
          </a:p>
          <a:p>
            <a:r>
              <a:rPr lang="pl-PL" dirty="0" smtClean="0"/>
              <a:t>Zakończenie</a:t>
            </a:r>
          </a:p>
          <a:p>
            <a:r>
              <a:rPr lang="pl-PL" dirty="0" smtClean="0"/>
              <a:t>Perspektywa na przyszłość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455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72067" y="3284983"/>
            <a:ext cx="7408333" cy="2841179"/>
          </a:xfrm>
        </p:spPr>
        <p:txBody>
          <a:bodyPr>
            <a:normAutofit/>
          </a:bodyPr>
          <a:lstStyle/>
          <a:p>
            <a:pPr lvl="0" algn="ctr"/>
            <a:r>
              <a:rPr lang="pl-PL" sz="3600" dirty="0" smtClean="0"/>
              <a:t>MySQL Workbench</a:t>
            </a:r>
          </a:p>
          <a:p>
            <a:pPr algn="ctr"/>
            <a:r>
              <a:rPr lang="pl-PL" sz="3600" dirty="0" err="1" smtClean="0"/>
              <a:t>NetBeans</a:t>
            </a:r>
            <a:endParaRPr lang="pl-PL" sz="3600" dirty="0" smtClean="0"/>
          </a:p>
          <a:p>
            <a:pPr algn="ctr"/>
            <a:r>
              <a:rPr lang="pl-PL" sz="3600" dirty="0" err="1" smtClean="0"/>
              <a:t>WildFly</a:t>
            </a:r>
            <a:endParaRPr lang="pl-PL" sz="3600" dirty="0" smtClean="0"/>
          </a:p>
          <a:p>
            <a:pPr algn="ctr"/>
            <a:r>
              <a:rPr lang="pl-PL" sz="3600" dirty="0"/>
              <a:t>Oracle Java </a:t>
            </a:r>
            <a:r>
              <a:rPr lang="pl-PL" sz="3600" dirty="0" smtClean="0"/>
              <a:t>9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Narzędzia do implementacji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76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560" y="2564904"/>
            <a:ext cx="7884864" cy="39604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j</a:t>
            </a:r>
            <a:r>
              <a:rPr lang="pl-PL" dirty="0" smtClean="0"/>
              <a:t>ęzyk Java</a:t>
            </a:r>
          </a:p>
          <a:p>
            <a:pPr algn="just"/>
            <a:r>
              <a:rPr lang="pl-PL" dirty="0" smtClean="0"/>
              <a:t>JSP (Java </a:t>
            </a:r>
            <a:r>
              <a:rPr lang="pl-PL" dirty="0" err="1" smtClean="0"/>
              <a:t>ServerPages</a:t>
            </a:r>
            <a:r>
              <a:rPr lang="pl-PL" dirty="0" smtClean="0"/>
              <a:t>)</a:t>
            </a:r>
          </a:p>
          <a:p>
            <a:pPr algn="just"/>
            <a:r>
              <a:rPr lang="pl-PL" dirty="0" smtClean="0"/>
              <a:t>JPA (Java </a:t>
            </a:r>
            <a:r>
              <a:rPr lang="pl-PL" dirty="0" err="1" smtClean="0"/>
              <a:t>Persistence</a:t>
            </a:r>
            <a:r>
              <a:rPr lang="pl-PL" dirty="0" smtClean="0"/>
              <a:t> API)</a:t>
            </a:r>
          </a:p>
          <a:p>
            <a:pPr algn="just"/>
            <a:r>
              <a:rPr lang="pl-PL" dirty="0" smtClean="0"/>
              <a:t>JPQL (</a:t>
            </a:r>
            <a:r>
              <a:rPr lang="pl-PL" dirty="0"/>
              <a:t>Java </a:t>
            </a:r>
            <a:r>
              <a:rPr lang="pl-PL" dirty="0" err="1"/>
              <a:t>Persistence</a:t>
            </a:r>
            <a:r>
              <a:rPr lang="pl-PL" dirty="0"/>
              <a:t> </a:t>
            </a:r>
            <a:r>
              <a:rPr lang="pl-PL" dirty="0" smtClean="0"/>
              <a:t>Query Language)</a:t>
            </a:r>
          </a:p>
          <a:p>
            <a:pPr algn="just"/>
            <a:r>
              <a:rPr lang="pl-PL" dirty="0" smtClean="0"/>
              <a:t>JSTL </a:t>
            </a:r>
            <a:r>
              <a:rPr lang="pl-PL" dirty="0"/>
              <a:t>(JSP Standard Tag Library).</a:t>
            </a:r>
            <a:endParaRPr lang="pl-PL" dirty="0" smtClean="0"/>
          </a:p>
          <a:p>
            <a:pPr algn="just"/>
            <a:r>
              <a:rPr lang="pl-PL" dirty="0" smtClean="0"/>
              <a:t>EL </a:t>
            </a:r>
            <a:r>
              <a:rPr lang="pl-PL" dirty="0"/>
              <a:t>(</a:t>
            </a:r>
            <a:r>
              <a:rPr lang="pl-PL" dirty="0" err="1"/>
              <a:t>Expression</a:t>
            </a:r>
            <a:r>
              <a:rPr lang="pl-PL" dirty="0"/>
              <a:t> Language) </a:t>
            </a:r>
            <a:endParaRPr lang="pl-PL" dirty="0" smtClean="0"/>
          </a:p>
          <a:p>
            <a:pPr algn="just"/>
            <a:r>
              <a:rPr lang="pl-PL" dirty="0" smtClean="0"/>
              <a:t>HTML5</a:t>
            </a:r>
          </a:p>
          <a:p>
            <a:pPr algn="just"/>
            <a:r>
              <a:rPr lang="pl-PL" dirty="0" smtClean="0"/>
              <a:t>CSS</a:t>
            </a:r>
          </a:p>
          <a:p>
            <a:pPr algn="just"/>
            <a:r>
              <a:rPr lang="pl-PL" dirty="0" smtClean="0"/>
              <a:t>JavaScript</a:t>
            </a:r>
          </a:p>
          <a:p>
            <a:pPr algn="just"/>
            <a:r>
              <a:rPr lang="pl-PL" dirty="0" err="1" smtClean="0"/>
              <a:t>BootStrap</a:t>
            </a:r>
            <a:endParaRPr lang="pl-PL" dirty="0" smtClean="0"/>
          </a:p>
          <a:p>
            <a:pPr algn="just"/>
            <a:r>
              <a:rPr lang="pl-PL" dirty="0" err="1" smtClean="0"/>
              <a:t>jQuery</a:t>
            </a: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Technologie implementacyjne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2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implementacji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564904"/>
            <a:ext cx="554461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implementacji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564904"/>
            <a:ext cx="5544616" cy="41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implementacji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564904"/>
            <a:ext cx="554461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2636912"/>
            <a:ext cx="7920879" cy="38884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/>
              <a:t>Cel pracy został </a:t>
            </a:r>
            <a:r>
              <a:rPr lang="pl-PL" sz="2800" strike="sngStrike" dirty="0"/>
              <a:t> </a:t>
            </a:r>
            <a:r>
              <a:rPr lang="pl-PL" sz="2800" dirty="0"/>
              <a:t>osiągnięty. Projekt spełnia cele szczegółowe postawione we wstępie pracy.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fazie projektowania założono, że system powstanie jako </a:t>
            </a:r>
            <a:r>
              <a:rPr lang="pl-PL" sz="2800" dirty="0" err="1"/>
              <a:t>servlet</a:t>
            </a:r>
            <a:r>
              <a:rPr lang="pl-PL" sz="2800" dirty="0"/>
              <a:t> w języku Java. Na dalszym etapie prac okazała się konieczność korzystania z języka </a:t>
            </a:r>
            <a:r>
              <a:rPr lang="pl-PL" sz="2800" dirty="0" smtClean="0"/>
              <a:t>HTML5 </a:t>
            </a:r>
            <a:r>
              <a:rPr lang="pl-PL" sz="2800" dirty="0"/>
              <a:t>oraz niezmiernie przydatnego w tym projekcie języka JavaScript oraz </a:t>
            </a:r>
            <a:r>
              <a:rPr lang="pl-PL" sz="2800" dirty="0" err="1"/>
              <a:t>jQuery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Zakończenie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99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560" y="2675467"/>
            <a:ext cx="7920880" cy="3450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/>
              <a:t>A</a:t>
            </a:r>
            <a:r>
              <a:rPr lang="pl-PL" sz="2800" dirty="0" smtClean="0"/>
              <a:t>plikacja </a:t>
            </a:r>
            <a:r>
              <a:rPr lang="pl-PL" sz="2800" dirty="0"/>
              <a:t>jest podstawową wersją oprogramowania. Można </a:t>
            </a:r>
            <a:r>
              <a:rPr lang="pl-PL" sz="2800" dirty="0" smtClean="0"/>
              <a:t>rozwinąć np</a:t>
            </a:r>
            <a:r>
              <a:rPr lang="pl-PL" sz="2800" dirty="0"/>
              <a:t>. </a:t>
            </a:r>
            <a:r>
              <a:rPr lang="pl-PL" sz="2800" dirty="0" smtClean="0"/>
              <a:t>o weryfikację </a:t>
            </a:r>
            <a:r>
              <a:rPr lang="pl-PL" sz="2800" dirty="0"/>
              <a:t>użytkowników poprzez konto email, możliwość utworzenia konta </a:t>
            </a:r>
            <a:r>
              <a:rPr lang="pl-PL" sz="2800" dirty="0" smtClean="0"/>
              <a:t>Premium</a:t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/>
              <a:t>dodatkowymi funkcjonalnościami, obsługa płatności kartą, ukierunkowanie </a:t>
            </a:r>
            <a:r>
              <a:rPr lang="pl-PL" sz="2800" dirty="0" smtClean="0"/>
              <a:t>wariantów</a:t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kryteriów na konkretne potrzeby użytkownika w stylu </a:t>
            </a:r>
            <a:r>
              <a:rPr lang="pl-PL" sz="2800" dirty="0" err="1"/>
              <a:t>porównywarek</a:t>
            </a:r>
            <a:r>
              <a:rPr lang="pl-PL" sz="2800" dirty="0"/>
              <a:t> </a:t>
            </a:r>
            <a:r>
              <a:rPr lang="pl-PL" sz="2800" dirty="0" smtClean="0"/>
              <a:t>internetowych.</a:t>
            </a:r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Perspektywa na przyszłość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701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Aplikacja wspomagająca podejmowanie decyzji</a:t>
            </a:r>
            <a:br>
              <a:rPr lang="pl-PL" b="1" dirty="0"/>
            </a:br>
            <a:r>
              <a:rPr lang="pl-PL" b="1" dirty="0"/>
              <a:t>w oparciu o metodę AHP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języku </a:t>
            </a:r>
            <a:r>
              <a:rPr lang="pl-PL" b="1" dirty="0" smtClean="0"/>
              <a:t>JAVA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36096" y="5301208"/>
            <a:ext cx="2336304" cy="33759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pl-PL" dirty="0" smtClean="0"/>
              <a:t>mgr Krzysztof Kryński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45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72067" y="3428999"/>
            <a:ext cx="7408333" cy="2697163"/>
          </a:xfrm>
        </p:spPr>
        <p:txBody>
          <a:bodyPr>
            <a:normAutofit/>
          </a:bodyPr>
          <a:lstStyle/>
          <a:p>
            <a:r>
              <a:rPr lang="pl-PL" sz="3200" dirty="0" smtClean="0"/>
              <a:t>jednokryterialne, np. metoda Simpleks</a:t>
            </a:r>
          </a:p>
          <a:p>
            <a:r>
              <a:rPr lang="pl-PL" sz="3200" dirty="0"/>
              <a:t>w</a:t>
            </a:r>
            <a:r>
              <a:rPr lang="pl-PL" sz="3200" dirty="0" smtClean="0"/>
              <a:t>ielokryterialne, np. metoda ANP, AHP</a:t>
            </a:r>
            <a:endParaRPr lang="pl-PL" sz="3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Podział metod podejmowania decyzji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2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2276872"/>
            <a:ext cx="8064895" cy="3849291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/>
              <a:t>Należy do </a:t>
            </a:r>
            <a:r>
              <a:rPr lang="pl-PL" dirty="0"/>
              <a:t>zagadnienia liniowego programowania </a:t>
            </a:r>
            <a:r>
              <a:rPr lang="pl-PL" dirty="0" smtClean="0"/>
              <a:t>matematycznego, tzn. zadanie optymalizacyjne wyłącznie </a:t>
            </a:r>
            <a:br>
              <a:rPr lang="pl-PL" dirty="0" smtClean="0"/>
            </a:br>
            <a:r>
              <a:rPr lang="pl-PL" dirty="0" smtClean="0"/>
              <a:t>ze związkami liniowymi (ograniczenia oraz cel). </a:t>
            </a:r>
            <a:br>
              <a:rPr lang="pl-PL" dirty="0" smtClean="0"/>
            </a:br>
            <a:r>
              <a:rPr lang="pl-PL" dirty="0" smtClean="0"/>
              <a:t>Metodą </a:t>
            </a:r>
            <a:r>
              <a:rPr lang="pl-PL" dirty="0"/>
              <a:t>Simpleks można rozwiązywać wiele rodzajów zagadnień, takich jak:</a:t>
            </a:r>
          </a:p>
          <a:p>
            <a:pPr lvl="0" algn="just"/>
            <a:r>
              <a:rPr lang="pl-PL" dirty="0"/>
              <a:t>transportowe</a:t>
            </a:r>
          </a:p>
          <a:p>
            <a:pPr lvl="0" algn="just"/>
            <a:r>
              <a:rPr lang="pl-PL" dirty="0"/>
              <a:t>maksymalnego przepływu i minimalnego przekroju</a:t>
            </a:r>
          </a:p>
          <a:p>
            <a:pPr lvl="0" algn="just"/>
            <a:r>
              <a:rPr lang="pl-PL" dirty="0"/>
              <a:t>binarne</a:t>
            </a:r>
          </a:p>
          <a:p>
            <a:pPr lvl="0" algn="just"/>
            <a:r>
              <a:rPr lang="pl-PL" dirty="0"/>
              <a:t>plecakowe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Metoda Simpleks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30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1" y="2564904"/>
            <a:ext cx="7308423" cy="4033229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Analytic</a:t>
            </a:r>
            <a:r>
              <a:rPr lang="pl-PL" dirty="0" smtClean="0"/>
              <a:t> </a:t>
            </a:r>
            <a:r>
              <a:rPr lang="pl-PL" dirty="0"/>
              <a:t>Hierarchy </a:t>
            </a:r>
            <a:r>
              <a:rPr lang="pl-PL" dirty="0" err="1"/>
              <a:t>Process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80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2780929"/>
            <a:ext cx="8208911" cy="33452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/>
              <a:t>opracowanie projektu systemu służącego do wielokryterialnego wspomagania decyzji w oparciu o metodę AHP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(</a:t>
            </a:r>
            <a:r>
              <a:rPr lang="pl-PL" sz="3600" dirty="0" err="1"/>
              <a:t>Analytic</a:t>
            </a:r>
            <a:r>
              <a:rPr lang="pl-PL" sz="3600" dirty="0"/>
              <a:t> Hierarchy </a:t>
            </a:r>
            <a:r>
              <a:rPr lang="pl-PL" sz="3600" dirty="0" err="1"/>
              <a:t>Process</a:t>
            </a:r>
            <a:r>
              <a:rPr lang="pl-PL" sz="3600" dirty="0"/>
              <a:t>)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oraz </a:t>
            </a:r>
            <a:r>
              <a:rPr lang="pl-PL" sz="3600" dirty="0"/>
              <a:t>jego implementacja w języku Java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07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2924943"/>
            <a:ext cx="8136903" cy="3201219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Aplikacja będzie posiadała następujących użytkowników:</a:t>
            </a:r>
          </a:p>
          <a:p>
            <a:pPr lvl="0" algn="just"/>
            <a:r>
              <a:rPr lang="pl-PL" dirty="0"/>
              <a:t>Administrator (administrator aplikacji webowej oraz bazy danych)</a:t>
            </a:r>
          </a:p>
          <a:p>
            <a:pPr lvl="0" algn="just"/>
            <a:r>
              <a:rPr lang="pl-PL" dirty="0"/>
              <a:t>Użytkownik (osoba posiadająca konto </a:t>
            </a:r>
            <a:r>
              <a:rPr lang="pl-PL" dirty="0" smtClean="0"/>
              <a:t>w </a:t>
            </a:r>
            <a:r>
              <a:rPr lang="pl-PL" dirty="0"/>
              <a:t>bazie, która ma możliwość wprowadzania danych umożliwiających wspomaganie decyzji wg ustalonych kryteriów)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Faza określania wymagań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4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4176464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pl-PL" dirty="0"/>
              <a:t>Dodawanie nowych użytkowników</a:t>
            </a:r>
          </a:p>
          <a:p>
            <a:pPr lvl="0" algn="just"/>
            <a:r>
              <a:rPr lang="pl-PL" dirty="0"/>
              <a:t>Przechowywanie informacji o użytkownikach</a:t>
            </a:r>
          </a:p>
          <a:p>
            <a:pPr lvl="0" algn="just"/>
            <a:r>
              <a:rPr lang="pl-PL" dirty="0"/>
              <a:t>Wprowadzanie nowych wariantów możliwości wyboru</a:t>
            </a:r>
          </a:p>
          <a:p>
            <a:pPr lvl="0" algn="just"/>
            <a:r>
              <a:rPr lang="pl-PL" dirty="0"/>
              <a:t>Przechowywanie informacji o wariantach wyboru</a:t>
            </a:r>
          </a:p>
          <a:p>
            <a:pPr lvl="0" algn="just"/>
            <a:r>
              <a:rPr lang="pl-PL" dirty="0"/>
              <a:t>Wybór wariantu spośród dostępnych w bazie danych</a:t>
            </a:r>
          </a:p>
          <a:p>
            <a:pPr lvl="0" algn="just"/>
            <a:r>
              <a:rPr lang="pl-PL" dirty="0"/>
              <a:t>Wprowadzanie nowych kryteriów</a:t>
            </a:r>
          </a:p>
          <a:p>
            <a:pPr lvl="0" algn="just"/>
            <a:r>
              <a:rPr lang="pl-PL" dirty="0"/>
              <a:t>Wybór kryterium spośród dostępnych w bazie danych</a:t>
            </a:r>
          </a:p>
          <a:p>
            <a:pPr lvl="0" algn="just"/>
            <a:r>
              <a:rPr lang="pl-PL" dirty="0"/>
              <a:t>Przechowywanie informacji o kryteriach</a:t>
            </a:r>
          </a:p>
          <a:p>
            <a:pPr lvl="0" algn="just"/>
            <a:r>
              <a:rPr lang="pl-PL" dirty="0"/>
              <a:t>Określanie funkcji przynależności każdego kryterium</a:t>
            </a:r>
          </a:p>
          <a:p>
            <a:pPr lvl="0" algn="just"/>
            <a:r>
              <a:rPr lang="pl-PL" dirty="0"/>
              <a:t>Wprowadzanie parametru dla każdego kryterium</a:t>
            </a:r>
          </a:p>
          <a:p>
            <a:pPr lvl="0" algn="just"/>
            <a:r>
              <a:rPr lang="pl-PL" dirty="0"/>
              <a:t>Przechowywanie informacji o parametrach i funkcji przynależności każdego kryterium</a:t>
            </a:r>
          </a:p>
          <a:p>
            <a:pPr lvl="0" algn="just"/>
            <a:r>
              <a:rPr lang="en-US" dirty="0" err="1"/>
              <a:t>Wymagany</a:t>
            </a:r>
            <a:r>
              <a:rPr lang="en-US" dirty="0"/>
              <a:t> </a:t>
            </a:r>
            <a:r>
              <a:rPr lang="en-US" dirty="0" err="1"/>
              <a:t>wzorzec</a:t>
            </a:r>
            <a:r>
              <a:rPr lang="en-US" dirty="0"/>
              <a:t> MVC (Model-View-Controller)</a:t>
            </a:r>
            <a:endParaRPr lang="pl-PL" dirty="0"/>
          </a:p>
          <a:p>
            <a:pPr lvl="0" algn="just"/>
            <a:r>
              <a:rPr lang="pl-PL" dirty="0"/>
              <a:t>Wyświetlanie funkcji przynależności w postaci graficznej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Wymagania funkcjonalne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50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4032448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pl-PL" dirty="0"/>
              <a:t>Wymagana zainstalowana obsługa języka JavaScript</a:t>
            </a:r>
          </a:p>
          <a:p>
            <a:pPr lvl="0" algn="just"/>
            <a:r>
              <a:rPr lang="pl-PL" dirty="0"/>
              <a:t>Wykorzystanie wyłącznie oprogramowania </a:t>
            </a:r>
            <a:r>
              <a:rPr lang="pl-PL" i="1" dirty="0"/>
              <a:t>open </a:t>
            </a:r>
            <a:r>
              <a:rPr lang="pl-PL" i="1" dirty="0" err="1"/>
              <a:t>source</a:t>
            </a:r>
            <a:endParaRPr lang="pl-PL" dirty="0"/>
          </a:p>
          <a:p>
            <a:pPr lvl="0" algn="just"/>
            <a:r>
              <a:rPr lang="pl-PL" dirty="0"/>
              <a:t>Wymagany dostęp do Internetu o przepustowości minimum 20 </a:t>
            </a:r>
            <a:r>
              <a:rPr lang="pl-PL" dirty="0" err="1" smtClean="0"/>
              <a:t>Mb</a:t>
            </a:r>
            <a:r>
              <a:rPr lang="pl-PL" dirty="0" smtClean="0"/>
              <a:t>/s przy </a:t>
            </a:r>
            <a:r>
              <a:rPr lang="pl-PL" dirty="0"/>
              <a:t>realizacji usługi</a:t>
            </a:r>
          </a:p>
          <a:p>
            <a:pPr lvl="0" algn="just"/>
            <a:r>
              <a:rPr lang="pl-PL" dirty="0" smtClean="0"/>
              <a:t>Pełna </a:t>
            </a:r>
            <a:r>
              <a:rPr lang="pl-PL" dirty="0"/>
              <a:t>funkcjonalność </a:t>
            </a:r>
            <a:r>
              <a:rPr lang="pl-PL" dirty="0" err="1"/>
              <a:t>servletu</a:t>
            </a:r>
            <a:r>
              <a:rPr lang="pl-PL" dirty="0"/>
              <a:t> osiągana po 4 sekundach od chwili wejścia na stronę </a:t>
            </a:r>
          </a:p>
          <a:p>
            <a:pPr lvl="0" algn="just"/>
            <a:r>
              <a:rPr lang="pl-PL" dirty="0"/>
              <a:t>Obciążenie łącza przez aplikację nie utrudniające pracy innym aplikacjom</a:t>
            </a:r>
          </a:p>
          <a:p>
            <a:pPr lvl="0" algn="just"/>
            <a:r>
              <a:rPr lang="pl-PL" dirty="0"/>
              <a:t>Oddzielenie logiki biznesowej od komponentu sterowania</a:t>
            </a:r>
          </a:p>
          <a:p>
            <a:pPr lvl="0" algn="just"/>
            <a:r>
              <a:rPr lang="pl-PL" dirty="0" smtClean="0"/>
              <a:t>Wymagany </a:t>
            </a:r>
            <a:r>
              <a:rPr lang="pl-PL" dirty="0"/>
              <a:t>dostęp do wykorzystywanej przez system bazy danych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Wymagania </a:t>
            </a:r>
            <a:r>
              <a:rPr lang="pl-PL" dirty="0" err="1" smtClean="0"/>
              <a:t>pozafunkcjonalne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58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335</Words>
  <Application>Microsoft Office PowerPoint</Application>
  <PresentationFormat>Pokaz na ekranie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Kształt fali</vt:lpstr>
      <vt:lpstr>Plan prezentacji</vt:lpstr>
      <vt:lpstr>Aplikacja wspomagająca podejmowanie decyzji w oparciu o metodę AHP  w języku JAVA </vt:lpstr>
      <vt:lpstr>Podział metod podejmowania decyzji</vt:lpstr>
      <vt:lpstr>Metoda Simpleks</vt:lpstr>
      <vt:lpstr>Analytic Hierarchy Process</vt:lpstr>
      <vt:lpstr>Cel pracy</vt:lpstr>
      <vt:lpstr>Faza określania wymagań</vt:lpstr>
      <vt:lpstr>Wymagania funkcjonalne</vt:lpstr>
      <vt:lpstr>Wymagania pozafunkcjonalne</vt:lpstr>
      <vt:lpstr>Narzędzia do implementacji</vt:lpstr>
      <vt:lpstr>Technologie implementacyjne</vt:lpstr>
      <vt:lpstr>Przykład implementacji</vt:lpstr>
      <vt:lpstr>Przykład implementacji</vt:lpstr>
      <vt:lpstr>Przykład implementacji</vt:lpstr>
      <vt:lpstr>Zakończenie</vt:lpstr>
      <vt:lpstr>Perspektywa na przyszłość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Aplikacja wspomagająca podejmowanie decyzji w oparciu o metodę AHP  w języku JAVA</dc:title>
  <dc:creator>kokos</dc:creator>
  <cp:lastModifiedBy>kokos</cp:lastModifiedBy>
  <cp:revision>8</cp:revision>
  <dcterms:created xsi:type="dcterms:W3CDTF">2018-05-22T17:00:54Z</dcterms:created>
  <dcterms:modified xsi:type="dcterms:W3CDTF">2018-05-23T15:42:29Z</dcterms:modified>
</cp:coreProperties>
</file>