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60" d="100"/>
          <a:sy n="60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31578" y="1392856"/>
            <a:ext cx="7766936" cy="1646302"/>
          </a:xfrm>
        </p:spPr>
        <p:txBody>
          <a:bodyPr/>
          <a:lstStyle/>
          <a:p>
            <a:r>
              <a:rPr lang="pl-PL" dirty="0" smtClean="0"/>
              <a:t>Modele ewaluacji jakości w projektach informatycznych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542472"/>
          </a:xfrm>
        </p:spPr>
        <p:txBody>
          <a:bodyPr/>
          <a:lstStyle/>
          <a:p>
            <a:pPr algn="ctr"/>
            <a:r>
              <a:rPr lang="pl-PL" sz="2400" dirty="0" smtClean="0"/>
              <a:t>Kamila Szczepańska</a:t>
            </a:r>
          </a:p>
          <a:p>
            <a:pPr algn="ctr"/>
            <a:r>
              <a:rPr lang="pl-PL" dirty="0" smtClean="0"/>
              <a:t>Promotor</a:t>
            </a:r>
            <a:r>
              <a:rPr lang="pl-PL" dirty="0"/>
              <a:t>: Prof. dr hab. inż. Piotr </a:t>
            </a:r>
            <a:r>
              <a:rPr lang="pl-PL" dirty="0" err="1" smtClean="0"/>
              <a:t>Zaskórski</a:t>
            </a:r>
            <a:endParaRPr lang="pl-PL" dirty="0"/>
          </a:p>
          <a:p>
            <a:pPr algn="ctr"/>
            <a:endParaRPr lang="pl-PL" dirty="0" smtClean="0"/>
          </a:p>
          <a:p>
            <a:pPr algn="ctr"/>
            <a:r>
              <a:rPr lang="pl-PL" dirty="0"/>
              <a:t>Warszawska Wyższa Szkoła Informatyki</a:t>
            </a:r>
          </a:p>
          <a:p>
            <a:pPr algn="ctr"/>
            <a:r>
              <a:rPr lang="pl-PL" dirty="0"/>
              <a:t>Warszawa, </a:t>
            </a:r>
            <a:r>
              <a:rPr lang="pl-PL" dirty="0" smtClean="0"/>
              <a:t>2017</a:t>
            </a:r>
            <a:endParaRPr lang="pl-PL" dirty="0"/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65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222251"/>
            <a:ext cx="8596668" cy="1320800"/>
          </a:xfrm>
        </p:spPr>
        <p:txBody>
          <a:bodyPr/>
          <a:lstStyle/>
          <a:p>
            <a:r>
              <a:rPr lang="pl-PL" dirty="0" smtClean="0"/>
              <a:t>Model ewaluacji jakości ex- post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5351" y="847128"/>
            <a:ext cx="8878586" cy="513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3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222251"/>
            <a:ext cx="8596668" cy="1320800"/>
          </a:xfrm>
        </p:spPr>
        <p:txBody>
          <a:bodyPr/>
          <a:lstStyle/>
          <a:p>
            <a:r>
              <a:rPr lang="pl-PL" dirty="0" smtClean="0"/>
              <a:t>Model ewaluacji jakości ex- post</a:t>
            </a: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085850"/>
            <a:ext cx="8790515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247650"/>
            <a:ext cx="8596668" cy="1320800"/>
          </a:xfrm>
        </p:spPr>
        <p:txBody>
          <a:bodyPr/>
          <a:lstStyle/>
          <a:p>
            <a:r>
              <a:rPr lang="pl-PL" dirty="0" smtClean="0"/>
              <a:t>Wyniki ewaluacji jakości ex- </a:t>
            </a:r>
            <a:r>
              <a:rPr lang="pl-PL" dirty="0" err="1" smtClean="0"/>
              <a:t>ante</a:t>
            </a:r>
            <a:r>
              <a:rPr lang="pl-PL" dirty="0" smtClean="0"/>
              <a:t> na wybranym przykładzie</a:t>
            </a:r>
            <a:endParaRPr lang="pl-PL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759958"/>
              </p:ext>
            </p:extLst>
          </p:nvPr>
        </p:nvGraphicFramePr>
        <p:xfrm>
          <a:off x="895351" y="1568448"/>
          <a:ext cx="8001000" cy="4925864"/>
        </p:xfrm>
        <a:graphic>
          <a:graphicData uri="http://schemas.openxmlformats.org/drawingml/2006/table">
            <a:tbl>
              <a:tblPr firstRow="1" firstCol="1" bandRow="1"/>
              <a:tblGrid>
                <a:gridCol w="4412941"/>
                <a:gridCol w="1468669"/>
                <a:gridCol w="2119390"/>
              </a:tblGrid>
              <a:tr h="508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Kryterium</a:t>
                      </a:r>
                      <a:endParaRPr lang="pl-PL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Projekt KP</a:t>
                      </a:r>
                      <a:endParaRPr lang="pl-PL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Projekt helpdesk</a:t>
                      </a:r>
                      <a:endParaRPr lang="pl-PL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RELACJE Z KLIENTEM</a:t>
                      </a:r>
                      <a:endParaRPr lang="pl-PL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68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OCENA KIEROWNIKA PROJEKTU</a:t>
                      </a:r>
                      <a:endParaRPr lang="pl-PL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3,4375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4,875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68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OCENA CZŁONKÓW ZESPOŁU PROJEKTOWEGO</a:t>
                      </a:r>
                      <a:endParaRPr lang="pl-PL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3,375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4,625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68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OCENA ZGODNOŚCI Z METODYKĄ</a:t>
                      </a:r>
                      <a:endParaRPr lang="pl-PL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68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OCENA ZAKRESU PROJEKTU</a:t>
                      </a:r>
                      <a:endParaRPr lang="pl-PL" sz="20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pl-PL" sz="24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4,375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68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OCENA ADEKWATNOŚCI ZASOBÓW</a:t>
                      </a:r>
                      <a:endParaRPr lang="pl-PL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pl-PL" sz="24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4,25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68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OCENA HARMONOGRAMU</a:t>
                      </a:r>
                      <a:endParaRPr lang="pl-PL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3,125</a:t>
                      </a:r>
                      <a:endParaRPr lang="pl-PL" sz="24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4,25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68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OCENA RYZYKA PROJEKTOWEGO</a:t>
                      </a:r>
                      <a:endParaRPr lang="pl-PL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pl-PL" sz="24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7205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OCENA KOMPLETNOŚCI WYMAGAŃ PROJEKTOWYCH</a:t>
                      </a:r>
                      <a:endParaRPr lang="pl-PL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24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4,25</a:t>
                      </a:r>
                      <a:endParaRPr lang="pl-PL" sz="24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455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OCENA KOŃCOWA JAKOŚCI EX-ANTE</a:t>
                      </a:r>
                      <a:endParaRPr lang="pl-PL" sz="20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3,64</a:t>
                      </a:r>
                      <a:endParaRPr lang="pl-PL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4,41</a:t>
                      </a:r>
                      <a:endParaRPr lang="pl-PL" sz="28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8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247650"/>
            <a:ext cx="8596668" cy="1320800"/>
          </a:xfrm>
        </p:spPr>
        <p:txBody>
          <a:bodyPr/>
          <a:lstStyle/>
          <a:p>
            <a:r>
              <a:rPr lang="pl-PL" dirty="0" smtClean="0"/>
              <a:t>Wyniki ewaluacji jakości ex- post na wybranym przykładzie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2500" y="1568450"/>
            <a:ext cx="5181600" cy="479045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3249" y="1568450"/>
            <a:ext cx="4772901" cy="47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7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247650"/>
            <a:ext cx="8809566" cy="1320800"/>
          </a:xfrm>
        </p:spPr>
        <p:txBody>
          <a:bodyPr>
            <a:normAutofit/>
          </a:bodyPr>
          <a:lstStyle/>
          <a:p>
            <a:r>
              <a:rPr lang="pl-PL" dirty="0" smtClean="0"/>
              <a:t>Porównanie wskaźników jakości ex- </a:t>
            </a:r>
            <a:r>
              <a:rPr lang="pl-PL" dirty="0" err="1" smtClean="0"/>
              <a:t>ante</a:t>
            </a:r>
            <a:r>
              <a:rPr lang="pl-PL" dirty="0" smtClean="0"/>
              <a:t> i ex- post na wybranym przykładzie</a:t>
            </a:r>
            <a:endParaRPr lang="pl-PL" dirty="0"/>
          </a:p>
        </p:txBody>
      </p:sp>
      <p:pic>
        <p:nvPicPr>
          <p:cNvPr id="11" name="Symbol zastępczy zawartości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828800"/>
            <a:ext cx="8839814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3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9435" y="609601"/>
            <a:ext cx="9152466" cy="781050"/>
          </a:xfrm>
        </p:spPr>
        <p:txBody>
          <a:bodyPr>
            <a:noAutofit/>
          </a:bodyPr>
          <a:lstStyle/>
          <a:p>
            <a:r>
              <a:rPr lang="pl-PL" sz="4200" dirty="0" smtClean="0"/>
              <a:t>Wnioski z przedstawionego przykładu</a:t>
            </a:r>
            <a:endParaRPr lang="pl-PL" sz="4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847851"/>
            <a:ext cx="8596668" cy="4650712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Przykład potwierdza hipotezę badawczą</a:t>
            </a:r>
          </a:p>
          <a:p>
            <a:r>
              <a:rPr lang="pl-PL" sz="4000" dirty="0" smtClean="0"/>
              <a:t>Konieczne jest zweryfikowanie hipotezy na większej ilości danych, za pomocą metod statystycznych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5824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Ogólne wnioski z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314451"/>
            <a:ext cx="8596668" cy="4726912"/>
          </a:xfrm>
        </p:spPr>
        <p:txBody>
          <a:bodyPr>
            <a:normAutofit lnSpcReduction="10000"/>
          </a:bodyPr>
          <a:lstStyle/>
          <a:p>
            <a:r>
              <a:rPr lang="pl-PL" sz="2400" dirty="0" smtClean="0"/>
              <a:t>Przedstawione w pracy modele wymagają analizy na większej liczbie projektów.</a:t>
            </a:r>
          </a:p>
          <a:p>
            <a:r>
              <a:rPr lang="pl-PL" sz="2400" dirty="0" smtClean="0"/>
              <a:t>Jakość projektu jest pojęciem bardzo złożonym, a zarządzanie nią w projekcie wymaga czasu i zaangażowania wielu osób.</a:t>
            </a:r>
          </a:p>
          <a:p>
            <a:r>
              <a:rPr lang="pl-PL" sz="2400" dirty="0" smtClean="0"/>
              <a:t>Zarządzanie jakością w projekcie oznacza ingerencję we wszystkie elementy we wszystkich fazach projektu.</a:t>
            </a:r>
          </a:p>
          <a:p>
            <a:r>
              <a:rPr lang="pl-PL" sz="2400" dirty="0" smtClean="0"/>
              <a:t>Działania naprawcze należy podejmować jak najszybciej od wykrycia błędów, gdyż koszty naprawy w kolejnych fazach projektu są coraz wyższe.</a:t>
            </a:r>
          </a:p>
          <a:p>
            <a:r>
              <a:rPr lang="pl-PL" sz="2400" dirty="0" smtClean="0"/>
              <a:t>Ewaluacja jakości w projekcie może również dostarczyć wniosków do przyszłej praktyki projektowej.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306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96534" y="2971800"/>
            <a:ext cx="8596668" cy="1320800"/>
          </a:xfrm>
        </p:spPr>
        <p:txBody>
          <a:bodyPr>
            <a:normAutofit/>
          </a:bodyPr>
          <a:lstStyle/>
          <a:p>
            <a:r>
              <a:rPr lang="pl-PL" sz="4800" b="1" dirty="0" smtClean="0"/>
              <a:t>DZIĘKUJĘ ZA UWAGĘ</a:t>
            </a:r>
            <a:endParaRPr lang="pl-PL" sz="4800" b="1" dirty="0"/>
          </a:p>
        </p:txBody>
      </p:sp>
    </p:spTree>
    <p:extLst>
      <p:ext uri="{BB962C8B-B14F-4D97-AF65-F5344CB8AC3E}">
        <p14:creationId xmlns:p14="http://schemas.microsoft.com/office/powerpoint/2010/main" val="275719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330201"/>
            <a:ext cx="8596668" cy="1320800"/>
          </a:xfrm>
        </p:spPr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314451"/>
            <a:ext cx="9228666" cy="4726912"/>
          </a:xfrm>
        </p:spPr>
        <p:txBody>
          <a:bodyPr>
            <a:normAutofit fontScale="92500" lnSpcReduction="10000"/>
          </a:bodyPr>
          <a:lstStyle/>
          <a:p>
            <a:r>
              <a:rPr lang="pl-PL" sz="3200" dirty="0" smtClean="0"/>
              <a:t>Cel i hipoteza badawcza</a:t>
            </a:r>
          </a:p>
          <a:p>
            <a:r>
              <a:rPr lang="pl-PL" sz="3200" dirty="0" smtClean="0"/>
              <a:t>Zakres pracy</a:t>
            </a:r>
          </a:p>
          <a:p>
            <a:r>
              <a:rPr lang="pl-PL" sz="3200" dirty="0" smtClean="0"/>
              <a:t>Wnioski z analizy istniejących rozwiązań</a:t>
            </a:r>
          </a:p>
          <a:p>
            <a:r>
              <a:rPr lang="pl-PL" sz="3200" dirty="0" smtClean="0"/>
              <a:t>Stworzone w ramach pracy modele ewaluacji jakości ex- </a:t>
            </a:r>
            <a:r>
              <a:rPr lang="pl-PL" sz="3200" dirty="0" err="1" smtClean="0"/>
              <a:t>ante</a:t>
            </a:r>
            <a:r>
              <a:rPr lang="pl-PL" sz="3200" dirty="0" smtClean="0"/>
              <a:t> i ex- post</a:t>
            </a:r>
          </a:p>
          <a:p>
            <a:r>
              <a:rPr lang="pl-PL" sz="3200" dirty="0" smtClean="0"/>
              <a:t>Omówienie wyników ewaluacji jakości ex- </a:t>
            </a:r>
            <a:r>
              <a:rPr lang="pl-PL" sz="3200" dirty="0" err="1" smtClean="0"/>
              <a:t>ante</a:t>
            </a:r>
            <a:r>
              <a:rPr lang="pl-PL" sz="3200" dirty="0" smtClean="0"/>
              <a:t> i ex- post na wybranym przykładzie</a:t>
            </a:r>
          </a:p>
          <a:p>
            <a:r>
              <a:rPr lang="pl-PL" sz="3200" dirty="0" smtClean="0"/>
              <a:t>Wnioski z przestawionego przykładu</a:t>
            </a:r>
          </a:p>
          <a:p>
            <a:r>
              <a:rPr lang="pl-PL" sz="3200" dirty="0" smtClean="0"/>
              <a:t>Ogólne wnioski z pracy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20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i hipoteza badawcza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Cel: Identyfikacja modeli ewaluacji jakości projektów informatycznych</a:t>
            </a:r>
          </a:p>
          <a:p>
            <a:r>
              <a:rPr lang="pl-PL" sz="3600" dirty="0" smtClean="0"/>
              <a:t>Hipoteza: </a:t>
            </a:r>
            <a:r>
              <a:rPr lang="pl-PL" sz="3600" b="1" dirty="0" smtClean="0"/>
              <a:t>Jakość procesu projektowania wpływa </a:t>
            </a:r>
            <a:r>
              <a:rPr lang="pl-PL" sz="3600" b="1" dirty="0" smtClean="0"/>
              <a:t>wprost proporcjonalnie na </a:t>
            </a:r>
            <a:r>
              <a:rPr lang="pl-PL" sz="3600" b="1" dirty="0" smtClean="0"/>
              <a:t>jakość </a:t>
            </a:r>
            <a:r>
              <a:rPr lang="pl-PL" sz="3600" b="1" dirty="0" smtClean="0"/>
              <a:t>produktu</a:t>
            </a:r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4776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439695"/>
            <a:ext cx="9225423" cy="505838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Wstęp</a:t>
            </a:r>
          </a:p>
          <a:p>
            <a:r>
              <a:rPr lang="pl-PL" sz="2400" dirty="0" smtClean="0"/>
              <a:t>Identyfikacja pojęcia projekt</a:t>
            </a:r>
          </a:p>
          <a:p>
            <a:r>
              <a:rPr lang="pl-PL" sz="2400" dirty="0" smtClean="0"/>
              <a:t>Zarządzanie projektami według wybranych metodyk</a:t>
            </a:r>
          </a:p>
          <a:p>
            <a:r>
              <a:rPr lang="pl-PL" sz="2400" dirty="0" smtClean="0"/>
              <a:t>Kryteria systemowe i atrybuty uwzględniane przy ewaluacji jakości projektu</a:t>
            </a:r>
          </a:p>
          <a:p>
            <a:r>
              <a:rPr lang="pl-PL" sz="2400" dirty="0" smtClean="0"/>
              <a:t>Jakość projektu</a:t>
            </a:r>
          </a:p>
          <a:p>
            <a:r>
              <a:rPr lang="pl-PL" sz="2400" dirty="0" smtClean="0"/>
              <a:t>Model ewaluacji jakości ex- </a:t>
            </a:r>
            <a:r>
              <a:rPr lang="pl-PL" sz="2400" dirty="0" err="1" smtClean="0"/>
              <a:t>ante</a:t>
            </a:r>
            <a:endParaRPr lang="pl-PL" sz="2400" dirty="0" smtClean="0"/>
          </a:p>
          <a:p>
            <a:r>
              <a:rPr lang="pl-PL" sz="2400" dirty="0" smtClean="0"/>
              <a:t>Model ewaluacji jakości ex- post</a:t>
            </a:r>
          </a:p>
          <a:p>
            <a:r>
              <a:rPr lang="pl-PL" sz="2400" dirty="0" smtClean="0"/>
              <a:t>Ilustracja praktyczna zastosowania modeli ewaluacji jakości</a:t>
            </a:r>
          </a:p>
          <a:p>
            <a:r>
              <a:rPr lang="pl-PL" sz="2400" dirty="0" smtClean="0"/>
              <a:t>Zakończenie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357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094"/>
          </a:xfrm>
        </p:spPr>
        <p:txBody>
          <a:bodyPr/>
          <a:lstStyle/>
          <a:p>
            <a:r>
              <a:rPr lang="pl-PL" dirty="0" smtClean="0"/>
              <a:t>Analiza istniejących rozwiązań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1439695"/>
                <a:ext cx="9925815" cy="511674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pl-PL" sz="2400" dirty="0" smtClean="0"/>
                  <a:t>Wyróżniamy 2 rodzaje jakości: </a:t>
                </a:r>
                <a:r>
                  <a:rPr lang="pl-PL" sz="2400" b="1" dirty="0" smtClean="0"/>
                  <a:t>jakość procesu projektowania (ex- </a:t>
                </a:r>
                <a:r>
                  <a:rPr lang="pl-PL" sz="2400" b="1" dirty="0" err="1" smtClean="0"/>
                  <a:t>ante</a:t>
                </a:r>
                <a:r>
                  <a:rPr lang="pl-PL" sz="2400" b="1" dirty="0" smtClean="0"/>
                  <a:t>)</a:t>
                </a:r>
                <a:r>
                  <a:rPr lang="pl-PL" sz="2400" dirty="0" smtClean="0"/>
                  <a:t> i </a:t>
                </a:r>
                <a:r>
                  <a:rPr lang="pl-PL" sz="2400" b="1" dirty="0" smtClean="0"/>
                  <a:t>jakość produktu (ex- post)</a:t>
                </a:r>
              </a:p>
              <a:p>
                <a:r>
                  <a:rPr lang="pl-PL" sz="2400" dirty="0" smtClean="0"/>
                  <a:t>Jakość ex- post może być ewaluowana za pomocą szeregu kryteriów systemowych, takich jak użyteczność, niezawodność, efektywność</a:t>
                </a:r>
              </a:p>
              <a:p>
                <a:r>
                  <a:rPr lang="pl-PL" sz="2400" dirty="0" smtClean="0"/>
                  <a:t>Jakość ex- </a:t>
                </a:r>
                <a:r>
                  <a:rPr lang="pl-PL" sz="2400" dirty="0" err="1" smtClean="0"/>
                  <a:t>ante</a:t>
                </a:r>
                <a:r>
                  <a:rPr lang="pl-PL" sz="2400" dirty="0" smtClean="0"/>
                  <a:t> można ewaluować za pomocą trójkąta projektu z wzoru Herona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pl-PL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)(−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pl-PL" sz="2400" dirty="0" smtClean="0"/>
              </a:p>
              <a:p>
                <a:r>
                  <a:rPr lang="pl-PL" sz="2400" dirty="0" smtClean="0"/>
                  <a:t>Do zarządzania i poprawiania jakości projektu  (w znaczeniu ex- post i ex- </a:t>
                </a:r>
                <a:r>
                  <a:rPr lang="pl-PL" sz="2400" dirty="0" err="1" smtClean="0"/>
                  <a:t>ante</a:t>
                </a:r>
                <a:r>
                  <a:rPr lang="pl-PL" sz="2400" dirty="0" smtClean="0"/>
                  <a:t>) można wykorzystać szereg metod i koncepcji, takich jak QFD, TQM, czy </a:t>
                </a:r>
                <a:r>
                  <a:rPr lang="pl-PL" sz="2400" dirty="0" err="1" smtClean="0"/>
                  <a:t>Six</a:t>
                </a:r>
                <a:r>
                  <a:rPr lang="pl-PL" sz="2400" dirty="0" smtClean="0"/>
                  <a:t> Sigma</a:t>
                </a:r>
              </a:p>
              <a:p>
                <a:r>
                  <a:rPr lang="pl-PL" sz="2400" dirty="0" smtClean="0"/>
                  <a:t>Warto wdrożyć w firmie ogólnie przyjęte standardy jakości, takie jak ISO 9000</a:t>
                </a:r>
              </a:p>
              <a:p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439695"/>
                <a:ext cx="9925815" cy="5116748"/>
              </a:xfrm>
              <a:blipFill rotWithShape="0">
                <a:blip r:embed="rId2"/>
                <a:stretch>
                  <a:fillRect l="-491" t="-1667" r="-1290" b="-35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9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6689" y="123217"/>
            <a:ext cx="8596668" cy="810638"/>
          </a:xfrm>
        </p:spPr>
        <p:txBody>
          <a:bodyPr/>
          <a:lstStyle/>
          <a:p>
            <a:r>
              <a:rPr lang="pl-PL" dirty="0" smtClean="0"/>
              <a:t>Model ewaluacji jakości ex- </a:t>
            </a:r>
            <a:r>
              <a:rPr lang="pl-PL" dirty="0" err="1" smtClean="0"/>
              <a:t>ante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17026" y="2354095"/>
            <a:ext cx="12255149" cy="5116748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39692" y="933856"/>
            <a:ext cx="1566733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392130"/>
              </p:ext>
            </p:extLst>
          </p:nvPr>
        </p:nvGraphicFramePr>
        <p:xfrm>
          <a:off x="1439693" y="933856"/>
          <a:ext cx="7393022" cy="570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Visio" r:id="rId3" imgW="7829145" imgH="7217344" progId="Visio.Drawing.11">
                  <p:embed/>
                </p:oleObj>
              </mc:Choice>
              <mc:Fallback>
                <p:oleObj name="Visio" r:id="rId3" imgW="7829145" imgH="721734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693" y="933856"/>
                        <a:ext cx="7393022" cy="5705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144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063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Model ewaluacji jakości ex- </a:t>
            </a:r>
            <a:r>
              <a:rPr lang="pl-PL" dirty="0" err="1" smtClean="0"/>
              <a:t>ante</a:t>
            </a:r>
            <a:r>
              <a:rPr lang="pl-PL" dirty="0" smtClean="0"/>
              <a:t> – przykładowe obszary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329250"/>
              </p:ext>
            </p:extLst>
          </p:nvPr>
        </p:nvGraphicFramePr>
        <p:xfrm>
          <a:off x="1495426" y="1713320"/>
          <a:ext cx="7172324" cy="4825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6163"/>
                <a:gridCol w="1877732"/>
                <a:gridCol w="1708429"/>
              </a:tblGrid>
              <a:tr h="262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kern="50" dirty="0">
                          <a:effectLst/>
                        </a:rPr>
                        <a:t>Oceniany obszar</a:t>
                      </a:r>
                      <a:endParaRPr lang="pl-PL" sz="9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kern="50">
                          <a:effectLst/>
                        </a:rPr>
                        <a:t>Kto ocenia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kern="50">
                          <a:effectLst/>
                        </a:rPr>
                        <a:t>Uwagi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29151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kern="50">
                          <a:effectLst/>
                        </a:rPr>
                        <a:t>RELACJE Z KLIENTEM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99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Ogólne zadowolenie z komunikacji z zespołem projektowym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Klient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449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Poziom zadowolenia z otrzymywania bieżących informacji o stanie realizacji projektu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Klient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149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Ocena profesjonalizmu zespołu projektowego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Klient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299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 dirty="0">
                          <a:effectLst/>
                        </a:rPr>
                        <a:t>Ocena stopnia zrozumienia wymagań przez zespół projektowy</a:t>
                      </a:r>
                      <a:endParaRPr lang="pl-PL" sz="9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Klient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149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Ocena relacji z klientem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22592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kern="50">
                          <a:effectLst/>
                        </a:rPr>
                        <a:t>OCENA KIEROWNIKA PROJEKTU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49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Ogólna ocena relacji z kierownikiem projektu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299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Ocena stopnia w jakim kierownik projektu przestawił ogólne cele i założenia projektu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299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Ocena adekwatności podziału zadań pomiędzy członków zespołu projektowego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299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Ocena reakcji kierownika projektu na konflikty w zespole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449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Ocena stopnia zapewnienia zespołowi zasobów niezbędnych do pracy przez kierownika projektu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299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Ocenia poziomu zaufania do kierownika projektu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 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598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Ocena konfliktowości kierownika projektu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1- wysoki stopień konfliktowości, 5 -znikomy stopień konfliktowości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  <a:tr h="299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Ocena wpływu kierownika projektu na motywację pracowników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>
                          <a:effectLst/>
                        </a:rPr>
                        <a:t>Zespół projektowy</a:t>
                      </a:r>
                      <a:endParaRPr lang="pl-PL" sz="9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50" dirty="0">
                          <a:effectLst/>
                        </a:rPr>
                        <a:t> </a:t>
                      </a:r>
                      <a:endParaRPr lang="pl-PL" sz="9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34010" marR="3401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6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222251"/>
            <a:ext cx="8596668" cy="1320800"/>
          </a:xfrm>
        </p:spPr>
        <p:txBody>
          <a:bodyPr/>
          <a:lstStyle/>
          <a:p>
            <a:r>
              <a:rPr lang="pl-PL" dirty="0" smtClean="0"/>
              <a:t>Model ewaluacji jakości ex- post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5" y="895350"/>
            <a:ext cx="8606242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3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222251"/>
            <a:ext cx="8596668" cy="1320800"/>
          </a:xfrm>
        </p:spPr>
        <p:txBody>
          <a:bodyPr/>
          <a:lstStyle/>
          <a:p>
            <a:r>
              <a:rPr lang="pl-PL" dirty="0" smtClean="0"/>
              <a:t>Model ewaluacji jakości ex- post</a:t>
            </a:r>
            <a:endParaRPr lang="pl-PL" dirty="0"/>
          </a:p>
        </p:txBody>
      </p:sp>
      <p:pic>
        <p:nvPicPr>
          <p:cNvPr id="5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0150" y="971550"/>
            <a:ext cx="8362949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99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</TotalTime>
  <Words>568</Words>
  <Application>Microsoft Office PowerPoint</Application>
  <PresentationFormat>Panoramiczny</PresentationFormat>
  <Paragraphs>130</Paragraphs>
  <Slides>17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6" baseType="lpstr">
      <vt:lpstr>SimSun</vt:lpstr>
      <vt:lpstr>Arial</vt:lpstr>
      <vt:lpstr>Calibri</vt:lpstr>
      <vt:lpstr>Cambria Math</vt:lpstr>
      <vt:lpstr>Times New Roman</vt:lpstr>
      <vt:lpstr>Trebuchet MS</vt:lpstr>
      <vt:lpstr>Wingdings 3</vt:lpstr>
      <vt:lpstr>Faseta</vt:lpstr>
      <vt:lpstr>Visio</vt:lpstr>
      <vt:lpstr>Modele ewaluacji jakości w projektach informatycznych</vt:lpstr>
      <vt:lpstr>Plan prezentacji</vt:lpstr>
      <vt:lpstr>Cel i hipoteza badawcza</vt:lpstr>
      <vt:lpstr>Zakres pracy</vt:lpstr>
      <vt:lpstr>Analiza istniejących rozwiązań</vt:lpstr>
      <vt:lpstr>Model ewaluacji jakości ex- ante</vt:lpstr>
      <vt:lpstr>Model ewaluacji jakości ex- ante – przykładowe obszary</vt:lpstr>
      <vt:lpstr>Model ewaluacji jakości ex- post</vt:lpstr>
      <vt:lpstr>Model ewaluacji jakości ex- post</vt:lpstr>
      <vt:lpstr>Model ewaluacji jakości ex- post</vt:lpstr>
      <vt:lpstr>Model ewaluacji jakości ex- post</vt:lpstr>
      <vt:lpstr>Wyniki ewaluacji jakości ex- ante na wybranym przykładzie</vt:lpstr>
      <vt:lpstr>Wyniki ewaluacji jakości ex- post na wybranym przykładzie</vt:lpstr>
      <vt:lpstr>Porównanie wskaźników jakości ex- ante i ex- post na wybranym przykładzie</vt:lpstr>
      <vt:lpstr>Wnioski z przedstawionego przykładu</vt:lpstr>
      <vt:lpstr>Ogólne wnioski z pracy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Modele ewaluacji jakości w projektach informatycznych</dc:title>
  <dc:creator>Kamila Szczepańska</dc:creator>
  <cp:lastModifiedBy>Kamila Szczepańska</cp:lastModifiedBy>
  <cp:revision>20</cp:revision>
  <dcterms:created xsi:type="dcterms:W3CDTF">2017-11-07T18:06:50Z</dcterms:created>
  <dcterms:modified xsi:type="dcterms:W3CDTF">2017-11-08T20:05:09Z</dcterms:modified>
</cp:coreProperties>
</file>