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8" r:id="rId3"/>
    <p:sldId id="259" r:id="rId4"/>
    <p:sldId id="257" r:id="rId5"/>
    <p:sldId id="262" r:id="rId6"/>
    <p:sldId id="260" r:id="rId7"/>
    <p:sldId id="265" r:id="rId8"/>
    <p:sldId id="267" r:id="rId9"/>
    <p:sldId id="268" r:id="rId10"/>
    <p:sldId id="271" r:id="rId11"/>
    <p:sldId id="269" r:id="rId12"/>
    <p:sldId id="272" r:id="rId13"/>
    <p:sldId id="270" r:id="rId14"/>
    <p:sldId id="266" r:id="rId15"/>
    <p:sldId id="263" r:id="rId16"/>
    <p:sldId id="264" r:id="rId1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 Dariusz Pałka" initials="ADP" lastIdx="1" clrIdx="0">
    <p:extLst>
      <p:ext uri="{19B8F6BF-5375-455C-9EA6-DF929625EA0E}">
        <p15:presenceInfo xmlns:p15="http://schemas.microsoft.com/office/powerpoint/2012/main" userId="ADM Dariusz Pał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365D90-22ED-456E-AE4C-5A0913D3E6AE}" type="doc">
      <dgm:prSet loTypeId="urn:microsoft.com/office/officeart/2005/8/layout/default#1" loCatId="list" qsTypeId="urn:microsoft.com/office/officeart/2005/8/quickstyle/simple1#2" qsCatId="simple" csTypeId="urn:microsoft.com/office/officeart/2005/8/colors/accent1_2#1" csCatId="accent1" phldr="1"/>
      <dgm:spPr/>
      <dgm:t>
        <a:bodyPr/>
        <a:lstStyle/>
        <a:p>
          <a:endParaRPr lang="pl-PL"/>
        </a:p>
      </dgm:t>
    </dgm:pt>
    <dgm:pt modelId="{79332906-6C06-4FC3-AD0F-45A541613D73}">
      <dgm:prSet phldrT="[Tekst]" custT="1"/>
      <dgm:spPr/>
      <dgm:t>
        <a:bodyPr/>
        <a:lstStyle/>
        <a:p>
          <a:r>
            <a:rPr lang="pl-PL" sz="3200" dirty="0"/>
            <a:t>wywiad ekspercki</a:t>
          </a:r>
        </a:p>
      </dgm:t>
    </dgm:pt>
    <dgm:pt modelId="{ABBF3E82-A91E-4ED0-8B43-B6A99961A6EC}" type="parTrans" cxnId="{81E60D9F-F3D6-409A-8A5C-A132F8FB4BB4}">
      <dgm:prSet/>
      <dgm:spPr/>
      <dgm:t>
        <a:bodyPr/>
        <a:lstStyle/>
        <a:p>
          <a:endParaRPr lang="pl-PL"/>
        </a:p>
      </dgm:t>
    </dgm:pt>
    <dgm:pt modelId="{A186FF19-5699-4647-8B1E-5495FA923154}" type="sibTrans" cxnId="{81E60D9F-F3D6-409A-8A5C-A132F8FB4BB4}">
      <dgm:prSet/>
      <dgm:spPr/>
      <dgm:t>
        <a:bodyPr/>
        <a:lstStyle/>
        <a:p>
          <a:endParaRPr lang="pl-PL"/>
        </a:p>
      </dgm:t>
    </dgm:pt>
    <dgm:pt modelId="{06B96D2B-611E-4B6B-8907-6AEED026516B}">
      <dgm:prSet custT="1"/>
      <dgm:spPr/>
      <dgm:t>
        <a:bodyPr/>
        <a:lstStyle/>
        <a:p>
          <a:r>
            <a:rPr lang="pl-PL" sz="3200" dirty="0"/>
            <a:t>ankieta badawcza</a:t>
          </a:r>
        </a:p>
      </dgm:t>
    </dgm:pt>
    <dgm:pt modelId="{E6BDB53B-A8AE-4DE2-9B1A-18C275FA3A6F}" type="parTrans" cxnId="{41C154F9-1FD9-4CEB-BDE1-DF0913F2FA1A}">
      <dgm:prSet/>
      <dgm:spPr/>
      <dgm:t>
        <a:bodyPr/>
        <a:lstStyle/>
        <a:p>
          <a:endParaRPr lang="pl-PL"/>
        </a:p>
      </dgm:t>
    </dgm:pt>
    <dgm:pt modelId="{D9F76F61-82CE-4D49-95E2-3C6B97B14891}" type="sibTrans" cxnId="{41C154F9-1FD9-4CEB-BDE1-DF0913F2FA1A}">
      <dgm:prSet/>
      <dgm:spPr/>
      <dgm:t>
        <a:bodyPr/>
        <a:lstStyle/>
        <a:p>
          <a:endParaRPr lang="pl-PL"/>
        </a:p>
      </dgm:t>
    </dgm:pt>
    <dgm:pt modelId="{2001EEEA-FBCF-4EBF-AFA8-DAA97A1EF483}">
      <dgm:prSet custT="1"/>
      <dgm:spPr/>
      <dgm:t>
        <a:bodyPr/>
        <a:lstStyle/>
        <a:p>
          <a:r>
            <a:rPr lang="pl-PL" sz="3200" dirty="0"/>
            <a:t>analiza SWOT</a:t>
          </a:r>
        </a:p>
      </dgm:t>
    </dgm:pt>
    <dgm:pt modelId="{93CD0687-27CF-49A8-906B-A80CA9A8FCF9}" type="parTrans" cxnId="{CD0FF480-ABC3-4824-A56E-5C4DA169F282}">
      <dgm:prSet/>
      <dgm:spPr/>
      <dgm:t>
        <a:bodyPr/>
        <a:lstStyle/>
        <a:p>
          <a:endParaRPr lang="pl-PL"/>
        </a:p>
      </dgm:t>
    </dgm:pt>
    <dgm:pt modelId="{B767BA8E-4D6F-4B18-8314-59D1B38439A4}" type="sibTrans" cxnId="{CD0FF480-ABC3-4824-A56E-5C4DA169F282}">
      <dgm:prSet/>
      <dgm:spPr/>
      <dgm:t>
        <a:bodyPr/>
        <a:lstStyle/>
        <a:p>
          <a:endParaRPr lang="pl-PL"/>
        </a:p>
      </dgm:t>
    </dgm:pt>
    <dgm:pt modelId="{0608E507-4845-482E-B20D-9477FB4E2249}">
      <dgm:prSet custT="1"/>
      <dgm:spPr/>
      <dgm:t>
        <a:bodyPr/>
        <a:lstStyle/>
        <a:p>
          <a:r>
            <a:rPr lang="pl-PL" sz="3200" dirty="0"/>
            <a:t>implementacja rozwiązań</a:t>
          </a:r>
        </a:p>
      </dgm:t>
    </dgm:pt>
    <dgm:pt modelId="{CA83968F-D5E5-4107-93D4-250E64906FFC}" type="parTrans" cxnId="{5E0DBB5B-8174-43AF-9F25-63DD51D3F3D9}">
      <dgm:prSet/>
      <dgm:spPr/>
      <dgm:t>
        <a:bodyPr/>
        <a:lstStyle/>
        <a:p>
          <a:endParaRPr lang="pl-PL"/>
        </a:p>
      </dgm:t>
    </dgm:pt>
    <dgm:pt modelId="{11B0F9CD-58E4-4AE6-9075-74D74BE72E7F}" type="sibTrans" cxnId="{5E0DBB5B-8174-43AF-9F25-63DD51D3F3D9}">
      <dgm:prSet/>
      <dgm:spPr/>
      <dgm:t>
        <a:bodyPr/>
        <a:lstStyle/>
        <a:p>
          <a:endParaRPr lang="pl-PL"/>
        </a:p>
      </dgm:t>
    </dgm:pt>
    <dgm:pt modelId="{A8ACF694-E1DD-471A-BC48-FF8DC8ECBA19}" type="pres">
      <dgm:prSet presAssocID="{94365D90-22ED-456E-AE4C-5A0913D3E6A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BEF88D7-12E4-4618-9435-D651D5894379}" type="pres">
      <dgm:prSet presAssocID="{79332906-6C06-4FC3-AD0F-45A541613D73}" presName="node" presStyleLbl="node1" presStyleIdx="0" presStyleCnt="4" custScaleX="82849" custLinFactY="16242" custLinFactNeighborX="99715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E4B49C3-3805-4F49-8272-91175196F76F}" type="pres">
      <dgm:prSet presAssocID="{A186FF19-5699-4647-8B1E-5495FA923154}" presName="sibTrans" presStyleCnt="0"/>
      <dgm:spPr/>
    </dgm:pt>
    <dgm:pt modelId="{66BCDF89-0CB5-4087-AD58-761632484E36}" type="pres">
      <dgm:prSet presAssocID="{06B96D2B-611E-4B6B-8907-6AEED026516B}" presName="node" presStyleLbl="node1" presStyleIdx="1" presStyleCnt="4" custScaleX="82849" custLinFactX="-5820" custLinFactY="19786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134DDC-5FBF-4ACA-8273-B30BC3966BC7}" type="pres">
      <dgm:prSet presAssocID="{D9F76F61-82CE-4D49-95E2-3C6B97B14891}" presName="sibTrans" presStyleCnt="0"/>
      <dgm:spPr/>
    </dgm:pt>
    <dgm:pt modelId="{100CD710-6F2D-4468-81C6-DE75A5AE8226}" type="pres">
      <dgm:prSet presAssocID="{2001EEEA-FBCF-4EBF-AFA8-DAA97A1EF483}" presName="node" presStyleLbl="node1" presStyleIdx="2" presStyleCnt="4" custScaleX="82849" custLinFactY="-6732" custLinFactNeighborX="99715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9F0BDB0-9191-46B4-9853-5AEAB83331D1}" type="pres">
      <dgm:prSet presAssocID="{B767BA8E-4D6F-4B18-8314-59D1B38439A4}" presName="sibTrans" presStyleCnt="0"/>
      <dgm:spPr/>
    </dgm:pt>
    <dgm:pt modelId="{A2D3F430-51F2-48ED-83EB-C5A7E55146D1}" type="pres">
      <dgm:prSet presAssocID="{0608E507-4845-482E-B20D-9477FB4E2249}" presName="node" presStyleLbl="node1" presStyleIdx="3" presStyleCnt="4" custScaleX="82849" custLinFactX="-5820" custLinFactY="-6732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1C154F9-1FD9-4CEB-BDE1-DF0913F2FA1A}" srcId="{94365D90-22ED-456E-AE4C-5A0913D3E6AE}" destId="{06B96D2B-611E-4B6B-8907-6AEED026516B}" srcOrd="1" destOrd="0" parTransId="{E6BDB53B-A8AE-4DE2-9B1A-18C275FA3A6F}" sibTransId="{D9F76F61-82CE-4D49-95E2-3C6B97B14891}"/>
    <dgm:cxn modelId="{F502D4EF-5211-43FC-BBB1-AC7D715427B8}" type="presOf" srcId="{94365D90-22ED-456E-AE4C-5A0913D3E6AE}" destId="{A8ACF694-E1DD-471A-BC48-FF8DC8ECBA19}" srcOrd="0" destOrd="0" presId="urn:microsoft.com/office/officeart/2005/8/layout/default#1"/>
    <dgm:cxn modelId="{81E60D9F-F3D6-409A-8A5C-A132F8FB4BB4}" srcId="{94365D90-22ED-456E-AE4C-5A0913D3E6AE}" destId="{79332906-6C06-4FC3-AD0F-45A541613D73}" srcOrd="0" destOrd="0" parTransId="{ABBF3E82-A91E-4ED0-8B43-B6A99961A6EC}" sibTransId="{A186FF19-5699-4647-8B1E-5495FA923154}"/>
    <dgm:cxn modelId="{EC839719-9091-48B3-BEE5-9573FCB8B403}" type="presOf" srcId="{06B96D2B-611E-4B6B-8907-6AEED026516B}" destId="{66BCDF89-0CB5-4087-AD58-761632484E36}" srcOrd="0" destOrd="0" presId="urn:microsoft.com/office/officeart/2005/8/layout/default#1"/>
    <dgm:cxn modelId="{299C1A07-89F5-41BC-9F3B-03F91E57F5E3}" type="presOf" srcId="{2001EEEA-FBCF-4EBF-AFA8-DAA97A1EF483}" destId="{100CD710-6F2D-4468-81C6-DE75A5AE8226}" srcOrd="0" destOrd="0" presId="urn:microsoft.com/office/officeart/2005/8/layout/default#1"/>
    <dgm:cxn modelId="{8ACEAD2F-7AAB-4233-AC9E-C337C6365F60}" type="presOf" srcId="{0608E507-4845-482E-B20D-9477FB4E2249}" destId="{A2D3F430-51F2-48ED-83EB-C5A7E55146D1}" srcOrd="0" destOrd="0" presId="urn:microsoft.com/office/officeart/2005/8/layout/default#1"/>
    <dgm:cxn modelId="{CD0FF480-ABC3-4824-A56E-5C4DA169F282}" srcId="{94365D90-22ED-456E-AE4C-5A0913D3E6AE}" destId="{2001EEEA-FBCF-4EBF-AFA8-DAA97A1EF483}" srcOrd="2" destOrd="0" parTransId="{93CD0687-27CF-49A8-906B-A80CA9A8FCF9}" sibTransId="{B767BA8E-4D6F-4B18-8314-59D1B38439A4}"/>
    <dgm:cxn modelId="{7BDA5BF9-57C3-4E06-9402-DFBF604B2EE6}" type="presOf" srcId="{79332906-6C06-4FC3-AD0F-45A541613D73}" destId="{2BEF88D7-12E4-4618-9435-D651D5894379}" srcOrd="0" destOrd="0" presId="urn:microsoft.com/office/officeart/2005/8/layout/default#1"/>
    <dgm:cxn modelId="{5E0DBB5B-8174-43AF-9F25-63DD51D3F3D9}" srcId="{94365D90-22ED-456E-AE4C-5A0913D3E6AE}" destId="{0608E507-4845-482E-B20D-9477FB4E2249}" srcOrd="3" destOrd="0" parTransId="{CA83968F-D5E5-4107-93D4-250E64906FFC}" sibTransId="{11B0F9CD-58E4-4AE6-9075-74D74BE72E7F}"/>
    <dgm:cxn modelId="{2776BDAD-B8ED-42DE-8D56-58D0F84F02F1}" type="presParOf" srcId="{A8ACF694-E1DD-471A-BC48-FF8DC8ECBA19}" destId="{2BEF88D7-12E4-4618-9435-D651D5894379}" srcOrd="0" destOrd="0" presId="urn:microsoft.com/office/officeart/2005/8/layout/default#1"/>
    <dgm:cxn modelId="{1EABE81F-65FE-433B-8039-8F15C94894A1}" type="presParOf" srcId="{A8ACF694-E1DD-471A-BC48-FF8DC8ECBA19}" destId="{2E4B49C3-3805-4F49-8272-91175196F76F}" srcOrd="1" destOrd="0" presId="urn:microsoft.com/office/officeart/2005/8/layout/default#1"/>
    <dgm:cxn modelId="{F208B2FB-E75F-4E7D-8FD7-97B4AAFC6973}" type="presParOf" srcId="{A8ACF694-E1DD-471A-BC48-FF8DC8ECBA19}" destId="{66BCDF89-0CB5-4087-AD58-761632484E36}" srcOrd="2" destOrd="0" presId="urn:microsoft.com/office/officeart/2005/8/layout/default#1"/>
    <dgm:cxn modelId="{750596CA-45B8-4024-B206-74A54950BBD1}" type="presParOf" srcId="{A8ACF694-E1DD-471A-BC48-FF8DC8ECBA19}" destId="{64134DDC-5FBF-4ACA-8273-B30BC3966BC7}" srcOrd="3" destOrd="0" presId="urn:microsoft.com/office/officeart/2005/8/layout/default#1"/>
    <dgm:cxn modelId="{B6E16F21-60A0-4896-BF01-B2B6AB76DA45}" type="presParOf" srcId="{A8ACF694-E1DD-471A-BC48-FF8DC8ECBA19}" destId="{100CD710-6F2D-4468-81C6-DE75A5AE8226}" srcOrd="4" destOrd="0" presId="urn:microsoft.com/office/officeart/2005/8/layout/default#1"/>
    <dgm:cxn modelId="{5E362983-54AA-49E7-9900-0A9B1169E240}" type="presParOf" srcId="{A8ACF694-E1DD-471A-BC48-FF8DC8ECBA19}" destId="{C9F0BDB0-9191-46B4-9853-5AEAB83331D1}" srcOrd="5" destOrd="0" presId="urn:microsoft.com/office/officeart/2005/8/layout/default#1"/>
    <dgm:cxn modelId="{2657A34E-A399-4090-8B59-F6FBCCF8C12C}" type="presParOf" srcId="{A8ACF694-E1DD-471A-BC48-FF8DC8ECBA19}" destId="{A2D3F430-51F2-48ED-83EB-C5A7E55146D1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F88D7-12E4-4618-9435-D651D5894379}">
      <dsp:nvSpPr>
        <dsp:cNvPr id="0" name=""/>
        <dsp:cNvSpPr/>
      </dsp:nvSpPr>
      <dsp:spPr>
        <a:xfrm>
          <a:off x="4605573" y="2364158"/>
          <a:ext cx="2805904" cy="2032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wywiad ekspercki</a:t>
          </a:r>
        </a:p>
      </dsp:txBody>
      <dsp:txXfrm>
        <a:off x="4605573" y="2364158"/>
        <a:ext cx="2805904" cy="2032061"/>
      </dsp:txXfrm>
    </dsp:sp>
    <dsp:sp modelId="{66BCDF89-0CB5-4087-AD58-761632484E36}">
      <dsp:nvSpPr>
        <dsp:cNvPr id="0" name=""/>
        <dsp:cNvSpPr/>
      </dsp:nvSpPr>
      <dsp:spPr>
        <a:xfrm>
          <a:off x="789158" y="2374838"/>
          <a:ext cx="2805904" cy="2032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ankieta badawcza</a:t>
          </a:r>
        </a:p>
      </dsp:txBody>
      <dsp:txXfrm>
        <a:off x="789158" y="2374838"/>
        <a:ext cx="2805904" cy="2032061"/>
      </dsp:txXfrm>
    </dsp:sp>
    <dsp:sp modelId="{100CD710-6F2D-4468-81C6-DE75A5AE8226}">
      <dsp:nvSpPr>
        <dsp:cNvPr id="0" name=""/>
        <dsp:cNvSpPr/>
      </dsp:nvSpPr>
      <dsp:spPr>
        <a:xfrm>
          <a:off x="4605573" y="203928"/>
          <a:ext cx="2805904" cy="2032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analiza SWOT</a:t>
          </a:r>
        </a:p>
      </dsp:txBody>
      <dsp:txXfrm>
        <a:off x="4605573" y="203928"/>
        <a:ext cx="2805904" cy="2032061"/>
      </dsp:txXfrm>
    </dsp:sp>
    <dsp:sp modelId="{A2D3F430-51F2-48ED-83EB-C5A7E55146D1}">
      <dsp:nvSpPr>
        <dsp:cNvPr id="0" name=""/>
        <dsp:cNvSpPr/>
      </dsp:nvSpPr>
      <dsp:spPr>
        <a:xfrm>
          <a:off x="789158" y="203928"/>
          <a:ext cx="2805904" cy="20320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/>
            <a:t>implementacja rozwiązań</a:t>
          </a:r>
        </a:p>
      </dsp:txBody>
      <dsp:txXfrm>
        <a:off x="789158" y="203928"/>
        <a:ext cx="2805904" cy="20320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77D499-DEFC-44BF-B5E0-A5B06E790B99}" type="datetimeFigureOut">
              <a:rPr lang="pl-PL" smtClean="0"/>
              <a:pPr>
                <a:defRPr/>
              </a:pPr>
              <a:t>2017-09-14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07BC8-EA63-4DA7-9A41-FD60EDA670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98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77D499-DEFC-44BF-B5E0-A5B06E790B99}" type="datetimeFigureOut">
              <a:rPr lang="pl-PL" smtClean="0"/>
              <a:pPr>
                <a:defRPr/>
              </a:pPr>
              <a:t>2017-09-14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07BC8-EA63-4DA7-9A41-FD60EDA670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6062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77D499-DEFC-44BF-B5E0-A5B06E790B99}" type="datetimeFigureOut">
              <a:rPr lang="pl-PL" smtClean="0"/>
              <a:pPr>
                <a:defRPr/>
              </a:pPr>
              <a:t>2017-09-14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07BC8-EA63-4DA7-9A41-FD60EDA670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030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77D499-DEFC-44BF-B5E0-A5B06E790B99}" type="datetimeFigureOut">
              <a:rPr lang="pl-PL" smtClean="0"/>
              <a:pPr>
                <a:defRPr/>
              </a:pPr>
              <a:t>2017-09-14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07BC8-EA63-4DA7-9A41-FD60EDA670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369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77D499-DEFC-44BF-B5E0-A5B06E790B99}" type="datetimeFigureOut">
              <a:rPr lang="pl-PL" smtClean="0"/>
              <a:pPr>
                <a:defRPr/>
              </a:pPr>
              <a:t>2017-09-14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07BC8-EA63-4DA7-9A41-FD60EDA670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9164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77D499-DEFC-44BF-B5E0-A5B06E790B99}" type="datetimeFigureOut">
              <a:rPr lang="pl-PL" smtClean="0"/>
              <a:pPr>
                <a:defRPr/>
              </a:pPr>
              <a:t>2017-09-14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07BC8-EA63-4DA7-9A41-FD60EDA670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850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77D499-DEFC-44BF-B5E0-A5B06E790B99}" type="datetimeFigureOut">
              <a:rPr lang="pl-PL" smtClean="0"/>
              <a:pPr>
                <a:defRPr/>
              </a:pPr>
              <a:t>2017-09-14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07BC8-EA63-4DA7-9A41-FD60EDA670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065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77D499-DEFC-44BF-B5E0-A5B06E790B99}" type="datetimeFigureOut">
              <a:rPr lang="pl-PL" smtClean="0"/>
              <a:pPr>
                <a:defRPr/>
              </a:pPr>
              <a:t>2017-09-14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07BC8-EA63-4DA7-9A41-FD60EDA670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3830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77D499-DEFC-44BF-B5E0-A5B06E790B99}" type="datetimeFigureOut">
              <a:rPr lang="pl-PL" smtClean="0"/>
              <a:pPr>
                <a:defRPr/>
              </a:pPr>
              <a:t>2017-09-14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07BC8-EA63-4DA7-9A41-FD60EDA670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3368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C77D499-DEFC-44BF-B5E0-A5B06E790B99}" type="datetimeFigureOut">
              <a:rPr lang="pl-PL" smtClean="0"/>
              <a:pPr>
                <a:defRPr/>
              </a:pPr>
              <a:t>2017-09-14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AA07BC8-EA63-4DA7-9A41-FD60EDA670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747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77D499-DEFC-44BF-B5E0-A5B06E790B99}" type="datetimeFigureOut">
              <a:rPr lang="pl-PL" smtClean="0"/>
              <a:pPr>
                <a:defRPr/>
              </a:pPr>
              <a:t>2017-09-14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A07BC8-EA63-4DA7-9A41-FD60EDA670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788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77D499-DEFC-44BF-B5E0-A5B06E790B99}" type="datetimeFigureOut">
              <a:rPr lang="pl-PL" smtClean="0"/>
              <a:pPr>
                <a:defRPr/>
              </a:pPr>
              <a:t>2017-09-14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A07BC8-EA63-4DA7-9A41-FD60EDA670E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68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08678" y="4365104"/>
            <a:ext cx="7083702" cy="1828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b="1" dirty="0"/>
              <a:t>MODELOWANIE </a:t>
            </a:r>
            <a:r>
              <a:rPr lang="pl-PL" sz="3600" b="1" dirty="0" smtClean="0"/>
              <a:t>PROCESÓW</a:t>
            </a:r>
            <a:r>
              <a:rPr lang="pl-PL" sz="3600" b="1" dirty="0" smtClean="0"/>
              <a:t> </a:t>
            </a:r>
            <a:r>
              <a:rPr lang="pl-PL" sz="3600" b="1" dirty="0"/>
              <a:t/>
            </a:r>
            <a:br>
              <a:rPr lang="pl-PL" sz="3600" b="1" dirty="0"/>
            </a:br>
            <a:r>
              <a:rPr lang="pl-PL" sz="3600" b="1" dirty="0"/>
              <a:t>BUSINESS INTELLIGENCE </a:t>
            </a:r>
            <a:br>
              <a:rPr lang="pl-PL" sz="3600" b="1" dirty="0"/>
            </a:br>
            <a:r>
              <a:rPr lang="pl-PL" sz="3600" b="1" dirty="0"/>
              <a:t>Z WYKORZYSTANIEM </a:t>
            </a:r>
            <a:br>
              <a:rPr lang="pl-PL" sz="3600" b="1" dirty="0"/>
            </a:br>
            <a:r>
              <a:rPr lang="pl-PL" sz="3600" b="1" dirty="0"/>
              <a:t>SYSTEMÓW KLASY ERP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660232" y="4552528"/>
            <a:ext cx="2664296" cy="18288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pl-PL" sz="1400" dirty="0"/>
              <a:t>Norbert Fijałek</a:t>
            </a:r>
            <a:br>
              <a:rPr lang="pl-PL" sz="1400" dirty="0"/>
            </a:br>
            <a:r>
              <a:rPr lang="pl-PL" sz="1400" dirty="0"/>
              <a:t>MZ403</a:t>
            </a:r>
          </a:p>
          <a:p>
            <a:r>
              <a:rPr lang="pl-PL" sz="1400" dirty="0"/>
              <a:t>nr albumu: </a:t>
            </a:r>
            <a:br>
              <a:rPr lang="pl-PL" sz="1400" dirty="0"/>
            </a:br>
            <a:r>
              <a:rPr lang="pl-PL" sz="1400" dirty="0"/>
              <a:t>6814</a:t>
            </a:r>
          </a:p>
          <a:p>
            <a:r>
              <a:rPr lang="pl-PL" sz="1400" dirty="0"/>
              <a:t>promotor: </a:t>
            </a:r>
            <a:r>
              <a:rPr lang="pl-PL" sz="1400" dirty="0">
                <a:latin typeface="Arial" charset="0"/>
              </a:rPr>
              <a:t/>
            </a:r>
            <a:br>
              <a:rPr lang="pl-PL" sz="1400" dirty="0">
                <a:latin typeface="Arial" charset="0"/>
              </a:rPr>
            </a:br>
            <a:r>
              <a:rPr lang="pl-PL" sz="1400" dirty="0"/>
              <a:t>dr inż. Dariusz Pałka</a:t>
            </a:r>
          </a:p>
        </p:txBody>
      </p:sp>
      <p:sp>
        <p:nvSpPr>
          <p:cNvPr id="13315" name="pole tekstowe 4"/>
          <p:cNvSpPr txBox="1">
            <a:spLocks noChangeArrowheads="1"/>
          </p:cNvSpPr>
          <p:nvPr/>
        </p:nvSpPr>
        <p:spPr bwMode="auto">
          <a:xfrm>
            <a:off x="-1476672" y="6381328"/>
            <a:ext cx="6696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 dirty="0">
                <a:solidFill>
                  <a:schemeClr val="bg1"/>
                </a:solidFill>
                <a:latin typeface="+mn-lt"/>
              </a:rPr>
              <a:t>Warszawa 2017</a:t>
            </a:r>
          </a:p>
        </p:txBody>
      </p:sp>
      <p:pic>
        <p:nvPicPr>
          <p:cNvPr id="13316" name="Picture 2" descr="Uczeln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8678" y="600193"/>
            <a:ext cx="3074987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pole tekstowe 6"/>
          <p:cNvSpPr txBox="1">
            <a:spLocks noChangeArrowheads="1"/>
          </p:cNvSpPr>
          <p:nvPr/>
        </p:nvSpPr>
        <p:spPr bwMode="auto">
          <a:xfrm>
            <a:off x="-1044624" y="2420888"/>
            <a:ext cx="66960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4000" b="1" dirty="0">
                <a:latin typeface="+mn-lt"/>
              </a:rPr>
              <a:t>PRACA MAGISTERSKA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Implementacja </a:t>
            </a:r>
            <a:r>
              <a:rPr lang="pl-PL" sz="4000" dirty="0" smtClean="0"/>
              <a:t>rozwiązań - przykład</a:t>
            </a:r>
            <a:endParaRPr lang="pl-PL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849" y="1959352"/>
            <a:ext cx="6514021" cy="48986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8535" y="2276872"/>
            <a:ext cx="5832648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36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dirty="0"/>
              <a:t>Analiza SWOT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331496"/>
              </p:ext>
            </p:extLst>
          </p:nvPr>
        </p:nvGraphicFramePr>
        <p:xfrm>
          <a:off x="190630" y="1777855"/>
          <a:ext cx="8629842" cy="4806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44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153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864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Tradycyjne środowisko BI z wykorzystaniem HD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94" marR="42494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747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100" u="sng" dirty="0">
                          <a:effectLst/>
                        </a:rPr>
                        <a:t>Mocne strony:</a:t>
                      </a:r>
                      <a:endParaRPr lang="pl-PL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100" dirty="0">
                          <a:effectLst/>
                        </a:rPr>
                        <a:t>kompleksowy system raportowania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100" dirty="0">
                          <a:effectLst/>
                        </a:rPr>
                        <a:t>skrócenie czasu podejmowania decyzji – zdefiniowane szablony raportów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100" dirty="0">
                          <a:effectLst/>
                        </a:rPr>
                        <a:t>możliwość pracy na danych historycznych oraz prognozowanych</a:t>
                      </a:r>
                    </a:p>
                    <a:p>
                      <a:pPr marL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u="none" strike="noStrike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94" marR="4249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100" u="sng" dirty="0">
                          <a:effectLst/>
                        </a:rPr>
                        <a:t>Słabe strony:</a:t>
                      </a:r>
                      <a:endParaRPr lang="pl-PL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100" dirty="0">
                          <a:effectLst/>
                        </a:rPr>
                        <a:t>wymiary są ustalane podczas projektowania widoku - wstępnie określony widok danych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100" dirty="0">
                          <a:effectLst/>
                        </a:rPr>
                        <a:t>wysokie wymagania sprzętowe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100" dirty="0">
                          <a:effectLst/>
                        </a:rPr>
                        <a:t>nieintuicyjna obsługa rozwiązania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100" dirty="0">
                          <a:effectLst/>
                        </a:rPr>
                        <a:t>raportowanie jedynym obszarem przedsiębiorstwa wspieranym przez to rozwiązanie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100" dirty="0">
                          <a:effectLst/>
                        </a:rPr>
                        <a:t>dane są agregowane przed ich wyświetleniem przez użytkownika a nie kiedy pojawia się pytanie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100" dirty="0">
                          <a:effectLst/>
                        </a:rPr>
                        <a:t>ograniczone możliwości przetwarzania danych wielowątkowo, w pamięci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100" dirty="0">
                          <a:effectLst/>
                        </a:rPr>
                        <a:t>ograniczone możliwości edycji, tworzenia oraz udostępniania raportów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4" marR="42494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080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100" u="none" strike="noStrike">
                          <a:effectLst/>
                        </a:rPr>
                        <a:t> </a:t>
                      </a:r>
                      <a:endParaRPr lang="pl-PL" sz="1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100" u="sng">
                          <a:effectLst/>
                        </a:rPr>
                        <a:t>Szanse:</a:t>
                      </a:r>
                      <a:endParaRPr lang="pl-PL" sz="11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100">
                          <a:effectLst/>
                        </a:rPr>
                        <a:t>różnorodność źródeł danych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100">
                          <a:effectLst/>
                        </a:rPr>
                        <a:t>możliwość konsolidacji danych oraz zautomatyzowania procesów ich przetwarzania</a:t>
                      </a:r>
                    </a:p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100" u="none" strike="noStrike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4" marR="4249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100" u="none" strike="noStrike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100" u="sng" dirty="0">
                          <a:effectLst/>
                        </a:rPr>
                        <a:t>Zagrożenia:</a:t>
                      </a:r>
                      <a:endParaRPr lang="pl-PL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100" dirty="0">
                          <a:effectLst/>
                        </a:rPr>
                        <a:t>wymóg posiadania analitycznej wiedzy i umiejętności technicznych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100" dirty="0">
                          <a:effectLst/>
                        </a:rPr>
                        <a:t>długotrwały oraz kosztowny proces wdrożenie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100" dirty="0">
                          <a:effectLst/>
                        </a:rPr>
                        <a:t>brak odporności systemu na dane niskiej jakości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94" marR="4249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71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dirty="0"/>
              <a:t>Analiza SWOT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065088"/>
              </p:ext>
            </p:extLst>
          </p:nvPr>
        </p:nvGraphicFramePr>
        <p:xfrm>
          <a:off x="508660" y="1737361"/>
          <a:ext cx="8172400" cy="4853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857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866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550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Samoobsługowe środowisko BI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156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50" u="sng" dirty="0">
                          <a:effectLst/>
                        </a:rPr>
                        <a:t>Mocne strony:</a:t>
                      </a:r>
                      <a:endParaRPr lang="pl-PL" sz="105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przetwarzanie w pamięci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szybsza reakcja, szybki dostęp do raportów, analiz i danych biznesowych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elastyczność kreowania raportów z uwagi na samoobsługowe narzędzie BI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umożliwia firmom integrowanie danych z systemów transakcyjnych, zewnętrznych źródeł danych, arkuszy kalkulacyjnych lub hurtowni danych w dowolnej formie bez angażowania działów IT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eliminuje konieczność przechowywania wstępnie wyliczonych danych w kostkach OLAP lub zagregowanych tabelach relacyjnych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graficzny interfejs z dostępnymi funkcjami „przeciągnij i upuść”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łatwość obsługi dla użytkowników końcowych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50" u="sng" dirty="0">
                          <a:effectLst/>
                        </a:rPr>
                        <a:t>Słabe strony:</a:t>
                      </a:r>
                      <a:endParaRPr lang="pl-PL" sz="105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ograniczone zarządzanie metadanymi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ograniczona pamięcią fizyczną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jakość danych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ograniczone procesy ETL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czasami wymaga modelowania danych wielowymiarowych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 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389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050" u="sng" dirty="0">
                          <a:effectLst/>
                        </a:rPr>
                        <a:t>Szanse:</a:t>
                      </a:r>
                      <a:endParaRPr lang="pl-PL" sz="105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pozwala na inteligentne analizy danych w czasie rzeczywistym bez hurtowni danych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eliminuje konieczność przygotowania kostki OLAP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szybki czas wdrożenia oraz niższe koszty</a:t>
                      </a:r>
                    </a:p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u="none" strike="noStrike" dirty="0">
                          <a:effectLst/>
                        </a:rPr>
                        <a:t> 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u="sng" dirty="0">
                          <a:effectLst/>
                        </a:rPr>
                        <a:t>Zagrożenia:</a:t>
                      </a:r>
                      <a:endParaRPr lang="pl-PL" sz="105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zasoby nie są wystarczająco efektywnie wykorzystywane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l-PL" sz="1050" dirty="0">
                          <a:effectLst/>
                        </a:rPr>
                        <a:t>możliwość powstania wysp informacyjnych</a:t>
                      </a:r>
                      <a:endParaRPr lang="pl-PL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18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Ankieta i wywiad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2960" y="2276872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Procentowy rozkład wykorzystania narzędzi samoobsługowego BO w codziennej pracy </a:t>
            </a:r>
            <a:endParaRPr lang="pl-PL" dirty="0" smtClean="0">
              <a:latin typeface="+mn-lt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 smtClean="0">
                <a:latin typeface="+mn-lt"/>
              </a:rPr>
              <a:t>Najważniejsze </a:t>
            </a:r>
            <a:r>
              <a:rPr lang="pl-PL" dirty="0">
                <a:latin typeface="+mn-lt"/>
              </a:rPr>
              <a:t>zalety wdrożenia samoobsługowego modelu BI </a:t>
            </a:r>
            <a:endParaRPr lang="pl-PL" dirty="0" smtClean="0">
              <a:latin typeface="+mn-lt"/>
            </a:endParaRP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 smtClean="0">
                <a:latin typeface="+mn-lt"/>
              </a:rPr>
              <a:t>Ocena </a:t>
            </a:r>
            <a:r>
              <a:rPr lang="pl-PL" dirty="0">
                <a:latin typeface="+mn-lt"/>
              </a:rPr>
              <a:t>wzrostu komfortu oraz efektywności pracy po wdrożeniu samoobsługowego narzędzia BI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2960" y="1844824"/>
            <a:ext cx="346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Przykładowe pytania z ankiet: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960" y="3924379"/>
            <a:ext cx="346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Przykładowe pytania z wywiadów: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9969" y="4315791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Jaki rodzaj informacji BI jest niezbędny w przedsiębiorstwie oraz skąd należy takie informacje </a:t>
            </a: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pozyskiwać?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 smtClean="0">
                <a:latin typeface="+mn-lt"/>
              </a:rPr>
              <a:t>Czy </a:t>
            </a:r>
            <a:r>
              <a:rPr lang="pl-PL" dirty="0">
                <a:latin typeface="+mn-lt"/>
              </a:rPr>
              <a:t>system ERP może stanowić jedyne źródło informacji zarządczych?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Czym należy kierować się przed podjęciem decyzji czy kupić duży system BI, czy wystarczy mniej skomplikowane samoobsługowe narzędzie BI?</a:t>
            </a:r>
          </a:p>
        </p:txBody>
      </p:sp>
    </p:spTree>
    <p:extLst>
      <p:ext uri="{BB962C8B-B14F-4D97-AF65-F5344CB8AC3E}">
        <p14:creationId xmlns:p14="http://schemas.microsoft.com/office/powerpoint/2010/main" val="319801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/>
              <a:t>Wnioski oraz podsumowanie badań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indent="0">
              <a:spcAft>
                <a:spcPts val="0"/>
              </a:spcAft>
              <a:buNone/>
              <a:defRPr/>
            </a:pPr>
            <a:endParaRPr lang="pl-PL" sz="2600" dirty="0"/>
          </a:p>
          <a:p>
            <a:pPr marL="640080" indent="-457200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600" dirty="0"/>
              <a:t>podsumowanie przeprowadzonych badań </a:t>
            </a:r>
          </a:p>
          <a:p>
            <a:pPr marL="640080" indent="-457200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600" dirty="0"/>
              <a:t>odnalezienie odpowiedzi na pytania stanowiące problem badawczy</a:t>
            </a:r>
          </a:p>
          <a:p>
            <a:pPr marL="640080" indent="-457200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pl-PL" sz="2600" dirty="0"/>
              <a:t>potwierdzenie hipotezy badawczej</a:t>
            </a:r>
          </a:p>
          <a:p>
            <a:pPr marL="274320" fontAlgn="auto">
              <a:spcAft>
                <a:spcPts val="0"/>
              </a:spcAft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/>
              <a:t>Podstawowa literatura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81000" y="1719263"/>
            <a:ext cx="8407400" cy="4949825"/>
          </a:xfrm>
        </p:spPr>
        <p:txBody>
          <a:bodyPr>
            <a:normAutofit/>
          </a:bodyPr>
          <a:lstStyle/>
          <a:p>
            <a:pPr marL="274320" fontAlgn="auto">
              <a:spcAft>
                <a:spcPts val="0"/>
              </a:spcAft>
              <a:defRPr/>
            </a:pPr>
            <a:r>
              <a:rPr lang="pl-PL" sz="2200" dirty="0"/>
              <a:t> </a:t>
            </a:r>
            <a:endParaRPr lang="pl-PL" dirty="0"/>
          </a:p>
        </p:txBody>
      </p:sp>
      <p:sp>
        <p:nvSpPr>
          <p:cNvPr id="4" name="TextBox 3"/>
          <p:cNvSpPr txBox="1"/>
          <p:nvPr/>
        </p:nvSpPr>
        <p:spPr>
          <a:xfrm>
            <a:off x="823379" y="1817956"/>
            <a:ext cx="7543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dirty="0" err="1">
                <a:latin typeface="+mn-lt"/>
              </a:rPr>
              <a:t>Zaskórski</a:t>
            </a:r>
            <a:r>
              <a:rPr lang="pl-PL" dirty="0">
                <a:latin typeface="+mn-lt"/>
              </a:rPr>
              <a:t> P.,  </a:t>
            </a:r>
            <a:r>
              <a:rPr lang="pl-PL" i="1" dirty="0">
                <a:latin typeface="+mn-lt"/>
              </a:rPr>
              <a:t>„Asymetria informacyjna w zarządzaniu procesami” </a:t>
            </a:r>
            <a:r>
              <a:rPr lang="pl-PL" dirty="0">
                <a:latin typeface="+mn-lt"/>
              </a:rPr>
              <a:t>WAT, Warszawa 2012</a:t>
            </a:r>
          </a:p>
          <a:p>
            <a:pPr lvl="0"/>
            <a:endParaRPr lang="pl-PL" dirty="0">
              <a:latin typeface="+mn-lt"/>
            </a:endParaRPr>
          </a:p>
          <a:p>
            <a:pPr lvl="0"/>
            <a:r>
              <a:rPr lang="pl-PL" dirty="0">
                <a:latin typeface="+mn-lt"/>
              </a:rPr>
              <a:t>Olszak C.M., </a:t>
            </a:r>
            <a:r>
              <a:rPr lang="pl-PL" i="1" dirty="0">
                <a:latin typeface="+mn-lt"/>
              </a:rPr>
              <a:t>„Tworzenie i wykorzystywanie systemów Business </a:t>
            </a:r>
            <a:r>
              <a:rPr lang="pl-PL" i="1" dirty="0" err="1">
                <a:latin typeface="+mn-lt"/>
              </a:rPr>
              <a:t>Intelligence</a:t>
            </a:r>
            <a:r>
              <a:rPr lang="pl-PL" i="1" dirty="0">
                <a:latin typeface="+mn-lt"/>
              </a:rPr>
              <a:t> na potrzebny współczesnej organizacji”,</a:t>
            </a:r>
            <a:r>
              <a:rPr lang="pl-PL" dirty="0">
                <a:latin typeface="+mn-lt"/>
              </a:rPr>
              <a:t> Wydawnictwo Akademii Ekonomicznej, Katowice 2007</a:t>
            </a:r>
          </a:p>
          <a:p>
            <a:pPr lvl="0"/>
            <a:endParaRPr lang="pl-PL" dirty="0">
              <a:latin typeface="+mn-lt"/>
            </a:endParaRPr>
          </a:p>
          <a:p>
            <a:pPr lvl="0"/>
            <a:r>
              <a:rPr lang="pl-PL" dirty="0">
                <a:latin typeface="+mn-lt"/>
              </a:rPr>
              <a:t>Pod redakcją </a:t>
            </a:r>
            <a:r>
              <a:rPr lang="pl-PL" dirty="0" err="1">
                <a:latin typeface="+mn-lt"/>
              </a:rPr>
              <a:t>A.Nowicki</a:t>
            </a:r>
            <a:r>
              <a:rPr lang="pl-PL" dirty="0">
                <a:latin typeface="+mn-lt"/>
              </a:rPr>
              <a:t>, </a:t>
            </a:r>
            <a:r>
              <a:rPr lang="pl-PL" dirty="0" err="1">
                <a:latin typeface="+mn-lt"/>
              </a:rPr>
              <a:t>I.Chomiak</a:t>
            </a:r>
            <a:r>
              <a:rPr lang="pl-PL" dirty="0">
                <a:latin typeface="+mn-lt"/>
              </a:rPr>
              <a:t>-Orsy, </a:t>
            </a:r>
            <a:r>
              <a:rPr lang="pl-PL" i="1" dirty="0">
                <a:latin typeface="+mn-lt"/>
              </a:rPr>
              <a:t>„Analiza i modelowanie systemów informatycznych”</a:t>
            </a:r>
            <a:r>
              <a:rPr lang="pl-PL" dirty="0">
                <a:latin typeface="+mn-lt"/>
              </a:rPr>
              <a:t>, Wydawnictwo Uniwersytetu Ekonomicznego we Wrocławiu, Wrocław 2011</a:t>
            </a:r>
          </a:p>
          <a:p>
            <a:pPr lvl="0"/>
            <a:endParaRPr lang="pl-PL" dirty="0">
              <a:latin typeface="+mn-lt"/>
            </a:endParaRPr>
          </a:p>
          <a:p>
            <a:pPr lvl="0"/>
            <a:r>
              <a:rPr lang="pl-PL" dirty="0">
                <a:latin typeface="+mn-lt"/>
              </a:rPr>
              <a:t>Januszewski A., </a:t>
            </a:r>
            <a:r>
              <a:rPr lang="pl-PL" i="1" dirty="0">
                <a:latin typeface="+mn-lt"/>
              </a:rPr>
              <a:t>„Funkcjonalność informatycznych systemów zarządzania Tom 2. Business </a:t>
            </a:r>
            <a:r>
              <a:rPr lang="pl-PL" i="1" dirty="0" err="1">
                <a:latin typeface="+mn-lt"/>
              </a:rPr>
              <a:t>Intelligence</a:t>
            </a:r>
            <a:r>
              <a:rPr lang="pl-PL" i="1" dirty="0">
                <a:latin typeface="+mn-lt"/>
              </a:rPr>
              <a:t>.”,</a:t>
            </a:r>
            <a:r>
              <a:rPr lang="pl-PL" dirty="0">
                <a:latin typeface="+mn-lt"/>
              </a:rPr>
              <a:t> Wydawnictwo Naukowe PWN, Warszawa 2008</a:t>
            </a:r>
          </a:p>
          <a:p>
            <a:pPr lvl="0"/>
            <a:endParaRPr lang="pl-PL" dirty="0">
              <a:latin typeface="+mn-lt"/>
            </a:endParaRPr>
          </a:p>
          <a:p>
            <a:pPr lvl="0"/>
            <a:r>
              <a:rPr lang="pl-PL" dirty="0">
                <a:latin typeface="+mn-lt"/>
              </a:rPr>
              <a:t>Surma J., </a:t>
            </a:r>
            <a:r>
              <a:rPr lang="pl-PL" i="1" dirty="0">
                <a:latin typeface="+mn-lt"/>
              </a:rPr>
              <a:t>„Business </a:t>
            </a:r>
            <a:r>
              <a:rPr lang="pl-PL" i="1" dirty="0" err="1">
                <a:latin typeface="+mn-lt"/>
              </a:rPr>
              <a:t>Intelligence</a:t>
            </a:r>
            <a:r>
              <a:rPr lang="pl-PL" i="1" dirty="0">
                <a:latin typeface="+mn-lt"/>
              </a:rPr>
              <a:t>. Systemy wspomagania decyzji biznesowych”,</a:t>
            </a:r>
            <a:r>
              <a:rPr lang="pl-PL" dirty="0">
                <a:latin typeface="+mn-lt"/>
              </a:rPr>
              <a:t> Wydawnictwo Naukowe PWN, Warszawa 2009</a:t>
            </a:r>
          </a:p>
          <a:p>
            <a:endParaRPr lang="pl-PL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23528" y="4797152"/>
            <a:ext cx="8295456" cy="792634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sz="3600" dirty="0"/>
              <a:t>Dziękuję za uwagę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6632"/>
            <a:ext cx="6085286" cy="4053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/>
              <a:t>Problem badawczy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fontAlgn="auto">
              <a:spcAft>
                <a:spcPts val="0"/>
              </a:spcAft>
              <a:defRPr/>
            </a:pPr>
            <a:r>
              <a:rPr lang="pl-PL" sz="2400" dirty="0"/>
              <a:t>O</a:t>
            </a:r>
            <a:r>
              <a:rPr lang="pl-PL" sz="2400" dirty="0" smtClean="0"/>
              <a:t>ptymalny </a:t>
            </a:r>
            <a:r>
              <a:rPr lang="pl-PL" sz="2400" dirty="0"/>
              <a:t>model procesów Business </a:t>
            </a:r>
            <a:r>
              <a:rPr lang="pl-PL" sz="2400" dirty="0" err="1"/>
              <a:t>Intelligence</a:t>
            </a:r>
            <a:r>
              <a:rPr lang="pl-PL" sz="2400" dirty="0"/>
              <a:t> dla organizacji działającej w sektorze rynku małych i średnich przedsiębiorstw (MŚP</a:t>
            </a:r>
            <a:r>
              <a:rPr lang="pl-PL" sz="2400" dirty="0" smtClean="0"/>
              <a:t>)</a:t>
            </a:r>
            <a:endParaRPr lang="pl-PL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924944"/>
            <a:ext cx="4609284" cy="34662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3140968"/>
            <a:ext cx="4104456" cy="2316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/>
              <a:t>Hipoteza robocza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z="2400" dirty="0"/>
              <a:t>Modelowanie procesów Business </a:t>
            </a:r>
            <a:r>
              <a:rPr lang="pl-PL" sz="2400" dirty="0" err="1"/>
              <a:t>Intelligence</a:t>
            </a:r>
            <a:r>
              <a:rPr lang="pl-PL" sz="2400" dirty="0"/>
              <a:t>, z wykorzystaniem systemów klasy ERP, efektywnie wspiera podejmowanie decyzji zarządczych a zastosowanie modelu procesów, przy użyciu systemu samoobsługowego </a:t>
            </a:r>
            <a:br>
              <a:rPr lang="pl-PL" sz="2400" dirty="0"/>
            </a:br>
            <a:r>
              <a:rPr lang="pl-PL" sz="2400" dirty="0"/>
              <a:t>(ang. </a:t>
            </a:r>
            <a:r>
              <a:rPr lang="pl-PL" sz="2400" dirty="0" err="1"/>
              <a:t>self</a:t>
            </a:r>
            <a:r>
              <a:rPr lang="pl-PL" sz="2400" dirty="0"/>
              <a:t> -service) Business </a:t>
            </a:r>
            <a:r>
              <a:rPr lang="pl-PL" sz="2400" dirty="0" err="1"/>
              <a:t>Intelligence</a:t>
            </a:r>
            <a:r>
              <a:rPr lang="pl-PL" sz="2400" dirty="0"/>
              <a:t> wykorzystującego dane z systemu klasy ERP, zwiększa efektywność funkcjonalną organizacji z sektora Małych i Średnich Przedsiębiorstw (MŚP</a:t>
            </a:r>
            <a:r>
              <a:rPr lang="pl-PL" sz="2400" dirty="0" smtClean="0"/>
              <a:t>)</a:t>
            </a:r>
            <a:endParaRPr lang="pl-PL" sz="2400" dirty="0"/>
          </a:p>
          <a:p>
            <a:endParaRPr lang="pl-PL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347" y="4653492"/>
            <a:ext cx="3619500" cy="1323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29" y="4704315"/>
            <a:ext cx="2184931" cy="7490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5507537"/>
            <a:ext cx="2100746" cy="7231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641" y="4700819"/>
            <a:ext cx="2254444" cy="772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/>
              <a:t>Cel pracy i zakres badań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7543800" cy="1948865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r>
              <a:rPr lang="pl-PL" sz="2900" b="1" u="sng" dirty="0" smtClean="0"/>
              <a:t>Cel pracy: </a:t>
            </a:r>
          </a:p>
          <a:p>
            <a:r>
              <a:rPr lang="pl-PL" sz="2200" dirty="0" smtClean="0"/>
              <a:t>przeprowadzenie badań w zakresie analizy porównawczej modeli procesów Business </a:t>
            </a:r>
            <a:r>
              <a:rPr lang="pl-PL" sz="2200" dirty="0" err="1" smtClean="0"/>
              <a:t>Intelligence</a:t>
            </a:r>
            <a:r>
              <a:rPr lang="pl-PL" sz="2200" dirty="0" smtClean="0"/>
              <a:t> wykorzystujących środowisko systemu klasy ERP</a:t>
            </a:r>
          </a:p>
          <a:p>
            <a:r>
              <a:rPr lang="pl-PL" sz="2900" b="1" u="sng" dirty="0" smtClean="0"/>
              <a:t>Zakres badań: </a:t>
            </a:r>
          </a:p>
          <a:p>
            <a:r>
              <a:rPr lang="pl-PL" sz="2200" dirty="0" smtClean="0"/>
              <a:t>przygotowanie dwóch środowisk systemu </a:t>
            </a:r>
            <a:r>
              <a:rPr lang="pl-PL" sz="2200" i="1" dirty="0" smtClean="0"/>
              <a:t>Business </a:t>
            </a:r>
            <a:r>
              <a:rPr lang="pl-PL" sz="2200" i="1" dirty="0" err="1" smtClean="0"/>
              <a:t>Intelligence</a:t>
            </a:r>
            <a:r>
              <a:rPr lang="pl-PL" sz="2200" i="1" dirty="0" smtClean="0"/>
              <a:t>:</a:t>
            </a:r>
          </a:p>
          <a:p>
            <a:pPr lvl="1"/>
            <a:r>
              <a:rPr lang="pl-PL" sz="2200" dirty="0" smtClean="0"/>
              <a:t>wykorzystujące </a:t>
            </a:r>
            <a:r>
              <a:rPr lang="pl-PL" sz="2200" dirty="0"/>
              <a:t>środowisko BI,</a:t>
            </a:r>
          </a:p>
          <a:p>
            <a:pPr lvl="1"/>
            <a:r>
              <a:rPr lang="pl-PL" sz="2200" dirty="0"/>
              <a:t>wykorzystujące narzędzie Power </a:t>
            </a:r>
            <a:r>
              <a:rPr lang="pl-PL" sz="2200" dirty="0" smtClean="0"/>
              <a:t>BI</a:t>
            </a:r>
            <a:endParaRPr lang="pl-PL" sz="2200" dirty="0"/>
          </a:p>
        </p:txBody>
      </p:sp>
      <p:sp>
        <p:nvSpPr>
          <p:cNvPr id="6" name="Rounded Rectangle 5"/>
          <p:cNvSpPr/>
          <p:nvPr/>
        </p:nvSpPr>
        <p:spPr>
          <a:xfrm>
            <a:off x="1678536" y="3861048"/>
            <a:ext cx="5832648" cy="71480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MODELE ŚRODOWISK BUSINESS INTELLIGENCE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678536" y="5494931"/>
            <a:ext cx="5832648" cy="705803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SYSTEM ERP</a:t>
            </a:r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4675182" y="4642298"/>
            <a:ext cx="2847744" cy="7920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pl-PL" sz="1400" dirty="0"/>
              <a:t>WYKORZYSTANIE </a:t>
            </a:r>
            <a:br>
              <a:rPr lang="pl-PL" sz="1400" dirty="0"/>
            </a:br>
            <a:r>
              <a:rPr lang="pl-PL" sz="1400" dirty="0"/>
              <a:t>NARZĘDZIA </a:t>
            </a:r>
            <a:br>
              <a:rPr lang="pl-PL" sz="1400" dirty="0"/>
            </a:br>
            <a:r>
              <a:rPr lang="pl-PL" sz="1400" dirty="0"/>
              <a:t>„SELF-SERVICE” BI</a:t>
            </a:r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1687361" y="4636395"/>
            <a:ext cx="2847744" cy="7920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pl-PL" sz="1400" dirty="0"/>
              <a:t>WYKORZYSTANIE </a:t>
            </a:r>
            <a:br>
              <a:rPr lang="pl-PL" sz="1400" dirty="0"/>
            </a:br>
            <a:r>
              <a:rPr lang="pl-PL" sz="1400" dirty="0" smtClean="0"/>
              <a:t>HURTOWNI DANYCH</a:t>
            </a:r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/>
              <a:t>Plan pracy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2959" y="1845734"/>
            <a:ext cx="8321041" cy="4023360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pl-PL" sz="2400" dirty="0"/>
              <a:t>Wstęp</a:t>
            </a:r>
          </a:p>
          <a:p>
            <a:r>
              <a:rPr lang="pl-PL" sz="2400" dirty="0"/>
              <a:t>Rozdział 1. Istota i architektura systemów Business </a:t>
            </a:r>
            <a:r>
              <a:rPr lang="pl-PL" sz="2400" dirty="0" err="1"/>
              <a:t>Intelligence</a:t>
            </a:r>
            <a:endParaRPr lang="pl-PL" sz="2400" dirty="0"/>
          </a:p>
          <a:p>
            <a:r>
              <a:rPr lang="pl-PL" sz="2400" dirty="0"/>
              <a:t>Rozdział 2. Modelowanie procesów BI</a:t>
            </a:r>
          </a:p>
          <a:p>
            <a:r>
              <a:rPr lang="pl-PL" sz="2400" dirty="0"/>
              <a:t>Rozdział 3. Modelowanie wybranych rozwiązań BI z wykorzystaniem danych z systemów klasy ERP</a:t>
            </a:r>
          </a:p>
          <a:p>
            <a:r>
              <a:rPr lang="pl-PL" sz="2400" dirty="0"/>
              <a:t>Rozdział 4. Analiza porównawcza wykonanych modeli oraz przedstawienie wyników badań</a:t>
            </a:r>
          </a:p>
          <a:p>
            <a:r>
              <a:rPr lang="pl-PL" sz="2400" dirty="0"/>
              <a:t>Wnioski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/>
              <a:t>Metody prowadzonych badań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709455"/>
              </p:ext>
            </p:extLst>
          </p:nvPr>
        </p:nvGraphicFramePr>
        <p:xfrm>
          <a:off x="398463" y="1712913"/>
          <a:ext cx="8407399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/>
              <a:t>Model „tradycyjnego” środowiska BI z wykorzystaniem HD</a:t>
            </a:r>
          </a:p>
        </p:txBody>
      </p:sp>
      <p:pic>
        <p:nvPicPr>
          <p:cNvPr id="6" name="Obraz 7"/>
          <p:cNvPicPr/>
          <p:nvPr/>
        </p:nvPicPr>
        <p:blipFill>
          <a:blip r:embed="rId2"/>
          <a:stretch>
            <a:fillRect/>
          </a:stretch>
        </p:blipFill>
        <p:spPr>
          <a:xfrm>
            <a:off x="795003" y="2636912"/>
            <a:ext cx="7992888" cy="25032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/>
              <a:t>Model samoobsługowego środowiska BI</a:t>
            </a:r>
          </a:p>
        </p:txBody>
      </p:sp>
      <p:pic>
        <p:nvPicPr>
          <p:cNvPr id="5" name="Obraz 6"/>
          <p:cNvPicPr/>
          <p:nvPr/>
        </p:nvPicPr>
        <p:blipFill>
          <a:blip r:embed="rId2"/>
          <a:stretch>
            <a:fillRect/>
          </a:stretch>
        </p:blipFill>
        <p:spPr>
          <a:xfrm>
            <a:off x="978738" y="2420888"/>
            <a:ext cx="7232244" cy="3089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05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Implementacja rozwiązań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pl-PL" dirty="0" smtClean="0"/>
              <a:t>Wykorzystanie środowiska Windows </a:t>
            </a:r>
            <a:r>
              <a:rPr lang="pl-PL" dirty="0"/>
              <a:t>Server 2016 </a:t>
            </a:r>
            <a:r>
              <a:rPr lang="pl-PL" dirty="0" smtClean="0"/>
              <a:t>Standard</a:t>
            </a:r>
          </a:p>
          <a:p>
            <a:pPr marL="514350" indent="-514350">
              <a:buFont typeface="+mj-lt"/>
              <a:buAutoNum type="romanUcPeriod"/>
            </a:pPr>
            <a:r>
              <a:rPr lang="pl-PL" dirty="0" smtClean="0"/>
              <a:t>Zastosowanie oprogramowania Microsoft </a:t>
            </a:r>
            <a:r>
              <a:rPr lang="pl-PL" dirty="0"/>
              <a:t>SQL Server </a:t>
            </a:r>
            <a:r>
              <a:rPr lang="pl-PL" dirty="0" smtClean="0"/>
              <a:t>2016</a:t>
            </a:r>
          </a:p>
          <a:p>
            <a:pPr marL="749808" lvl="1" indent="-457200">
              <a:buFont typeface="Wingdings" panose="05000000000000000000" pitchFamily="2" charset="2"/>
              <a:buChar char="§"/>
            </a:pPr>
            <a:r>
              <a:rPr lang="pl-PL" dirty="0" smtClean="0"/>
              <a:t>Modelowanie bazy danych OLTP (będącą odzwierciedleniem wycinka  bazy danych systemu ERP)</a:t>
            </a:r>
          </a:p>
          <a:p>
            <a:pPr marL="749808" lvl="1" indent="-457200">
              <a:buFont typeface="Wingdings" panose="05000000000000000000" pitchFamily="2" charset="2"/>
              <a:buChar char="§"/>
            </a:pPr>
            <a:r>
              <a:rPr lang="pl-PL" dirty="0" smtClean="0"/>
              <a:t>Utworzenie modelu danych w narzędziu Analysis Services</a:t>
            </a:r>
          </a:p>
          <a:p>
            <a:pPr marL="749808" lvl="1" indent="-457200">
              <a:buFont typeface="Wingdings" panose="05000000000000000000" pitchFamily="2" charset="2"/>
              <a:buChar char="§"/>
            </a:pPr>
            <a:r>
              <a:rPr lang="pl-PL" dirty="0" smtClean="0"/>
              <a:t>Utworzenie przykładowych raportów w narzędziu Reporting Services</a:t>
            </a:r>
          </a:p>
          <a:p>
            <a:pPr marL="514350" indent="-514350">
              <a:buFont typeface="+mj-lt"/>
              <a:buAutoNum type="romanUcPeriod"/>
            </a:pPr>
            <a:r>
              <a:rPr lang="pl-PL" dirty="0"/>
              <a:t>Zastosowanie oprogramowania </a:t>
            </a:r>
            <a:r>
              <a:rPr lang="pl-PL" dirty="0" smtClean="0"/>
              <a:t>Microsoft Power BI</a:t>
            </a:r>
            <a:endParaRPr lang="pl-PL" dirty="0"/>
          </a:p>
          <a:p>
            <a:pPr marL="749808" lvl="1" indent="-457200">
              <a:buFont typeface="Wingdings" panose="05000000000000000000" pitchFamily="2" charset="2"/>
              <a:buChar char="§"/>
            </a:pPr>
            <a:r>
              <a:rPr lang="pl-PL" dirty="0"/>
              <a:t>Modelowanie </a:t>
            </a:r>
            <a:r>
              <a:rPr lang="pl-PL" dirty="0" smtClean="0"/>
              <a:t>danych przy wykorzystaniu bazy </a:t>
            </a:r>
            <a:r>
              <a:rPr lang="pl-PL" dirty="0"/>
              <a:t>danych OLTP (będącą odzwierciedleniem wycinka  bazy danych systemu ERP)</a:t>
            </a:r>
          </a:p>
          <a:p>
            <a:pPr marL="749808" lvl="1" indent="-457200">
              <a:buFont typeface="Wingdings" panose="05000000000000000000" pitchFamily="2" charset="2"/>
              <a:buChar char="§"/>
            </a:pPr>
            <a:r>
              <a:rPr lang="pl-PL" dirty="0"/>
              <a:t>Utworzenie modelu danych </a:t>
            </a:r>
            <a:endParaRPr lang="pl-PL" dirty="0" smtClean="0"/>
          </a:p>
          <a:p>
            <a:pPr marL="749808" lvl="1" indent="-457200">
              <a:buFont typeface="Wingdings" panose="05000000000000000000" pitchFamily="2" charset="2"/>
              <a:buChar char="§"/>
            </a:pPr>
            <a:r>
              <a:rPr lang="pl-PL" dirty="0" smtClean="0"/>
              <a:t>Utworzenie interaktywnych kokpitów zarządczych</a:t>
            </a:r>
            <a:endParaRPr lang="pl-PL" dirty="0"/>
          </a:p>
          <a:p>
            <a:pPr marL="457200" indent="-457200">
              <a:buFont typeface="+mj-lt"/>
              <a:buAutoNum type="romanU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372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5441</TotalTime>
  <Words>673</Words>
  <Application>Microsoft Office PowerPoint</Application>
  <PresentationFormat>On-screen Show (4:3)</PresentationFormat>
  <Paragraphs>122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Times New Roman</vt:lpstr>
      <vt:lpstr>Wingdings</vt:lpstr>
      <vt:lpstr>Retrospect</vt:lpstr>
      <vt:lpstr>MODELOWANIE PROCESÓW  BUSINESS INTELLIGENCE  Z WYKORZYSTANIEM  SYSTEMÓW KLASY ERP</vt:lpstr>
      <vt:lpstr>Problem badawczy</vt:lpstr>
      <vt:lpstr>Hipoteza robocza</vt:lpstr>
      <vt:lpstr>Cel pracy i zakres badań</vt:lpstr>
      <vt:lpstr>Plan pracy</vt:lpstr>
      <vt:lpstr>Metody prowadzonych badań</vt:lpstr>
      <vt:lpstr>Model „tradycyjnego” środowiska BI z wykorzystaniem HD</vt:lpstr>
      <vt:lpstr>Model samoobsługowego środowiska BI</vt:lpstr>
      <vt:lpstr>Implementacja rozwiązań</vt:lpstr>
      <vt:lpstr>Implementacja rozwiązań - przykład</vt:lpstr>
      <vt:lpstr>Analiza SWOT</vt:lpstr>
      <vt:lpstr>Analiza SWOT</vt:lpstr>
      <vt:lpstr>Ankieta i wywiad</vt:lpstr>
      <vt:lpstr>Wnioski oraz podsumowanie badań</vt:lpstr>
      <vt:lpstr>Podstawowa literatura</vt:lpstr>
      <vt:lpstr>Dziękuję za uwagę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Norbert Fijałek</dc:creator>
  <cp:lastModifiedBy>N</cp:lastModifiedBy>
  <cp:revision>49</cp:revision>
  <dcterms:created xsi:type="dcterms:W3CDTF">2015-06-24T12:19:14Z</dcterms:created>
  <dcterms:modified xsi:type="dcterms:W3CDTF">2017-09-14T07:07:50Z</dcterms:modified>
</cp:coreProperties>
</file>