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notesMasterIdLst>
    <p:notesMasterId r:id="rId41"/>
  </p:notesMasterIdLst>
  <p:sldIdLst>
    <p:sldId id="256" r:id="rId2"/>
    <p:sldId id="296" r:id="rId3"/>
    <p:sldId id="265" r:id="rId4"/>
    <p:sldId id="297" r:id="rId5"/>
    <p:sldId id="298" r:id="rId6"/>
    <p:sldId id="319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20" r:id="rId15"/>
    <p:sldId id="306" r:id="rId16"/>
    <p:sldId id="311" r:id="rId17"/>
    <p:sldId id="307" r:id="rId18"/>
    <p:sldId id="308" r:id="rId19"/>
    <p:sldId id="313" r:id="rId20"/>
    <p:sldId id="315" r:id="rId21"/>
    <p:sldId id="314" r:id="rId22"/>
    <p:sldId id="316" r:id="rId23"/>
    <p:sldId id="317" r:id="rId24"/>
    <p:sldId id="318" r:id="rId25"/>
    <p:sldId id="321" r:id="rId26"/>
    <p:sldId id="322" r:id="rId27"/>
    <p:sldId id="309" r:id="rId28"/>
    <p:sldId id="323" r:id="rId29"/>
    <p:sldId id="324" r:id="rId30"/>
    <p:sldId id="325" r:id="rId31"/>
    <p:sldId id="326" r:id="rId32"/>
    <p:sldId id="327" r:id="rId33"/>
    <p:sldId id="328" r:id="rId34"/>
    <p:sldId id="338" r:id="rId35"/>
    <p:sldId id="331" r:id="rId36"/>
    <p:sldId id="339" r:id="rId37"/>
    <p:sldId id="336" r:id="rId38"/>
    <p:sldId id="332" r:id="rId39"/>
    <p:sldId id="337" r:id="rId4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64460" autoAdjust="0"/>
  </p:normalViewPr>
  <p:slideViewPr>
    <p:cSldViewPr>
      <p:cViewPr varScale="1">
        <p:scale>
          <a:sx n="49" d="100"/>
          <a:sy n="49" d="100"/>
        </p:scale>
        <p:origin x="17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1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7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6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3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0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4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97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71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3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8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85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6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38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62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1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5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4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4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7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19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78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98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CB28-50FB-4FCB-AE89-F583D26C4C01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0337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9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4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7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5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0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5/24/2017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B568A0-62B0-4129-95C4-7270BF844D61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31A-E594-408B-8114-4F8438303DA3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398-2A5A-4309-94C2-82E465C1DCF8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8F6-778A-46C2-BFC0-8FD9B04A99E8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33938BEC-55E3-4F9D-B5C5-76D23951C04A}" type="datetime1">
              <a:rPr lang="en-US" smtClean="0"/>
              <a:pPr/>
              <a:t>5/24/2017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6961584" cy="1368152"/>
          </a:xfrm>
        </p:spPr>
        <p:txBody>
          <a:bodyPr>
            <a:noAutofit/>
          </a:bodyPr>
          <a:lstStyle/>
          <a:p>
            <a:r>
              <a:rPr lang="pl-PL" sz="2400" dirty="0"/>
              <a:t>Temat:</a:t>
            </a:r>
            <a:br>
              <a:rPr lang="pl-PL" sz="2400" dirty="0"/>
            </a:br>
            <a:r>
              <a:rPr lang="pl-PL" sz="2400" dirty="0"/>
              <a:t>Modelowanie systemu informatycznego wspomagającego zarządzanie działem IT.</a:t>
            </a:r>
            <a:endParaRPr lang="pl-PL" sz="240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772602" y="5403093"/>
            <a:ext cx="2471806" cy="474179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/>
              <a:t>Nr albumu: 1335</a:t>
            </a:r>
            <a:endParaRPr lang="en-US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24638" y="548680"/>
            <a:ext cx="754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Warszawska Wyższa Szkoła Informatyki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143844" y="5032226"/>
            <a:ext cx="4752528" cy="77303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sz="2000" kern="12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Promotor: dr inż. Waldemar Łabuda </a:t>
            </a:r>
          </a:p>
          <a:p>
            <a:pPr algn="l"/>
            <a:r>
              <a:rPr lang="pl-PL" dirty="0"/>
              <a:t>Dyplomant: Paweł Dremel</a:t>
            </a:r>
          </a:p>
        </p:txBody>
      </p:sp>
      <p:sp>
        <p:nvSpPr>
          <p:cNvPr id="6" name="Prostokąt 5"/>
          <p:cNvSpPr/>
          <p:nvPr/>
        </p:nvSpPr>
        <p:spPr>
          <a:xfrm>
            <a:off x="857058" y="1628800"/>
            <a:ext cx="378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Specjalność:   </a:t>
            </a:r>
            <a:r>
              <a:rPr lang="pl-PL" sz="2000" dirty="0"/>
              <a:t>Zarządzanie</a:t>
            </a:r>
            <a:r>
              <a:rPr lang="pl-PL" dirty="0"/>
              <a:t> Projektami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dziedziny problemu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System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</a:t>
            </a:r>
          </a:p>
          <a:p>
            <a:pPr>
              <a:spcBef>
                <a:spcPts val="1800"/>
              </a:spcBef>
            </a:pPr>
            <a:r>
              <a:rPr lang="pl-PL" dirty="0"/>
              <a:t>Modelowanie systemu informatycznego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Dział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Charakterystyka procesu zarządzania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Modele zarządzania działem IT (podejście ITIL)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55976" y="1201147"/>
            <a:ext cx="43308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Modelowanie systemów informatycznych jest implementacją modelu. Modelowanie jest możliwe dzięki językowi UML, który przedstawia w sposób graficzny funkcjonowanie systemu informatycznego.</a:t>
            </a:r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9120"/>
            <a:ext cx="4401820" cy="792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847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dziedziny problemu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System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</a:t>
            </a:r>
          </a:p>
          <a:p>
            <a:pPr>
              <a:spcBef>
                <a:spcPts val="1800"/>
              </a:spcBef>
            </a:pPr>
            <a:r>
              <a:rPr lang="pl-PL" dirty="0"/>
              <a:t>Dział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Charakterystyka procesu zarządzania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Modele zarządzania działem IT (podejście ITIL)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11960" y="1201147"/>
            <a:ext cx="44748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Systemy informatyczne używane przez przedsiębiorstwa wymagają wykwalifikowanej kadry, której jednym z zadań jest utrzymanie ich działania niezbędnego do funkcjonowania przedsiębiorstwa. Ta wykwalifikowana kadra znajduje się zazwyczaj w wydzielonym dziale zwanym Działem IT. </a:t>
            </a:r>
          </a:p>
        </p:txBody>
      </p:sp>
    </p:spTree>
    <p:extLst>
      <p:ext uri="{BB962C8B-B14F-4D97-AF65-F5344CB8AC3E}">
        <p14:creationId xmlns:p14="http://schemas.microsoft.com/office/powerpoint/2010/main" val="153467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dziedziny problemu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System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Dział IT</a:t>
            </a:r>
          </a:p>
          <a:p>
            <a:pPr>
              <a:spcBef>
                <a:spcPts val="1800"/>
              </a:spcBef>
            </a:pPr>
            <a:r>
              <a:rPr lang="pl-PL" dirty="0"/>
              <a:t>Charakterystyka procesu zarządzania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Modele zarządzania działem IT (podejście ITIL)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11960" y="1201147"/>
            <a:ext cx="44748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Zarządzanie działem IT to zarządzanie zarówno zespołem, sprzętem, jak i informacją.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Ponieważ dział IT zajmuje się utrzymaniem systemów informatycznych, które składają się zarówno ze sprzętu, jak i oprogramowania, to musi posiadać własny system, który pozwoli na przechowywanie informacji o zarządzanych zasobach.</a:t>
            </a:r>
          </a:p>
        </p:txBody>
      </p:sp>
    </p:spTree>
    <p:extLst>
      <p:ext uri="{BB962C8B-B14F-4D97-AF65-F5344CB8AC3E}">
        <p14:creationId xmlns:p14="http://schemas.microsoft.com/office/powerpoint/2010/main" val="221986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dziedziny problemu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System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Dział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Charakterystyka procesu zarządzania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Modele zarządzania działem IT (podejście ITIL)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11960" y="1053145"/>
            <a:ext cx="4474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dirty="0"/>
              <a:t>Celem biblioteki dobrych praktyk ITIL jest dostarczanie usług, a nie technologii. Wprowadza ona systematykę procesów IT, definiuje role wraz z zakresem obowiązków i odpowiedzialności, wskazuje kluczowe czynności, jak i procesy.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pl-PL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Cykl życia usług (ang. </a:t>
            </a:r>
            <a:r>
              <a:rPr lang="pl-PL" dirty="0" err="1"/>
              <a:t>Lifecycle</a:t>
            </a:r>
            <a:r>
              <a:rPr lang="pl-PL" dirty="0"/>
              <a:t> Suite),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Strategia usług (ang. Service </a:t>
            </a:r>
            <a:r>
              <a:rPr lang="pl-PL" dirty="0" err="1"/>
              <a:t>Strategy</a:t>
            </a:r>
            <a:r>
              <a:rPr lang="pl-PL" dirty="0"/>
              <a:t>),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Projektowanie usług (ang. Service Design),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Eksploatacja usług (ang. Service </a:t>
            </a:r>
            <a:r>
              <a:rPr lang="pl-PL" dirty="0" err="1"/>
              <a:t>Operation</a:t>
            </a:r>
            <a:r>
              <a:rPr lang="pl-PL" dirty="0"/>
              <a:t>),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Przekazanie usług (ang. Service </a:t>
            </a:r>
            <a:r>
              <a:rPr lang="pl-PL" dirty="0" err="1"/>
              <a:t>Transition</a:t>
            </a:r>
            <a:r>
              <a:rPr lang="pl-PL" dirty="0"/>
              <a:t>),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Ustawiczne doskonalenie usług (ang. </a:t>
            </a:r>
            <a:r>
              <a:rPr lang="pl-PL" dirty="0" err="1"/>
              <a:t>Continual</a:t>
            </a:r>
            <a:r>
              <a:rPr lang="pl-PL" dirty="0"/>
              <a:t> Service </a:t>
            </a:r>
            <a:r>
              <a:rPr lang="pl-PL" dirty="0" err="1"/>
              <a:t>Improvement</a:t>
            </a:r>
            <a:r>
              <a:rPr lang="pl-PL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6778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Wstęp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Analiza dziedziny problemu</a:t>
            </a:r>
          </a:p>
          <a:p>
            <a:pPr>
              <a:spcBef>
                <a:spcPts val="1800"/>
              </a:spcBef>
            </a:pPr>
            <a:r>
              <a:rPr lang="pl-PL" dirty="0"/>
              <a:t>Modelowanie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Podsumowanie i wnioski</a:t>
            </a:r>
          </a:p>
        </p:txBody>
      </p:sp>
    </p:spTree>
    <p:extLst>
      <p:ext uri="{BB962C8B-B14F-4D97-AF65-F5344CB8AC3E}">
        <p14:creationId xmlns:p14="http://schemas.microsoft.com/office/powerpoint/2010/main" val="19813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/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Częściowa implementacja modelu systemu informatycznego wspomagającego zarządzanie sprzętem dla działu IT (aplikacja).</a:t>
            </a:r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46786"/>
            <a:ext cx="4452731" cy="2974737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211960" y="4297723"/>
            <a:ext cx="46805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Informacje o sprzęcie zbierane są przez różne działy, przechowujące te informacje w swoich zamkniętych systemach informatycznych.  Taki sposób przechowywania informacji uniemożliwia ich współdzielenie z innymi systemami</a:t>
            </a:r>
          </a:p>
        </p:txBody>
      </p:sp>
    </p:spTree>
    <p:extLst>
      <p:ext uri="{BB962C8B-B14F-4D97-AF65-F5344CB8AC3E}">
        <p14:creationId xmlns:p14="http://schemas.microsoft.com/office/powerpoint/2010/main" val="380411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/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Częściowa implementacja modelu systemu informatycznego wspomagającego zarządzanie sprzętem dla działu IT (aplikacja).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07" y="1219200"/>
            <a:ext cx="4319290" cy="169533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150383" y="3429000"/>
            <a:ext cx="4824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 obserwacji wynika iż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15 przekazań dziennie (średnia)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1 przekazanie zajmuje 25min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dirty="0"/>
              <a:t>Gdzie: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/>
              <a:t>Wydający musi przygotować protokół.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/>
              <a:t>Uzupełnić własny plik Excel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/>
              <a:t>Odbierający musi podpisać protokół.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l-PL" dirty="0"/>
              <a:t>Zweryfikować poprzednie protokoły.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272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/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Częściowa implementacja modelu systemu informatycznego wspomagającego zarządzanie sprzętem dla działu IT (aplikacja).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67944" y="1201147"/>
            <a:ext cx="4618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Sprzęt zawsze przypisany do jakiegoś użytkownika. 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Właściwy – to fizyczny użytkownik danego sprzętu.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Wirtualny – to użytkownik nierzeczywisty np.: magazyn, serwis, itp.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Prosty interfejs podzielony na sekcje (sprzęt, użytkownicy, protokoły, raporty), 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Aktywne tylko te przyciski, które w danym momencie będą mogły być zastosowane. (np.: edytuj, zapisz)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Zachowanie historii przypisani.</a:t>
            </a:r>
          </a:p>
        </p:txBody>
      </p:sp>
      <p:sp>
        <p:nvSpPr>
          <p:cNvPr id="6" name="Prostokąt 5"/>
          <p:cNvSpPr/>
          <p:nvPr/>
        </p:nvSpPr>
        <p:spPr>
          <a:xfrm>
            <a:off x="755576" y="6372036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Założenia modelu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434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/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Częściowa implementacja modelu systemu informatycznego wspomagającego zarządzanie sprzętem dla działu IT (aplikacja).</a:t>
            </a:r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51857"/>
            <a:ext cx="4703740" cy="505763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55576" y="637203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Hierarchia funkcji.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2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3000"/>
            <a:ext cx="6984776" cy="51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759624" y="6372036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Główny diagram przypadków użycia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088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Wstęp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Analiza dziedziny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Podsumowanie i wnioski</a:t>
            </a:r>
          </a:p>
        </p:txBody>
      </p:sp>
    </p:spTree>
    <p:extLst>
      <p:ext uri="{BB962C8B-B14F-4D97-AF65-F5344CB8AC3E}">
        <p14:creationId xmlns:p14="http://schemas.microsoft.com/office/powerpoint/2010/main" val="21666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5" y="1556792"/>
            <a:ext cx="8029449" cy="426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557275" y="638132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Diagram przypadków użycia – moduł Zarządzanie Użytkownikami.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440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4" y="1143000"/>
            <a:ext cx="7762512" cy="52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669412" y="638132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Diagram przypadków użycia – moduł Zarządzanie Sprzętem.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86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8" y="1844824"/>
            <a:ext cx="8160923" cy="34498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683568" y="6372036"/>
            <a:ext cx="451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Diagram przypadków użycia – moduł Raporty.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1900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143000"/>
            <a:ext cx="5415651" cy="30780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695649" y="3389511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Procesy przekazania sprzęt: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Zdanie sprzętu przez użytkownika.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Wydanie sprzętu użytkownikowi.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Naprawa serwisowa.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Przekazania sprzętu między użytkownikami.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Wycofanie z użytkowania.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54" y="3140968"/>
            <a:ext cx="1755140" cy="31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457199" y="4820672"/>
            <a:ext cx="523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Sprowadzają się to do przekazania urządzeń między jednym, a drugim użytkownikiem rzeczywistymi lub wirtualnymi. </a:t>
            </a:r>
          </a:p>
        </p:txBody>
      </p:sp>
    </p:spTree>
    <p:extLst>
      <p:ext uri="{BB962C8B-B14F-4D97-AF65-F5344CB8AC3E}">
        <p14:creationId xmlns:p14="http://schemas.microsoft.com/office/powerpoint/2010/main" val="40115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3568" y="6372036"/>
            <a:ext cx="423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Proces przypisania sprzętu do użytkownika.</a:t>
            </a:r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38809"/>
            <a:ext cx="897712" cy="52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2411760" y="1459249"/>
            <a:ext cx="627504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Dzięki takiemu uogólnieniu, można uprościć proces przypisania sprzętu do użytkownika przez wskazanie: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Dostawcy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Statusu urządzenia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Zaznaczenie pozycji do przekazania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Odbiorcy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Nadanie nowego statusu, jaki urządzenie ma posiadać.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Zapisanie takiej operacji przekazania sprzętu w bazie danych polega na zakończeniu obecnego przypisania przez wpisanie daty w pole „</a:t>
            </a:r>
            <a:r>
              <a:rPr lang="pl-PL" dirty="0" err="1"/>
              <a:t>date_stop</a:t>
            </a:r>
            <a:r>
              <a:rPr lang="pl-PL" dirty="0"/>
              <a:t>” i stworzenie nowego rekordu wiążącego nowego użytkownika i przypisany mu sprzęt</a:t>
            </a:r>
          </a:p>
        </p:txBody>
      </p:sp>
    </p:spTree>
    <p:extLst>
      <p:ext uri="{BB962C8B-B14F-4D97-AF65-F5344CB8AC3E}">
        <p14:creationId xmlns:p14="http://schemas.microsoft.com/office/powerpoint/2010/main" val="142412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3568" y="6372036"/>
            <a:ext cx="3590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Spis tabel zawartych w bazie danych.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411760" y="1459249"/>
            <a:ext cx="6275040" cy="352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Dzięki takiemu uogólnieniu, można uprościć proces przypisania sprzętu do użytkownika przez wybranie dostawcy oraz statusu urządzenia, wskazanie odbiorcy i nadanie nowego statusu, jaki urządzenie ma posiadać.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Zapisanie takiej operacji przekazania sprzętu w bazie danych polega na zakończeniu obecnego przypisania przez wpisanie daty w pole „</a:t>
            </a:r>
            <a:r>
              <a:rPr lang="pl-PL" dirty="0" err="1"/>
              <a:t>date_stop</a:t>
            </a:r>
            <a:r>
              <a:rPr lang="pl-PL" dirty="0"/>
              <a:t>” i stworzenie nowego rekordu wiążącego nowego użytkownika i przypisany mu sprzęt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46185"/>
              </p:ext>
            </p:extLst>
          </p:nvPr>
        </p:nvGraphicFramePr>
        <p:xfrm>
          <a:off x="457200" y="1101186"/>
          <a:ext cx="8229600" cy="56401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181801858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91490876"/>
                    </a:ext>
                  </a:extLst>
                </a:gridCol>
                <a:gridCol w="4680521">
                  <a:extLst>
                    <a:ext uri="{9D8B030D-6E8A-4147-A177-3AD203B41FA5}">
                      <a16:colId xmlns:a16="http://schemas.microsoft.com/office/drawing/2014/main" val="3904161085"/>
                    </a:ext>
                  </a:extLst>
                </a:gridCol>
                <a:gridCol w="1162471">
                  <a:extLst>
                    <a:ext uri="{9D8B030D-6E8A-4147-A177-3AD203B41FA5}">
                      <a16:colId xmlns:a16="http://schemas.microsoft.com/office/drawing/2014/main" val="693468949"/>
                    </a:ext>
                  </a:extLst>
                </a:gridCol>
              </a:tblGrid>
              <a:tr h="564018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Lp.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Nazwa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Semantyka obiektu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Skrót oznaczenia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1537487199"/>
                  </a:ext>
                </a:extLst>
              </a:tr>
              <a:tr h="564018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T_Device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podstawowe informacje dotyczące producenta, typu sprzętu, serii i modelu.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Dev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2501149044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T_DeviceManufacturer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informację z nazwami producentów.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DevC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877936086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T_DeviceType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informację z nazwami typów sprzętu.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DevT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3640526595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T_DeviceSeria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informację z nazwami serii.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DevS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174734108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T_DeviceModel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informację z nazwami modeli.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DevM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3973686694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T_Assets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na temat sprzętu.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Aset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2755677998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T_ </a:t>
                      </a:r>
                      <a:r>
                        <a:rPr lang="pl-PL" sz="1200" dirty="0" err="1">
                          <a:effectLst/>
                        </a:rPr>
                        <a:t>Depreciation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na temat amortyzacji środków trwałych.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Depr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3104312573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T_Invoices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na temat faktur zakupowych.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Invo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1209457747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T_User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na temat użytkowników.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User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2384349952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T_Protocol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o procesie przekazania.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3254044163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T_ProtocolDetails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o przekazywanym sprzęcie.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ProD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1918940236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T_Company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Zawierainformacje</a:t>
                      </a:r>
                      <a:r>
                        <a:rPr lang="pl-PL" sz="1200" dirty="0">
                          <a:effectLst/>
                        </a:rPr>
                        <a:t> o firmie.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Comp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4174922386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T_Department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na temat działów.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Depa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1507788151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T_Country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na temat państw.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Cont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2472341744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T_Status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na temat statusów.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Stat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4288306978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T_WorkType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typ urządzenia do wykonywanej pracy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Work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258018558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 indent="152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T_Version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Zawiera informacje o numerach wersji i głównych zmianach.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Vers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184" marR="66184" marT="0" marB="0"/>
                </a:tc>
                <a:extLst>
                  <a:ext uri="{0D108BD9-81ED-4DB2-BD59-A6C34878D82A}">
                    <a16:rowId xmlns:a16="http://schemas.microsoft.com/office/drawing/2014/main" val="134303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927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3568" y="6372036"/>
            <a:ext cx="3117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Graf hierarchii relacji bazy dany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6" y="1240867"/>
            <a:ext cx="8296328" cy="50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Częściowa implementacja modelu systemu informatycznego wspomagającego zarządzanie sprzętem dla działu IT (aplikacja).</a:t>
            </a:r>
          </a:p>
        </p:txBody>
      </p:sp>
      <p:pic>
        <p:nvPicPr>
          <p:cNvPr id="5" name="Obraz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67944" y="1412776"/>
            <a:ext cx="3164205" cy="42214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6" y="1185253"/>
            <a:ext cx="1591482" cy="5028599"/>
          </a:xfrm>
          <a:prstGeom prst="rect">
            <a:avLst/>
          </a:prstGeom>
        </p:spPr>
      </p:pic>
      <p:cxnSp>
        <p:nvCxnSpPr>
          <p:cNvPr id="8" name="Łącznik: łamany 7"/>
          <p:cNvCxnSpPr/>
          <p:nvPr/>
        </p:nvCxnSpPr>
        <p:spPr>
          <a:xfrm rot="16200000" flipH="1">
            <a:off x="7843192" y="1659632"/>
            <a:ext cx="1296144" cy="658416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8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Częściowa implementacja modelu systemu informatycznego wspomagającego zarządzanie sprzętem dla działu IT (aplikacja).</a:t>
            </a:r>
          </a:p>
        </p:txBody>
      </p:sp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84908" y="2276872"/>
            <a:ext cx="2182495" cy="18745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6" y="1185253"/>
            <a:ext cx="1591482" cy="5028599"/>
          </a:xfrm>
          <a:prstGeom prst="rect">
            <a:avLst/>
          </a:prstGeom>
        </p:spPr>
      </p:pic>
      <p:cxnSp>
        <p:nvCxnSpPr>
          <p:cNvPr id="8" name="Łącznik: łamany 7"/>
          <p:cNvCxnSpPr>
            <a:cxnSpLocks/>
          </p:cNvCxnSpPr>
          <p:nvPr/>
        </p:nvCxnSpPr>
        <p:spPr>
          <a:xfrm rot="16200000" flipH="1">
            <a:off x="7015100" y="2487724"/>
            <a:ext cx="2952328" cy="658416"/>
          </a:xfrm>
          <a:prstGeom prst="bentConnector3">
            <a:avLst>
              <a:gd name="adj1" fmla="val 8032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24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Częściowa implementacja modelu systemu informatycznego wspomagającego zarządzanie sprzętem dla działu IT (aplikacja).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902" y="1228125"/>
            <a:ext cx="3220646" cy="49288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6" y="1185253"/>
            <a:ext cx="1591482" cy="5028599"/>
          </a:xfrm>
          <a:prstGeom prst="rect">
            <a:avLst/>
          </a:prstGeom>
        </p:spPr>
      </p:pic>
      <p:cxnSp>
        <p:nvCxnSpPr>
          <p:cNvPr id="6" name="Łącznik: łamany 5"/>
          <p:cNvCxnSpPr>
            <a:cxnSpLocks/>
          </p:cNvCxnSpPr>
          <p:nvPr/>
        </p:nvCxnSpPr>
        <p:spPr>
          <a:xfrm rot="5400000">
            <a:off x="6585049" y="2856111"/>
            <a:ext cx="3017986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1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l-PL" dirty="0"/>
              <a:t>Definicja celu pracy.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Hipoteza badawcza.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Zakres pracy.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7200" y="3284984"/>
            <a:ext cx="8229600" cy="18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Celem pracy było przygotowanie modelu systemu informatycznego wspomagającego zarządzanie działem IT w obszarze zarządzania sprzętem informatycznym. 	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System informatyczny ma zastąpić tradycyjny, papierowy system zarządzania, przyjmowania oraz wydawania sprzętu użytkownikom.</a:t>
            </a:r>
          </a:p>
        </p:txBody>
      </p:sp>
    </p:spTree>
    <p:extLst>
      <p:ext uri="{BB962C8B-B14F-4D97-AF65-F5344CB8AC3E}">
        <p14:creationId xmlns:p14="http://schemas.microsoft.com/office/powerpoint/2010/main" val="912073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Częściowa implementacja modelu systemu informatycznego wspomagającego zarządzanie sprzętem dla działu IT (aplikacja).</a:t>
            </a:r>
          </a:p>
        </p:txBody>
      </p:sp>
      <p:pic>
        <p:nvPicPr>
          <p:cNvPr id="6" name="Obraz 5" descr="cid:image002.png@01CF5EF0.F8A3CC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16" y="1219200"/>
            <a:ext cx="3456384" cy="5099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597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Częściowa implementacja modelu systemu informatycznego wspomagającego zarządzanie sprzętem dla działu IT (aplikacja).</a:t>
            </a:r>
          </a:p>
        </p:txBody>
      </p:sp>
      <p:pic>
        <p:nvPicPr>
          <p:cNvPr id="5" name="Obraz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71242" y="1219201"/>
            <a:ext cx="4649309" cy="35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3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Częściowa implementacja modelu systemu informatycznego wspomagającego zarządzanie sprzętem dla działu IT (aplikacja).</a:t>
            </a:r>
          </a:p>
        </p:txBody>
      </p:sp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1252860"/>
            <a:ext cx="5753735" cy="2781300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71" y="1143000"/>
            <a:ext cx="897712" cy="5233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390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Częściowa implementacja modelu systemu informatycznego wspomagającego zarządzanie sprzętem dla działu IT (aplikacja).</a:t>
            </a:r>
          </a:p>
        </p:txBody>
      </p:sp>
      <p:sp>
        <p:nvSpPr>
          <p:cNvPr id="7" name="Prostokąt 6"/>
          <p:cNvSpPr/>
          <p:nvPr/>
        </p:nvSpPr>
        <p:spPr>
          <a:xfrm>
            <a:off x="683568" y="638132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Raporty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882" y="1143000"/>
            <a:ext cx="3429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25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Modelowanie systemu informatycznego wspomagającego zarządzanie działem IT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Opis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Założenia modelu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Częściowa implementacja modelu systemu informatycznego wspomagającego zarządzanie sprzętem dla działu IT (aplikacja).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647825"/>
            <a:ext cx="4993754" cy="219209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83568" y="638132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Raporty – pobieranie danych do programu Excel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8931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Wstęp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Analiza dziedziny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/>
              <a:t>Podsumowanie i wnioski</a:t>
            </a:r>
          </a:p>
        </p:txBody>
      </p:sp>
    </p:spTree>
    <p:extLst>
      <p:ext uri="{BB962C8B-B14F-4D97-AF65-F5344CB8AC3E}">
        <p14:creationId xmlns:p14="http://schemas.microsoft.com/office/powerpoint/2010/main" val="2271724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Podsumowanie i wnioski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85000" lnSpcReduction="10000"/>
          </a:bodyPr>
          <a:lstStyle/>
          <a:p>
            <a:r>
              <a:rPr lang="pl-PL" sz="2800" dirty="0"/>
              <a:t>Celem pracy było </a:t>
            </a:r>
          </a:p>
          <a:p>
            <a:pPr lvl="1"/>
            <a:r>
              <a:rPr lang="pl-PL" sz="2400" dirty="0">
                <a:solidFill>
                  <a:schemeClr val="tx1"/>
                </a:solidFill>
              </a:rPr>
              <a:t>przygotowanie modelu systemu informatycznego wspomagającego zarządzanie działem IT w obszarze zarządzania sprzętem informatycznym.</a:t>
            </a:r>
          </a:p>
          <a:p>
            <a:pPr lvl="1"/>
            <a:r>
              <a:rPr lang="pl-PL" sz="2400" dirty="0">
                <a:solidFill>
                  <a:schemeClr val="tx1"/>
                </a:solidFill>
              </a:rPr>
              <a:t>Stworzony na bazie przygotowanego modelu system informatyczny miał zastąpić tradycyjny papierowy system zarządzania, przyjmowania oraz wydawania sprzętu użytkownikom. </a:t>
            </a:r>
          </a:p>
          <a:p>
            <a:r>
              <a:rPr lang="pl-PL" sz="2800" dirty="0">
                <a:solidFill>
                  <a:schemeClr val="tx1"/>
                </a:solidFill>
              </a:rPr>
              <a:t>Dokonałem</a:t>
            </a:r>
          </a:p>
          <a:p>
            <a:pPr lvl="1"/>
            <a:r>
              <a:rPr lang="pl-PL" sz="2400" dirty="0">
                <a:solidFill>
                  <a:schemeClr val="tx1"/>
                </a:solidFill>
              </a:rPr>
              <a:t>charakterystyki procesów zarządzania działem IT w obszarze zarządzania sprzętem informatycznym. </a:t>
            </a:r>
          </a:p>
          <a:p>
            <a:pPr lvl="1"/>
            <a:r>
              <a:rPr lang="pl-PL" sz="2400" dirty="0">
                <a:solidFill>
                  <a:schemeClr val="tx1"/>
                </a:solidFill>
              </a:rPr>
              <a:t>Przedstawiłem modele zarządzania działem IT w obszarze zarządzania sprzętem informatycznym w kontekście biblioteki dobrych praktyk ITIL. </a:t>
            </a:r>
          </a:p>
          <a:p>
            <a:pPr lvl="1"/>
            <a:r>
              <a:rPr lang="pl-PL" sz="2400" dirty="0">
                <a:solidFill>
                  <a:schemeClr val="tx1"/>
                </a:solidFill>
              </a:rPr>
              <a:t>zdefiniowałem założenia modelu </a:t>
            </a:r>
          </a:p>
          <a:p>
            <a:pPr lvl="1"/>
            <a:r>
              <a:rPr lang="pl-PL" sz="2400" dirty="0">
                <a:solidFill>
                  <a:schemeClr val="tx1"/>
                </a:solidFill>
              </a:rPr>
              <a:t>przygotowałem model systemu informatycznego zarządzania działem IT w obszarze zarządzania sprzętem informatycznym. </a:t>
            </a:r>
          </a:p>
          <a:p>
            <a:pPr lvl="1"/>
            <a:r>
              <a:rPr lang="pl-PL" sz="2400" dirty="0">
                <a:solidFill>
                  <a:schemeClr val="tx1"/>
                </a:solidFill>
              </a:rPr>
              <a:t>wykonałem częściową implementacja systemu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0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6167718" y="1976719"/>
            <a:ext cx="2438400" cy="2438400"/>
            <a:chOff x="537882" y="2281518"/>
            <a:chExt cx="2438400" cy="243840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2" y="2281518"/>
              <a:ext cx="2438400" cy="2438400"/>
            </a:xfrm>
            <a:prstGeom prst="rect">
              <a:avLst/>
            </a:prstGeom>
          </p:spPr>
        </p:pic>
        <p:sp>
          <p:nvSpPr>
            <p:cNvPr id="7" name="pole tekstowe 6"/>
            <p:cNvSpPr txBox="1"/>
            <p:nvPr/>
          </p:nvSpPr>
          <p:spPr>
            <a:xfrm>
              <a:off x="896469" y="2599800"/>
              <a:ext cx="645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5400" dirty="0">
                  <a:sym typeface="Wingdings" panose="05000000000000000000" pitchFamily="2" charset="2"/>
                </a:rPr>
                <a:t></a:t>
              </a:r>
              <a:endParaRPr lang="pl-PL" sz="5400" dirty="0"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506" y="1999131"/>
            <a:ext cx="2438400" cy="24384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906" y="2756666"/>
            <a:ext cx="1054295" cy="213147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937" y="4509954"/>
            <a:ext cx="1847962" cy="179059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716" y="1109271"/>
            <a:ext cx="1054295" cy="213147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222" y="1086858"/>
            <a:ext cx="1054295" cy="213147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5" y="4888139"/>
            <a:ext cx="1753721" cy="1753721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2379188" y="5118668"/>
            <a:ext cx="184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25 minut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376805" y="5107965"/>
            <a:ext cx="184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strike="sngStrike" dirty="0"/>
              <a:t>25 minut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376805" y="5645674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5 minut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2376805" y="6164441"/>
            <a:ext cx="184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20 minut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4185832" y="6164441"/>
            <a:ext cx="4407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x 15 = 300 minut = 5h</a:t>
            </a:r>
          </a:p>
        </p:txBody>
      </p:sp>
      <p:sp>
        <p:nvSpPr>
          <p:cNvPr id="20" name="Rectang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Podsumowanie i wnioski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475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7865 -0.05718 C 0.09514 -0.07014 0.11979 -0.07709 0.14531 -0.07709 C 0.17465 -0.07709 0.19809 -0.07014 0.21458 -0.05718 L 0.2934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8872 -0.05718 C -0.10729 -0.07014 -0.13507 -0.07708 -0.16372 -0.07708 C -0.19688 -0.07708 -0.22327 -0.07014 -0.24184 -0.05718 L -0.33056 3.7037E-7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7865 -0.05718 C 0.09514 -0.07014 0.1198 -0.07708 0.14532 -0.07708 C 0.17466 -0.07708 0.19809 -0.07014 0.21459 -0.05718 L 0.29341 1.11111E-6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408 -4.44444E-6 C -0.34913 -4.44444E-6 -0.48142 -0.06203 -0.48142 -0.1125 L -0.48142 -0.22453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0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Podsumowanie i wnioski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pl-PL" dirty="0">
                <a:solidFill>
                  <a:schemeClr val="tx1"/>
                </a:solidFill>
              </a:rPr>
              <a:t>Tym samym hipoteza, iż modelowany system informatyczny wspomagania zarządzania działem IT przyczyni się do zmniejszenia biurokracji i usprawni efektywność procesu zarządzania sprzętem informatycznym przez dział IT zmniejszając czas do 5 min, została potwierdzona.</a:t>
            </a:r>
          </a:p>
          <a:p>
            <a:pPr marL="274320" lvl="1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60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6961584" cy="136815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>
                    <a:lumMod val="85000"/>
                  </a:schemeClr>
                </a:solidFill>
              </a:rPr>
              <a:t>Temat:</a:t>
            </a:r>
            <a:br>
              <a:rPr lang="pl-PL" sz="24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85000"/>
                  </a:schemeClr>
                </a:solidFill>
              </a:rPr>
              <a:t>Modelowanie systemu informatycznego wspomagającego zarządzanie działem IT.</a:t>
            </a:r>
            <a:endParaRPr lang="pl-PL" sz="2400" dirty="0">
              <a:ln/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772602" y="5403093"/>
            <a:ext cx="2471806" cy="474179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>
                <a:solidFill>
                  <a:schemeClr val="tx1">
                    <a:lumMod val="75000"/>
                  </a:schemeClr>
                </a:solidFill>
              </a:rPr>
              <a:t>Nr albumu: 1335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4638" y="548680"/>
            <a:ext cx="754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chemeClr val="tx1">
                    <a:lumMod val="75000"/>
                  </a:schemeClr>
                </a:solidFill>
              </a:rPr>
              <a:t>Warszawska Wyższa Szkoła Informatyki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143844" y="5032226"/>
            <a:ext cx="4752528" cy="77303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sz="2000" kern="12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Promotor: dr inż. Waldemar Łabuda </a:t>
            </a:r>
          </a:p>
          <a:p>
            <a:pPr algn="l"/>
            <a:r>
              <a:rPr lang="pl-PL" dirty="0">
                <a:solidFill>
                  <a:schemeClr val="tx1"/>
                </a:solidFill>
              </a:rPr>
              <a:t>Dyplomant: Paweł Dremel</a:t>
            </a:r>
          </a:p>
        </p:txBody>
      </p:sp>
      <p:sp>
        <p:nvSpPr>
          <p:cNvPr id="6" name="Prostokąt 5"/>
          <p:cNvSpPr/>
          <p:nvPr/>
        </p:nvSpPr>
        <p:spPr>
          <a:xfrm>
            <a:off x="857058" y="1628800"/>
            <a:ext cx="378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Specjalność:   </a:t>
            </a:r>
            <a:r>
              <a:rPr lang="pl-PL" sz="2000" dirty="0">
                <a:solidFill>
                  <a:schemeClr val="tx1">
                    <a:lumMod val="75000"/>
                  </a:schemeClr>
                </a:solidFill>
              </a:rPr>
              <a:t>Zarządzanie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 Projektami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24638" y="2047960"/>
            <a:ext cx="7419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400954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Definicja celu pracy.</a:t>
            </a:r>
          </a:p>
          <a:p>
            <a:pPr>
              <a:spcBef>
                <a:spcPts val="1800"/>
              </a:spcBef>
            </a:pPr>
            <a:r>
              <a:rPr lang="pl-PL" dirty="0"/>
              <a:t>Hipoteza badawcza.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Zakres pracy.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7200" y="3284984"/>
            <a:ext cx="8229600" cy="227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Modelowany system informatyczny wspomagania zarządzania działem IT w obszarze zarządzania sprzętem informatycznym pozwoli znacznie ograniczyć biurokrację i usprawnić efektywność procesu zarządzania sprzętem informatycznym przez dział IT.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 W konsekwencji skróceniu ulegnie średni czas zużywany przez dział IT na zarządzanie sprzętem informatycznym w organizacji do 5 minut.</a:t>
            </a:r>
          </a:p>
        </p:txBody>
      </p:sp>
    </p:spTree>
    <p:extLst>
      <p:ext uri="{BB962C8B-B14F-4D97-AF65-F5344CB8AC3E}">
        <p14:creationId xmlns:p14="http://schemas.microsoft.com/office/powerpoint/2010/main" val="351946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Definicja celu pracy.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Hipoteza badawcza.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pl-PL" dirty="0"/>
              <a:t>Zakres pracy.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57200" y="3284984"/>
            <a:ext cx="8229600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Ogólny zakres pracy obejmuje wykonanie analizy procesów zarządzania działem IT w obszarze zarządzania sprzętem informatycznym, przygotowanie modelu systemu informatycznego wspomagającego zarządzanie działem IT w obszarze zarządzania sprzętem informatycznym oraz implementacja wybranego fragmentu zamodelowanego systemu informatycznego.</a:t>
            </a:r>
          </a:p>
        </p:txBody>
      </p:sp>
    </p:spTree>
    <p:extLst>
      <p:ext uri="{BB962C8B-B14F-4D97-AF65-F5344CB8AC3E}">
        <p14:creationId xmlns:p14="http://schemas.microsoft.com/office/powerpoint/2010/main" val="17870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Wstęp</a:t>
            </a:r>
          </a:p>
          <a:p>
            <a:pPr>
              <a:spcBef>
                <a:spcPts val="1800"/>
              </a:spcBef>
            </a:pPr>
            <a:r>
              <a:rPr lang="pl-PL" dirty="0"/>
              <a:t>Analiza dziedziny problemu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 wspomagającego zarządzanie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Podsumowanie i wnioski</a:t>
            </a:r>
          </a:p>
        </p:txBody>
      </p:sp>
    </p:spTree>
    <p:extLst>
      <p:ext uri="{BB962C8B-B14F-4D97-AF65-F5344CB8AC3E}">
        <p14:creationId xmlns:p14="http://schemas.microsoft.com/office/powerpoint/2010/main" val="148646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dziedziny problemu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/>
              <a:t>System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Dział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Charakterystyka procesu zarządzania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Modele zarządzania działem IT (podejście ITIL)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88836" y="4478834"/>
            <a:ext cx="4330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„System to zbiór (zespół, kompleks) współdziałających ze sobą elementów, stanowiący celowo zorientowaną jedną całość. Elementy systemu posiadają pewne właściwości lub atrybuty oraz znajdują się w określonych relacjach (związkach) między sobą.”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13583" y="1108517"/>
            <a:ext cx="4309120" cy="31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dziedziny problemu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System</a:t>
            </a:r>
          </a:p>
          <a:p>
            <a:pPr>
              <a:spcBef>
                <a:spcPts val="1800"/>
              </a:spcBef>
            </a:pPr>
            <a:r>
              <a:rPr lang="pl-PL" dirty="0"/>
              <a:t>Model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Dział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Charakterystyka procesu zarządzania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Modele zarządzania działem IT (podejście ITIL)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55976" y="1201147"/>
            <a:ext cx="4330824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dirty="0"/>
              <a:t>Model jest uproszczoną reprezentacją systemu, w czasie i przestrzeni, stworzoną w zamiarze zrozumienia zachowania systemu rzeczywistego</a:t>
            </a:r>
          </a:p>
        </p:txBody>
      </p:sp>
    </p:spTree>
    <p:extLst>
      <p:ext uri="{BB962C8B-B14F-4D97-AF65-F5344CB8AC3E}">
        <p14:creationId xmlns:p14="http://schemas.microsoft.com/office/powerpoint/2010/main" val="50309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dziedziny problemu</a:t>
            </a:r>
            <a:endParaRPr lang="pl-PL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System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>
              <a:spcBef>
                <a:spcPts val="1800"/>
              </a:spcBef>
            </a:pPr>
            <a:r>
              <a:rPr lang="pl-PL" dirty="0"/>
              <a:t>Modelowanie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Modelowanie systemu informatycznego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Dział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Charakterystyka procesu zarządzania działem IT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Modele zarządzania działem IT (podejście ITIL)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55976" y="1201147"/>
            <a:ext cx="4330824" cy="12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/>
              <a:t>Modelowanie to wyszukiwanie w systemie cech i związków istotnych ze względu na dany cel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6281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Pres_TP1016712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1590</Words>
  <Application>Microsoft Office PowerPoint</Application>
  <PresentationFormat>Pokaz na ekranie (4:3)</PresentationFormat>
  <Paragraphs>361</Paragraphs>
  <Slides>39</Slides>
  <Notes>39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7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TrainPres_TP10167126</vt:lpstr>
      <vt:lpstr>Temat: Modelowanie systemu informatycznego wspomagającego zarządzanie działem IT.</vt:lpstr>
      <vt:lpstr>Agenda</vt:lpstr>
      <vt:lpstr>Wstęp</vt:lpstr>
      <vt:lpstr>Wstęp</vt:lpstr>
      <vt:lpstr>Wstęp</vt:lpstr>
      <vt:lpstr>Agenda</vt:lpstr>
      <vt:lpstr>Analiza dziedziny problemu</vt:lpstr>
      <vt:lpstr>Analiza dziedziny problemu</vt:lpstr>
      <vt:lpstr>Analiza dziedziny problemu</vt:lpstr>
      <vt:lpstr>Analiza dziedziny problemu</vt:lpstr>
      <vt:lpstr>Analiza dziedziny problemu</vt:lpstr>
      <vt:lpstr>Analiza dziedziny problemu</vt:lpstr>
      <vt:lpstr>Analiza dziedziny problemu</vt:lpstr>
      <vt:lpstr>Agenda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Modelowanie systemu informatycznego wspomagającego zarządzanie działem IT</vt:lpstr>
      <vt:lpstr>Agenda</vt:lpstr>
      <vt:lpstr>Podsumowanie i wnioski</vt:lpstr>
      <vt:lpstr>Prezentacja programu PowerPoint</vt:lpstr>
      <vt:lpstr>Podsumowanie i wnioski</vt:lpstr>
      <vt:lpstr>Temat: Modelowanie systemu informatycznego wspomagającego zarządzanie działem IT.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2017-05-24T16:10:16Z</dcterms:created>
  <dcterms:modified xsi:type="dcterms:W3CDTF">2017-05-24T16:10:41Z</dcterms:modified>
  <cp:version/>
</cp:coreProperties>
</file>