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6" r:id="rId3"/>
    <p:sldId id="258" r:id="rId4"/>
    <p:sldId id="282" r:id="rId5"/>
    <p:sldId id="269" r:id="rId6"/>
    <p:sldId id="257" r:id="rId7"/>
    <p:sldId id="278" r:id="rId8"/>
    <p:sldId id="279" r:id="rId9"/>
    <p:sldId id="280" r:id="rId10"/>
    <p:sldId id="277" r:id="rId11"/>
    <p:sldId id="283" r:id="rId12"/>
    <p:sldId id="284"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433" autoAdjust="0"/>
    <p:restoredTop sz="80288" autoAdjust="0"/>
  </p:normalViewPr>
  <p:slideViewPr>
    <p:cSldViewPr>
      <p:cViewPr>
        <p:scale>
          <a:sx n="75" d="100"/>
          <a:sy n="75" d="100"/>
        </p:scale>
        <p:origin x="-16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F6161F-2BE4-4A04-9222-D8E10CBE8F43}" type="datetimeFigureOut">
              <a:rPr lang="pl-PL" smtClean="0"/>
              <a:t>2015-05-19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C52D3E-95F7-47B0-8C83-75A88FF2E246}" type="slidenum">
              <a:rPr lang="pl-PL" smtClean="0"/>
              <a:t>‹#›</a:t>
            </a:fld>
            <a:endParaRPr lang="pl-PL"/>
          </a:p>
        </p:txBody>
      </p:sp>
    </p:spTree>
    <p:extLst>
      <p:ext uri="{BB962C8B-B14F-4D97-AF65-F5344CB8AC3E}">
        <p14:creationId xmlns:p14="http://schemas.microsoft.com/office/powerpoint/2010/main" val="347356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systemy dedykowane – oparte na kanałach n x 64 kbit/s,</a:t>
            </a: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łącza sztywne – realizowane w oparciu o połączenia poprzez kanały T1a,</a:t>
            </a: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sieci jawne i niejawne – wymieniające informacje poprzez protokół TCP/IP,</a:t>
            </a: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system łączności bezprzewodowej TETRA - który komunikuje się między stacjami bazowymi i serwerami  w oparciu o łącza w standardzie E1,</a:t>
            </a: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centrale telefoniczne – serwery telekomunikacyjne współpracujące za pomocą kanałów E1 ze wspólną sygnalizacją SS7,</a:t>
            </a: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telefonia VoIP – realizowana w zależności od rozwiązania: bramki VoIP podłączona do central przez kanały E1 lub połączenia w sieci LAN z serwerami VoIP poprzez protokół </a:t>
            </a:r>
            <a:r>
              <a:rPr lang="pl-PL" sz="1200" b="0" kern="1200" dirty="0" smtClean="0">
                <a:solidFill>
                  <a:schemeClr val="tx1"/>
                </a:solidFill>
                <a:effectLst/>
                <a:latin typeface="+mn-lt"/>
                <a:ea typeface="+mn-ea"/>
                <a:cs typeface="+mn-cs"/>
              </a:rPr>
              <a:t>SIP lub H.323.</a:t>
            </a:r>
            <a:endParaRPr lang="pl-PL" sz="1200" b="0" kern="1200" dirty="0" smtClean="0">
              <a:solidFill>
                <a:schemeClr val="tx1"/>
              </a:solidFill>
              <a:effectLst/>
              <a:latin typeface="+mn-lt"/>
              <a:ea typeface="+mn-ea"/>
              <a:cs typeface="+mn-cs"/>
            </a:endParaRPr>
          </a:p>
          <a:p>
            <a:pPr hangingPunct="0"/>
            <a:endParaRPr lang="pl-PL" sz="1200" b="0" kern="1200" dirty="0">
              <a:solidFill>
                <a:schemeClr val="tx1"/>
              </a:solidFill>
              <a:effectLst/>
              <a:latin typeface="+mn-lt"/>
              <a:ea typeface="+mn-ea"/>
              <a:cs typeface="+mn-cs"/>
            </a:endParaRPr>
          </a:p>
        </p:txBody>
      </p:sp>
      <p:sp>
        <p:nvSpPr>
          <p:cNvPr id="4" name="Symbol zastępczy numeru slajdu 3"/>
          <p:cNvSpPr>
            <a:spLocks noGrp="1"/>
          </p:cNvSpPr>
          <p:nvPr>
            <p:ph type="sldNum" sz="quarter" idx="10"/>
          </p:nvPr>
        </p:nvSpPr>
        <p:spPr/>
        <p:txBody>
          <a:bodyPr/>
          <a:lstStyle/>
          <a:p>
            <a:fld id="{8BC52D3E-95F7-47B0-8C83-75A88FF2E246}" type="slidenum">
              <a:rPr lang="pl-PL" smtClean="0"/>
              <a:t>3</a:t>
            </a:fld>
            <a:endParaRPr lang="pl-PL"/>
          </a:p>
        </p:txBody>
      </p:sp>
    </p:spTree>
    <p:extLst>
      <p:ext uri="{BB962C8B-B14F-4D97-AF65-F5344CB8AC3E}">
        <p14:creationId xmlns:p14="http://schemas.microsoft.com/office/powerpoint/2010/main" val="1968609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specyfikę działań</a:t>
            </a:r>
            <a:r>
              <a:rPr lang="pl-PL" sz="1200" b="0" kern="1200" baseline="0" dirty="0" smtClean="0">
                <a:solidFill>
                  <a:schemeClr val="tx1"/>
                </a:solidFill>
                <a:effectLst/>
                <a:latin typeface="+mn-lt"/>
                <a:ea typeface="+mn-ea"/>
                <a:cs typeface="+mn-cs"/>
              </a:rPr>
              <a:t> – dostosowanie do miejsca działania oraz związanych z nim potrzeb</a:t>
            </a:r>
            <a:endParaRPr lang="pl-PL" sz="1200" b="0" kern="1200" dirty="0" smtClean="0">
              <a:solidFill>
                <a:schemeClr val="tx1"/>
              </a:solidFill>
              <a:effectLst/>
              <a:latin typeface="+mn-lt"/>
              <a:ea typeface="+mn-ea"/>
              <a:cs typeface="+mn-cs"/>
            </a:endParaRP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zapewnienie ciągłości pracy</a:t>
            </a:r>
            <a:r>
              <a:rPr lang="pl-PL" sz="1200" b="0" kern="1200" baseline="0" dirty="0" smtClean="0">
                <a:solidFill>
                  <a:schemeClr val="tx1"/>
                </a:solidFill>
                <a:effectLst/>
                <a:latin typeface="+mn-lt"/>
                <a:ea typeface="+mn-ea"/>
                <a:cs typeface="+mn-cs"/>
              </a:rPr>
              <a:t> – nieprzerwana praca 24 h / 7 dni</a:t>
            </a:r>
            <a:endParaRPr lang="pl-PL" sz="1200" b="0" kern="1200" dirty="0" smtClean="0">
              <a:solidFill>
                <a:schemeClr val="tx1"/>
              </a:solidFill>
              <a:effectLst/>
              <a:latin typeface="+mn-lt"/>
              <a:ea typeface="+mn-ea"/>
              <a:cs typeface="+mn-cs"/>
            </a:endParaRP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integralność i możliwość skalowalności</a:t>
            </a:r>
            <a:r>
              <a:rPr lang="pl-PL" sz="1200" b="0" kern="1200" baseline="0" dirty="0" smtClean="0">
                <a:solidFill>
                  <a:schemeClr val="tx1"/>
                </a:solidFill>
                <a:effectLst/>
                <a:latin typeface="+mn-lt"/>
                <a:ea typeface="+mn-ea"/>
                <a:cs typeface="+mn-cs"/>
              </a:rPr>
              <a:t> – spójność oraz dostosowanie do nowych potrzeb</a:t>
            </a:r>
            <a:endParaRPr lang="pl-PL" sz="1200" b="0" kern="1200" dirty="0" smtClean="0">
              <a:solidFill>
                <a:schemeClr val="tx1"/>
              </a:solidFill>
              <a:effectLst/>
              <a:latin typeface="+mn-lt"/>
              <a:ea typeface="+mn-ea"/>
              <a:cs typeface="+mn-cs"/>
            </a:endParaRP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bezpieczeństwo wewnętrzne i zewnętrzne</a:t>
            </a:r>
            <a:r>
              <a:rPr lang="pl-PL" sz="1200" b="0" kern="1200" baseline="0" dirty="0" smtClean="0">
                <a:solidFill>
                  <a:schemeClr val="tx1"/>
                </a:solidFill>
                <a:effectLst/>
                <a:latin typeface="+mn-lt"/>
                <a:ea typeface="+mn-ea"/>
                <a:cs typeface="+mn-cs"/>
              </a:rPr>
              <a:t> – ograniczenie zaufania do obsługi oraz ograniczenie dostępu z zewnątrz</a:t>
            </a:r>
            <a:endParaRPr lang="pl-PL" sz="1200" b="0" kern="1200" dirty="0" smtClean="0">
              <a:solidFill>
                <a:schemeClr val="tx1"/>
              </a:solidFill>
              <a:effectLst/>
              <a:latin typeface="+mn-lt"/>
              <a:ea typeface="+mn-ea"/>
              <a:cs typeface="+mn-cs"/>
            </a:endParaRP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odporność na zaniki zasilania</a:t>
            </a:r>
            <a:r>
              <a:rPr lang="pl-PL" sz="1200" b="0" kern="1200" baseline="0" dirty="0" smtClean="0">
                <a:solidFill>
                  <a:schemeClr val="tx1"/>
                </a:solidFill>
                <a:effectLst/>
                <a:latin typeface="+mn-lt"/>
                <a:ea typeface="+mn-ea"/>
                <a:cs typeface="+mn-cs"/>
              </a:rPr>
              <a:t> – wielostopniowe zabezpieczenia zasilania 230 oraz 48 V</a:t>
            </a: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odporność na czynniki atmosferyczne</a:t>
            </a:r>
            <a:r>
              <a:rPr lang="pl-PL" sz="1200" b="0" kern="1200" baseline="0" dirty="0" smtClean="0">
                <a:solidFill>
                  <a:schemeClr val="tx1"/>
                </a:solidFill>
                <a:effectLst/>
                <a:latin typeface="+mn-lt"/>
                <a:ea typeface="+mn-ea"/>
                <a:cs typeface="+mn-cs"/>
              </a:rPr>
              <a:t> -wysoka i niska temperatura, odporność na zalania w obiektach zagłębionych</a:t>
            </a:r>
            <a:endParaRPr lang="pl-PL" sz="1200" b="0" kern="1200" dirty="0" smtClean="0">
              <a:solidFill>
                <a:schemeClr val="tx1"/>
              </a:solidFill>
              <a:effectLst/>
              <a:latin typeface="+mn-lt"/>
              <a:ea typeface="+mn-ea"/>
              <a:cs typeface="+mn-cs"/>
            </a:endParaRP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odporność na uszkodzenia i awarie</a:t>
            </a:r>
            <a:r>
              <a:rPr lang="pl-PL" sz="1200" b="0" kern="1200" baseline="0" dirty="0" smtClean="0">
                <a:solidFill>
                  <a:schemeClr val="tx1"/>
                </a:solidFill>
                <a:effectLst/>
                <a:latin typeface="+mn-lt"/>
                <a:ea typeface="+mn-ea"/>
                <a:cs typeface="+mn-cs"/>
              </a:rPr>
              <a:t> – zdublowane newralgiczne elementy oraz możliwość szybkiej wymiany uszkodzonych pakietów</a:t>
            </a:r>
            <a:endParaRPr lang="pl-PL" sz="1200" b="0" kern="1200" dirty="0" smtClean="0">
              <a:solidFill>
                <a:schemeClr val="tx1"/>
              </a:solidFill>
              <a:effectLst/>
              <a:latin typeface="+mn-lt"/>
              <a:ea typeface="+mn-ea"/>
              <a:cs typeface="+mn-cs"/>
            </a:endParaRPr>
          </a:p>
          <a:p>
            <a:pPr marL="171450" indent="-171450" hangingPunct="0">
              <a:buFont typeface="Arial" panose="020B0604020202020204" pitchFamily="34" charset="0"/>
              <a:buChar char="•"/>
            </a:pPr>
            <a:r>
              <a:rPr lang="pl-PL" sz="1200" b="0" kern="1200" dirty="0" smtClean="0">
                <a:solidFill>
                  <a:schemeClr val="tx1"/>
                </a:solidFill>
                <a:effectLst/>
                <a:latin typeface="+mn-lt"/>
                <a:ea typeface="+mn-ea"/>
                <a:cs typeface="+mn-cs"/>
              </a:rPr>
              <a:t>możliwość rozbudowy</a:t>
            </a:r>
            <a:r>
              <a:rPr lang="pl-PL" sz="1200" b="0" kern="1200" baseline="0" dirty="0" smtClean="0">
                <a:solidFill>
                  <a:schemeClr val="tx1"/>
                </a:solidFill>
                <a:effectLst/>
                <a:latin typeface="+mn-lt"/>
                <a:ea typeface="+mn-ea"/>
                <a:cs typeface="+mn-cs"/>
              </a:rPr>
              <a:t> - </a:t>
            </a:r>
            <a:endParaRPr lang="pl-PL" sz="1200" b="0" kern="1200" dirty="0" smtClean="0">
              <a:solidFill>
                <a:schemeClr val="tx1"/>
              </a:solidFill>
              <a:effectLst/>
              <a:latin typeface="+mn-lt"/>
              <a:ea typeface="+mn-ea"/>
              <a:cs typeface="+mn-cs"/>
            </a:endParaRPr>
          </a:p>
          <a:p>
            <a:pPr hangingPunct="0"/>
            <a:endParaRPr lang="pl-PL" sz="1200" b="1" kern="1200" dirty="0">
              <a:solidFill>
                <a:schemeClr val="tx1"/>
              </a:solidFill>
              <a:effectLst/>
              <a:latin typeface="+mn-lt"/>
              <a:ea typeface="+mn-ea"/>
              <a:cs typeface="+mn-cs"/>
            </a:endParaRPr>
          </a:p>
        </p:txBody>
      </p:sp>
      <p:sp>
        <p:nvSpPr>
          <p:cNvPr id="4" name="Symbol zastępczy numeru slajdu 3"/>
          <p:cNvSpPr>
            <a:spLocks noGrp="1"/>
          </p:cNvSpPr>
          <p:nvPr>
            <p:ph type="sldNum" sz="quarter" idx="10"/>
          </p:nvPr>
        </p:nvSpPr>
        <p:spPr/>
        <p:txBody>
          <a:bodyPr/>
          <a:lstStyle/>
          <a:p>
            <a:fld id="{8BC52D3E-95F7-47B0-8C83-75A88FF2E246}" type="slidenum">
              <a:rPr lang="pl-PL" smtClean="0"/>
              <a:t>4</a:t>
            </a:fld>
            <a:endParaRPr lang="pl-PL"/>
          </a:p>
        </p:txBody>
      </p:sp>
    </p:spTree>
    <p:extLst>
      <p:ext uri="{BB962C8B-B14F-4D97-AF65-F5344CB8AC3E}">
        <p14:creationId xmlns:p14="http://schemas.microsoft.com/office/powerpoint/2010/main" val="1968609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Projekt systemu oparłem o multiplekser</a:t>
            </a:r>
            <a:r>
              <a:rPr lang="pl-PL" baseline="0" dirty="0" smtClean="0"/>
              <a:t> cyfrowy oraz urządzenie SDH.</a:t>
            </a:r>
          </a:p>
          <a:p>
            <a:r>
              <a:rPr lang="pl-PL" baseline="0" dirty="0" smtClean="0"/>
              <a:t>Oba urządzenia agregują usługi i zapewniają transmisję na zewnątrz obiektu.</a:t>
            </a:r>
            <a:endParaRPr lang="pl-PL" dirty="0"/>
          </a:p>
        </p:txBody>
      </p:sp>
      <p:sp>
        <p:nvSpPr>
          <p:cNvPr id="4" name="Symbol zastępczy numeru slajdu 3"/>
          <p:cNvSpPr>
            <a:spLocks noGrp="1"/>
          </p:cNvSpPr>
          <p:nvPr>
            <p:ph type="sldNum" sz="quarter" idx="10"/>
          </p:nvPr>
        </p:nvSpPr>
        <p:spPr/>
        <p:txBody>
          <a:bodyPr/>
          <a:lstStyle/>
          <a:p>
            <a:fld id="{8BC52D3E-95F7-47B0-8C83-75A88FF2E246}" type="slidenum">
              <a:rPr lang="pl-PL" smtClean="0"/>
              <a:t>6</a:t>
            </a:fld>
            <a:endParaRPr lang="pl-PL"/>
          </a:p>
        </p:txBody>
      </p:sp>
    </p:spTree>
    <p:extLst>
      <p:ext uri="{BB962C8B-B14F-4D97-AF65-F5344CB8AC3E}">
        <p14:creationId xmlns:p14="http://schemas.microsoft.com/office/powerpoint/2010/main" val="3956404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BC52D3E-95F7-47B0-8C83-75A88FF2E246}" type="slidenum">
              <a:rPr lang="pl-PL" smtClean="0"/>
              <a:t>7</a:t>
            </a:fld>
            <a:endParaRPr lang="pl-PL"/>
          </a:p>
        </p:txBody>
      </p:sp>
    </p:spTree>
    <p:extLst>
      <p:ext uri="{BB962C8B-B14F-4D97-AF65-F5344CB8AC3E}">
        <p14:creationId xmlns:p14="http://schemas.microsoft.com/office/powerpoint/2010/main" val="3956404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BC52D3E-95F7-47B0-8C83-75A88FF2E246}" type="slidenum">
              <a:rPr lang="pl-PL" smtClean="0"/>
              <a:t>8</a:t>
            </a:fld>
            <a:endParaRPr lang="pl-PL"/>
          </a:p>
        </p:txBody>
      </p:sp>
    </p:spTree>
    <p:extLst>
      <p:ext uri="{BB962C8B-B14F-4D97-AF65-F5344CB8AC3E}">
        <p14:creationId xmlns:p14="http://schemas.microsoft.com/office/powerpoint/2010/main" val="3956404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BC52D3E-95F7-47B0-8C83-75A88FF2E246}" type="slidenum">
              <a:rPr lang="pl-PL" smtClean="0"/>
              <a:t>9</a:t>
            </a:fld>
            <a:endParaRPr lang="pl-PL"/>
          </a:p>
        </p:txBody>
      </p:sp>
    </p:spTree>
    <p:extLst>
      <p:ext uri="{BB962C8B-B14F-4D97-AF65-F5344CB8AC3E}">
        <p14:creationId xmlns:p14="http://schemas.microsoft.com/office/powerpoint/2010/main" val="3956404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Wraz ze wzrostem popularności sieci WDM, zaczęto poszukiwania sposobu inteligentnego zarządzania dostarczaniem danych, redukcją ilości operacji oraz udostępnieniem nowych usług. Zauważono, że podstawowa operacja przełączania w sieci WDM jest logicznie bardzo podobna do tego, co robią urządzenia systemu MPLS.  Mianowicie, przełącznik który otrzymywał zadanie aby przekonwertować wejściową częstotliwość na wejściowym interfejsie do wyjściowej częstotliwości na wyjściowym interfejsie – wykonywał operację podobną do odwzorowania w MPLS: wchodząca etykieta na wejściowym interfejsie do wyjściowej etykiety na wyjściowym interfejsie. Z tych obserwacji narodził się </a:t>
            </a:r>
            <a:r>
              <a:rPr lang="pl-PL" dirty="0" err="1" smtClean="0"/>
              <a:t>MPLambdaS</a:t>
            </a:r>
            <a:r>
              <a:rPr lang="pl-PL" dirty="0" smtClean="0"/>
              <a:t> – </a:t>
            </a:r>
            <a:r>
              <a:rPr lang="pl-PL" dirty="0" err="1" smtClean="0"/>
              <a:t>MPλS</a:t>
            </a:r>
            <a:r>
              <a:rPr lang="pl-PL" dirty="0" smtClean="0"/>
              <a:t>. </a:t>
            </a:r>
          </a:p>
          <a:p>
            <a:r>
              <a:rPr lang="pl-PL" dirty="0" smtClean="0"/>
              <a:t>Wstępna specyfikacja protokołu </a:t>
            </a:r>
            <a:r>
              <a:rPr lang="pl-PL" dirty="0" err="1" smtClean="0"/>
              <a:t>MPλS</a:t>
            </a:r>
            <a:r>
              <a:rPr lang="pl-PL" dirty="0" smtClean="0"/>
              <a:t> została zapożyczona z protokołów sygnalizacji i routingu MPLS. Urządzenia </a:t>
            </a:r>
            <a:r>
              <a:rPr lang="pl-PL" dirty="0" err="1" smtClean="0"/>
              <a:t>MPλS</a:t>
            </a:r>
            <a:r>
              <a:rPr lang="pl-PL" dirty="0" smtClean="0"/>
              <a:t> wymagają odwzorowania przychodzących częstotliwości i interfejsów wejściowych oraz wychodzących częstotliwości i interfejsów wyjściowych. </a:t>
            </a:r>
          </a:p>
          <a:p>
            <a:r>
              <a:rPr lang="pl-PL" dirty="0" smtClean="0"/>
              <a:t>Z czasem </a:t>
            </a:r>
            <a:r>
              <a:rPr lang="pl-PL" dirty="0" err="1" smtClean="0"/>
              <a:t>MPλS</a:t>
            </a:r>
            <a:r>
              <a:rPr lang="pl-PL" dirty="0" smtClean="0"/>
              <a:t> został rozwinięty poza przełączanie lambda i  poszerzony o przełączanie światłowodów, TDM, przełączanie w warstwie 2 oraz technologię przełączania istniejących pakietów, ramek czy komórek. Koncepcja to została uogólniona oraz rozpowszechniona pod nazwą </a:t>
            </a:r>
            <a:r>
              <a:rPr lang="pl-PL" dirty="0" err="1" smtClean="0"/>
              <a:t>Generalized</a:t>
            </a:r>
            <a:r>
              <a:rPr lang="pl-PL" dirty="0" smtClean="0"/>
              <a:t> MPLS  - GMPLS.</a:t>
            </a:r>
          </a:p>
          <a:p>
            <a:endParaRPr lang="pl-PL" dirty="0"/>
          </a:p>
        </p:txBody>
      </p:sp>
      <p:sp>
        <p:nvSpPr>
          <p:cNvPr id="4" name="Symbol zastępczy numeru slajdu 3"/>
          <p:cNvSpPr>
            <a:spLocks noGrp="1"/>
          </p:cNvSpPr>
          <p:nvPr>
            <p:ph type="sldNum" sz="quarter" idx="10"/>
          </p:nvPr>
        </p:nvSpPr>
        <p:spPr/>
        <p:txBody>
          <a:bodyPr/>
          <a:lstStyle/>
          <a:p>
            <a:fld id="{8BC52D3E-95F7-47B0-8C83-75A88FF2E246}" type="slidenum">
              <a:rPr lang="pl-PL" smtClean="0"/>
              <a:t>10</a:t>
            </a:fld>
            <a:endParaRPr lang="pl-PL"/>
          </a:p>
        </p:txBody>
      </p:sp>
    </p:spTree>
    <p:extLst>
      <p:ext uri="{BB962C8B-B14F-4D97-AF65-F5344CB8AC3E}">
        <p14:creationId xmlns:p14="http://schemas.microsoft.com/office/powerpoint/2010/main" val="3472584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Zaprezentowany projekt zintegrowanego systemu teleinformatycznego spełnia założenia przedstawione na początku pracy. Jednak należy zwrócić uwagę na stały postęp technik komunikacyjnych. Przedstawione w pracy mechanizmy realizacji połączeń głosowych </a:t>
            </a:r>
          </a:p>
          <a:p>
            <a:r>
              <a:rPr lang="pl-PL" dirty="0" smtClean="0"/>
              <a:t>i transmisji danych dają obraz współczesnej realizacji różnorodnych usług. Jednak projektując system teleinformatyczny integrujący tego rodzaju połączenia, należy wziąć pod uwagę trendy rozwojowe tych usług. </a:t>
            </a:r>
          </a:p>
          <a:p>
            <a:r>
              <a:rPr lang="pl-PL" dirty="0" smtClean="0"/>
              <a:t>W transmisji głosu coraz powszechniejszym działaniem jest odejście od połączeń komutowanych na rzecz przejścia na transmisję pakietową. Korzystanie z systemu VoIP daje szereg innych możliwości poza usługami głosowymi, które mogą być realizowane jednocześnie z nimi. Z punktu widzenia zarządzania systemem połączeń głosowych, przejście do telefonii internetowej pozwala na większą elastyczność w dostarczaniu usług. Możliwe jest odejście od stałych połączeń kablowych powiązanych z kartami centrali na rzecz połączeń  zestawianych przez sieć LAN i urządzenia sieciowe. </a:t>
            </a:r>
          </a:p>
          <a:p>
            <a:r>
              <a:rPr lang="pl-PL" dirty="0" smtClean="0"/>
              <a:t>Natomiast w zakresie połączeń sieciowych wysiłki skierowane są na przyśpieszenie procesów przełączania. Trend rozwojowy wyznacza technologia GMPLS oferująca szybkie przełączanie poprzez używanie etykiet i zwielokrotnienia czasowego realizowanego w trakcie optycznym.</a:t>
            </a:r>
          </a:p>
          <a:p>
            <a:endParaRPr lang="pl-PL" dirty="0"/>
          </a:p>
        </p:txBody>
      </p:sp>
      <p:sp>
        <p:nvSpPr>
          <p:cNvPr id="4" name="Symbol zastępczy numeru slajdu 3"/>
          <p:cNvSpPr>
            <a:spLocks noGrp="1"/>
          </p:cNvSpPr>
          <p:nvPr>
            <p:ph type="sldNum" sz="quarter" idx="10"/>
          </p:nvPr>
        </p:nvSpPr>
        <p:spPr/>
        <p:txBody>
          <a:bodyPr/>
          <a:lstStyle/>
          <a:p>
            <a:fld id="{8BC52D3E-95F7-47B0-8C83-75A88FF2E246}" type="slidenum">
              <a:rPr lang="pl-PL" smtClean="0"/>
              <a:t>11</a:t>
            </a:fld>
            <a:endParaRPr lang="pl-PL"/>
          </a:p>
        </p:txBody>
      </p:sp>
    </p:spTree>
    <p:extLst>
      <p:ext uri="{BB962C8B-B14F-4D97-AF65-F5344CB8AC3E}">
        <p14:creationId xmlns:p14="http://schemas.microsoft.com/office/powerpoint/2010/main" val="2742356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Zaprezentowany projekt zintegrowanego systemu teleinformatycznego spełnia założenia przedstawione na początku pracy. Jednak należy zwrócić uwagę na stały postęp technik komunikacyjnych. Przedstawione w pracy mechanizmy realizacji połączeń głosowych i transmisji danych dają obraz współczesnej realizacji różnorodnych usług. Jednak projektując system teleinformatyczny integrujący tego rodzaju połączenia, należy wziąć pod uwagę trendy rozwojowe tych usług. </a:t>
            </a:r>
          </a:p>
          <a:p>
            <a:r>
              <a:rPr lang="pl-PL" dirty="0" smtClean="0"/>
              <a:t>W transmisji głosu coraz powszechniejszym działaniem jest odejście od połączeń komutowanych na rzecz przejścia na transmisję pakietową. Korzystanie z systemu VoIP daje szereg innych możliwości poza usługami głosowymi, które mogą być realizowane jednocześnie z nimi. Z punktu widzenia zarządzania systemem połączeń głosowych, przejście do telefonii internetowej pozwala na większą elastyczność w dostarczaniu usług. Możliwe jest odejście od stałych połączeń kablowych powiązanych z kartami centrali na rzecz połączeń  zestawianych przez sieć LAN i urządzenia sieciowe. </a:t>
            </a:r>
          </a:p>
          <a:p>
            <a:r>
              <a:rPr lang="pl-PL" dirty="0" smtClean="0"/>
              <a:t>Natomiast w zakresie połączeń sieciowych wysiłki skierowane są na przyśpieszenie procesów przełączania. Trend rozwojowy wyznacza technologia GMPLS oferująca szybkie przełączanie poprzez używanie etykiet i zwielokrotnienia czasowego realizowanego w trakcie optycznym.</a:t>
            </a:r>
          </a:p>
          <a:p>
            <a:endParaRPr lang="pl-PL" dirty="0"/>
          </a:p>
        </p:txBody>
      </p:sp>
      <p:sp>
        <p:nvSpPr>
          <p:cNvPr id="4" name="Symbol zastępczy numeru slajdu 3"/>
          <p:cNvSpPr>
            <a:spLocks noGrp="1"/>
          </p:cNvSpPr>
          <p:nvPr>
            <p:ph type="sldNum" sz="quarter" idx="10"/>
          </p:nvPr>
        </p:nvSpPr>
        <p:spPr/>
        <p:txBody>
          <a:bodyPr/>
          <a:lstStyle/>
          <a:p>
            <a:fld id="{8BC52D3E-95F7-47B0-8C83-75A88FF2E246}" type="slidenum">
              <a:rPr lang="pl-PL" smtClean="0"/>
              <a:t>12</a:t>
            </a:fld>
            <a:endParaRPr lang="pl-PL"/>
          </a:p>
        </p:txBody>
      </p:sp>
    </p:spTree>
    <p:extLst>
      <p:ext uri="{BB962C8B-B14F-4D97-AF65-F5344CB8AC3E}">
        <p14:creationId xmlns:p14="http://schemas.microsoft.com/office/powerpoint/2010/main" val="2742356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9B8B010-CF76-4A64-8989-0B60ADB70797}" type="datetimeFigureOut">
              <a:rPr lang="pl-PL" smtClean="0"/>
              <a:t>2015-05-19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176014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9B8B010-CF76-4A64-8989-0B60ADB70797}" type="datetimeFigureOut">
              <a:rPr lang="pl-PL" smtClean="0"/>
              <a:t>2015-05-19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209631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9B8B010-CF76-4A64-8989-0B60ADB70797}" type="datetimeFigureOut">
              <a:rPr lang="pl-PL" smtClean="0"/>
              <a:t>2015-05-19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2115963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9B8B010-CF76-4A64-8989-0B60ADB70797}" type="datetimeFigureOut">
              <a:rPr lang="pl-PL" smtClean="0"/>
              <a:t>2015-05-19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275015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9B8B010-CF76-4A64-8989-0B60ADB70797}" type="datetimeFigureOut">
              <a:rPr lang="pl-PL" smtClean="0"/>
              <a:t>2015-05-19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691653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9B8B010-CF76-4A64-8989-0B60ADB70797}" type="datetimeFigureOut">
              <a:rPr lang="pl-PL" smtClean="0"/>
              <a:t>2015-05-19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392136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9B8B010-CF76-4A64-8989-0B60ADB70797}" type="datetimeFigureOut">
              <a:rPr lang="pl-PL" smtClean="0"/>
              <a:t>2015-05-19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1381437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9B8B010-CF76-4A64-8989-0B60ADB70797}" type="datetimeFigureOut">
              <a:rPr lang="pl-PL" smtClean="0"/>
              <a:t>2015-05-19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3197386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9B8B010-CF76-4A64-8989-0B60ADB70797}" type="datetimeFigureOut">
              <a:rPr lang="pl-PL" smtClean="0"/>
              <a:t>2015-05-19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3369048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9B8B010-CF76-4A64-8989-0B60ADB70797}" type="datetimeFigureOut">
              <a:rPr lang="pl-PL" smtClean="0"/>
              <a:t>2015-05-19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57585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9B8B010-CF76-4A64-8989-0B60ADB70797}" type="datetimeFigureOut">
              <a:rPr lang="pl-PL" smtClean="0"/>
              <a:t>2015-05-19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EF95DD0-3D8F-4D54-9F1E-E962C7BB73E2}" type="slidenum">
              <a:rPr lang="pl-PL" smtClean="0"/>
              <a:t>‹#›</a:t>
            </a:fld>
            <a:endParaRPr lang="pl-PL"/>
          </a:p>
        </p:txBody>
      </p:sp>
    </p:spTree>
    <p:extLst>
      <p:ext uri="{BB962C8B-B14F-4D97-AF65-F5344CB8AC3E}">
        <p14:creationId xmlns:p14="http://schemas.microsoft.com/office/powerpoint/2010/main" val="310582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50000"/>
          </a:schemeClr>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8B010-CF76-4A64-8989-0B60ADB70797}" type="datetimeFigureOut">
              <a:rPr lang="pl-PL" smtClean="0"/>
              <a:t>2015-05-19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95DD0-3D8F-4D54-9F1E-E962C7BB73E2}" type="slidenum">
              <a:rPr lang="pl-PL" smtClean="0"/>
              <a:t>‹#›</a:t>
            </a:fld>
            <a:endParaRPr lang="pl-PL"/>
          </a:p>
        </p:txBody>
      </p:sp>
    </p:spTree>
    <p:extLst>
      <p:ext uri="{BB962C8B-B14F-4D97-AF65-F5344CB8AC3E}">
        <p14:creationId xmlns:p14="http://schemas.microsoft.com/office/powerpoint/2010/main" val="78706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55576" y="1052736"/>
            <a:ext cx="6912768" cy="2160240"/>
          </a:xfrm>
        </p:spPr>
        <p:txBody>
          <a:bodyPr>
            <a:normAutofit fontScale="90000"/>
          </a:bodyPr>
          <a:lstStyle/>
          <a:p>
            <a:r>
              <a:rPr lang="pl-PL" b="1" i="1" dirty="0" smtClean="0"/>
              <a:t>"</a:t>
            </a:r>
            <a:r>
              <a:rPr lang="pl-PL" b="1" dirty="0"/>
              <a:t>Projekt zintegrowanego systemu teleinformatycznego </a:t>
            </a:r>
            <a:br>
              <a:rPr lang="pl-PL" b="1" dirty="0"/>
            </a:br>
            <a:r>
              <a:rPr lang="pl-PL" b="1" dirty="0"/>
              <a:t>dla obiektu </a:t>
            </a:r>
            <a:r>
              <a:rPr lang="pl-PL" b="1" dirty="0" smtClean="0"/>
              <a:t>specjalnego</a:t>
            </a:r>
            <a:r>
              <a:rPr lang="pl-PL" b="1" i="1" dirty="0" smtClean="0"/>
              <a:t>"</a:t>
            </a:r>
            <a:endParaRPr lang="pl-PL" dirty="0"/>
          </a:p>
        </p:txBody>
      </p:sp>
      <p:sp>
        <p:nvSpPr>
          <p:cNvPr id="3" name="Podtytuł 2"/>
          <p:cNvSpPr>
            <a:spLocks noGrp="1"/>
          </p:cNvSpPr>
          <p:nvPr>
            <p:ph type="subTitle" idx="1"/>
          </p:nvPr>
        </p:nvSpPr>
        <p:spPr>
          <a:xfrm>
            <a:off x="5508104" y="4581128"/>
            <a:ext cx="2552328" cy="1270992"/>
          </a:xfrm>
        </p:spPr>
        <p:txBody>
          <a:bodyPr/>
          <a:lstStyle/>
          <a:p>
            <a:r>
              <a:rPr lang="pl-PL" b="1" i="1" dirty="0" smtClean="0"/>
              <a:t>Rafał Byczek</a:t>
            </a:r>
          </a:p>
          <a:p>
            <a:r>
              <a:rPr lang="pl-PL" b="1" i="1" dirty="0" smtClean="0"/>
              <a:t>Z 703</a:t>
            </a:r>
            <a:endParaRPr lang="pl-PL" b="1" i="1" dirty="0"/>
          </a:p>
        </p:txBody>
      </p:sp>
    </p:spTree>
    <p:extLst>
      <p:ext uri="{BB962C8B-B14F-4D97-AF65-F5344CB8AC3E}">
        <p14:creationId xmlns:p14="http://schemas.microsoft.com/office/powerpoint/2010/main" val="141455232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p:cNvSpPr>
          <p:nvPr/>
        </p:nvSpPr>
        <p:spPr>
          <a:xfrm>
            <a:off x="588244" y="408203"/>
            <a:ext cx="6864076"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sz="2800" dirty="0" smtClean="0">
                <a:solidFill>
                  <a:schemeClr val="tx2"/>
                </a:solidFill>
                <a:latin typeface="Calibri Light" panose="020F0302020204030204" pitchFamily="34" charset="0"/>
              </a:rPr>
              <a:t>Przyszłość – migracja do </a:t>
            </a:r>
            <a:r>
              <a:rPr lang="pl-PL" sz="2800" dirty="0" err="1">
                <a:solidFill>
                  <a:schemeClr val="tx2"/>
                </a:solidFill>
                <a:latin typeface="Calibri Light" panose="020F0302020204030204" pitchFamily="34" charset="0"/>
              </a:rPr>
              <a:t>MPλS</a:t>
            </a:r>
            <a:r>
              <a:rPr lang="pl-PL" sz="2800" dirty="0">
                <a:solidFill>
                  <a:schemeClr val="tx2"/>
                </a:solidFill>
                <a:latin typeface="Calibri Light" panose="020F0302020204030204" pitchFamily="34" charset="0"/>
              </a:rPr>
              <a:t> </a:t>
            </a:r>
            <a:r>
              <a:rPr lang="pl-PL" sz="2800" dirty="0" smtClean="0">
                <a:solidFill>
                  <a:schemeClr val="tx2"/>
                </a:solidFill>
                <a:latin typeface="Calibri Light" panose="020F0302020204030204" pitchFamily="34" charset="0"/>
              </a:rPr>
              <a:t> i GMPLS</a:t>
            </a:r>
            <a:endParaRPr lang="pl-PL" sz="2800" dirty="0">
              <a:solidFill>
                <a:schemeClr val="tx2"/>
              </a:solidFill>
              <a:latin typeface="Calibri Light" panose="020F0302020204030204" pitchFamily="34" charset="0"/>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340768"/>
            <a:ext cx="4968552" cy="274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odtytuł 2"/>
          <p:cNvSpPr>
            <a:spLocks noGrp="1"/>
          </p:cNvSpPr>
          <p:nvPr>
            <p:ph type="subTitle" idx="1"/>
          </p:nvPr>
        </p:nvSpPr>
        <p:spPr>
          <a:xfrm>
            <a:off x="3635896" y="4005064"/>
            <a:ext cx="5009057" cy="2223167"/>
          </a:xfrm>
        </p:spPr>
        <p:txBody>
          <a:bodyPr>
            <a:noAutofit/>
          </a:bodyPr>
          <a:lstStyle/>
          <a:p>
            <a:pPr algn="l">
              <a:lnSpc>
                <a:spcPct val="150000"/>
              </a:lnSpc>
            </a:pPr>
            <a:r>
              <a:rPr lang="pl-PL" sz="1400" dirty="0" smtClean="0">
                <a:solidFill>
                  <a:schemeClr val="tx1"/>
                </a:solidFill>
              </a:rPr>
              <a:t>GMPLS </a:t>
            </a:r>
            <a:r>
              <a:rPr lang="pl-PL" sz="1400" dirty="0">
                <a:solidFill>
                  <a:schemeClr val="tx1"/>
                </a:solidFill>
              </a:rPr>
              <a:t>rozpoznaje listę poniższych typów przełączania:</a:t>
            </a:r>
          </a:p>
          <a:p>
            <a:pPr marL="285750" lvl="0" indent="-285750" algn="l">
              <a:lnSpc>
                <a:spcPct val="150000"/>
              </a:lnSpc>
              <a:buFont typeface="Arial" panose="020B0604020202020204" pitchFamily="34" charset="0"/>
              <a:buChar char="•"/>
            </a:pPr>
            <a:r>
              <a:rPr lang="pl-PL" sz="1400" dirty="0">
                <a:solidFill>
                  <a:schemeClr val="tx1"/>
                </a:solidFill>
              </a:rPr>
              <a:t>pakietowe – przełączanie oparte na nagłówkach MPLS,</a:t>
            </a:r>
          </a:p>
          <a:p>
            <a:pPr marL="285750" lvl="0" indent="-285750" algn="l">
              <a:lnSpc>
                <a:spcPct val="150000"/>
              </a:lnSpc>
              <a:buFont typeface="Arial" panose="020B0604020202020204" pitchFamily="34" charset="0"/>
              <a:buChar char="•"/>
            </a:pPr>
            <a:r>
              <a:rPr lang="pl-PL" sz="1400" dirty="0">
                <a:solidFill>
                  <a:schemeClr val="tx1"/>
                </a:solidFill>
              </a:rPr>
              <a:t>warstwy 2 – przełączanie na nagłówkach warstwy 2 np. ATM,</a:t>
            </a:r>
          </a:p>
          <a:p>
            <a:pPr marL="285750" lvl="0" indent="-285750" algn="l">
              <a:lnSpc>
                <a:spcPct val="150000"/>
              </a:lnSpc>
              <a:buFont typeface="Arial" panose="020B0604020202020204" pitchFamily="34" charset="0"/>
              <a:buChar char="•"/>
            </a:pPr>
            <a:r>
              <a:rPr lang="pl-PL" sz="1400" dirty="0">
                <a:solidFill>
                  <a:schemeClr val="tx1"/>
                </a:solidFill>
              </a:rPr>
              <a:t>czasowo – przestrzenne,</a:t>
            </a:r>
          </a:p>
          <a:p>
            <a:pPr marL="285750" lvl="0" indent="-285750" algn="l">
              <a:lnSpc>
                <a:spcPct val="150000"/>
              </a:lnSpc>
              <a:buFont typeface="Arial" panose="020B0604020202020204" pitchFamily="34" charset="0"/>
              <a:buChar char="•"/>
            </a:pPr>
            <a:r>
              <a:rPr lang="pl-PL" sz="1400" dirty="0">
                <a:solidFill>
                  <a:schemeClr val="tx1"/>
                </a:solidFill>
              </a:rPr>
              <a:t>częstotliwościowe,</a:t>
            </a:r>
          </a:p>
          <a:p>
            <a:pPr marL="285750" lvl="0" indent="-285750" algn="l">
              <a:lnSpc>
                <a:spcPct val="150000"/>
              </a:lnSpc>
              <a:buFont typeface="Arial" panose="020B0604020202020204" pitchFamily="34" charset="0"/>
              <a:buChar char="•"/>
            </a:pPr>
            <a:r>
              <a:rPr lang="pl-PL" sz="1400" dirty="0">
                <a:solidFill>
                  <a:schemeClr val="tx1"/>
                </a:solidFill>
              </a:rPr>
              <a:t>optyczne – oparte na portach.</a:t>
            </a:r>
          </a:p>
          <a:p>
            <a:pPr algn="just" hangingPunct="0">
              <a:lnSpc>
                <a:spcPct val="150000"/>
              </a:lnSpc>
            </a:pPr>
            <a:endParaRPr lang="pl-PL" sz="1400" dirty="0">
              <a:solidFill>
                <a:schemeClr val="tx1"/>
              </a:solidFill>
            </a:endParaRPr>
          </a:p>
          <a:p>
            <a:pPr algn="just" hangingPunct="0">
              <a:lnSpc>
                <a:spcPct val="150000"/>
              </a:lnSpc>
            </a:pPr>
            <a:r>
              <a:rPr lang="pl-PL" sz="1400" dirty="0" smtClean="0">
                <a:solidFill>
                  <a:schemeClr val="tx1"/>
                </a:solidFill>
              </a:rPr>
              <a:t>	</a:t>
            </a:r>
            <a:endParaRPr lang="pl-PL" sz="1400" dirty="0">
              <a:solidFill>
                <a:schemeClr val="tx1"/>
              </a:solidFill>
            </a:endParaRPr>
          </a:p>
          <a:p>
            <a:pPr lvl="0" algn="l"/>
            <a:endParaRPr lang="pl-PL" sz="1200" dirty="0">
              <a:solidFill>
                <a:schemeClr val="tx1"/>
              </a:solidFill>
            </a:endParaRPr>
          </a:p>
        </p:txBody>
      </p:sp>
    </p:spTree>
    <p:extLst>
      <p:ext uri="{BB962C8B-B14F-4D97-AF65-F5344CB8AC3E}">
        <p14:creationId xmlns:p14="http://schemas.microsoft.com/office/powerpoint/2010/main" val="418503925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395536" y="1844824"/>
            <a:ext cx="8136904" cy="4032448"/>
          </a:xfrm>
        </p:spPr>
        <p:txBody>
          <a:bodyPr>
            <a:noAutofit/>
          </a:bodyPr>
          <a:lstStyle/>
          <a:p>
            <a:pPr algn="just">
              <a:lnSpc>
                <a:spcPct val="150000"/>
              </a:lnSpc>
            </a:pPr>
            <a:r>
              <a:rPr lang="pl-PL" sz="1600" dirty="0" smtClean="0">
                <a:solidFill>
                  <a:schemeClr val="tx1"/>
                </a:solidFill>
              </a:rPr>
              <a:t>	</a:t>
            </a:r>
            <a:r>
              <a:rPr lang="pl-PL" sz="1600" dirty="0">
                <a:solidFill>
                  <a:schemeClr val="tx1"/>
                </a:solidFill>
              </a:rPr>
              <a:t>Zaproponowany w pracy projekt </a:t>
            </a:r>
            <a:r>
              <a:rPr lang="pl-PL" sz="1600" dirty="0" smtClean="0">
                <a:solidFill>
                  <a:schemeClr val="tx1"/>
                </a:solidFill>
              </a:rPr>
              <a:t>realizuje </a:t>
            </a:r>
            <a:r>
              <a:rPr lang="pl-PL" sz="1600" dirty="0">
                <a:solidFill>
                  <a:schemeClr val="tx1"/>
                </a:solidFill>
              </a:rPr>
              <a:t>założenie integracji usług </a:t>
            </a:r>
            <a:r>
              <a:rPr lang="pl-PL" sz="1600" dirty="0" smtClean="0">
                <a:solidFill>
                  <a:schemeClr val="tx1"/>
                </a:solidFill>
              </a:rPr>
              <a:t>systemów </a:t>
            </a:r>
            <a:r>
              <a:rPr lang="pl-PL" sz="1600" dirty="0">
                <a:solidFill>
                  <a:schemeClr val="tx1"/>
                </a:solidFill>
              </a:rPr>
              <a:t>łączności i informatyki. </a:t>
            </a:r>
            <a:r>
              <a:rPr lang="pl-PL" sz="1600" dirty="0" smtClean="0">
                <a:solidFill>
                  <a:schemeClr val="tx1"/>
                </a:solidFill>
              </a:rPr>
              <a:t>Zastosowanie </a:t>
            </a:r>
            <a:r>
              <a:rPr lang="pl-PL" sz="1600" dirty="0">
                <a:solidFill>
                  <a:schemeClr val="tx1"/>
                </a:solidFill>
              </a:rPr>
              <a:t>multipleksera cyfrowego oraz urządzenia </a:t>
            </a:r>
            <a:r>
              <a:rPr lang="pl-PL" sz="1600" dirty="0" smtClean="0">
                <a:solidFill>
                  <a:schemeClr val="tx1"/>
                </a:solidFill>
              </a:rPr>
              <a:t>SDH </a:t>
            </a:r>
            <a:r>
              <a:rPr lang="pl-PL" sz="1600" dirty="0">
                <a:solidFill>
                  <a:schemeClr val="tx1"/>
                </a:solidFill>
              </a:rPr>
              <a:t>umożliwia transmisję sygnałów </a:t>
            </a:r>
            <a:r>
              <a:rPr lang="pl-PL" sz="1600" dirty="0" smtClean="0">
                <a:solidFill>
                  <a:schemeClr val="tx1"/>
                </a:solidFill>
              </a:rPr>
              <a:t>na </a:t>
            </a:r>
            <a:r>
              <a:rPr lang="pl-PL" sz="1600" dirty="0">
                <a:solidFill>
                  <a:schemeClr val="tx1"/>
                </a:solidFill>
              </a:rPr>
              <a:t>duże odległości. </a:t>
            </a:r>
            <a:endParaRPr lang="pl-PL" sz="1600" dirty="0" smtClean="0">
              <a:solidFill>
                <a:schemeClr val="tx1"/>
              </a:solidFill>
            </a:endParaRPr>
          </a:p>
          <a:p>
            <a:pPr algn="just">
              <a:lnSpc>
                <a:spcPct val="150000"/>
              </a:lnSpc>
            </a:pPr>
            <a:r>
              <a:rPr lang="pl-PL" sz="1600" dirty="0" smtClean="0">
                <a:solidFill>
                  <a:schemeClr val="tx1"/>
                </a:solidFill>
              </a:rPr>
              <a:t>	Agregacja </a:t>
            </a:r>
            <a:r>
              <a:rPr lang="pl-PL" sz="1600" dirty="0">
                <a:solidFill>
                  <a:schemeClr val="tx1"/>
                </a:solidFill>
              </a:rPr>
              <a:t>usług odbywa się z zapewnieniem koniecznego dla każdego z systemów pasma przepustowości, zabezpieczeniem dróg </a:t>
            </a:r>
            <a:r>
              <a:rPr lang="pl-PL" sz="1600" dirty="0" smtClean="0">
                <a:solidFill>
                  <a:schemeClr val="tx1"/>
                </a:solidFill>
              </a:rPr>
              <a:t>obejściowych </a:t>
            </a:r>
            <a:r>
              <a:rPr lang="pl-PL" sz="1600" dirty="0">
                <a:solidFill>
                  <a:schemeClr val="tx1"/>
                </a:solidFill>
              </a:rPr>
              <a:t>w transmisji </a:t>
            </a:r>
            <a:r>
              <a:rPr lang="pl-PL" sz="1600" dirty="0" smtClean="0">
                <a:solidFill>
                  <a:schemeClr val="tx1"/>
                </a:solidFill>
              </a:rPr>
              <a:t>wewnątrz – oraz  zewnątrz obiektowej. </a:t>
            </a:r>
          </a:p>
          <a:p>
            <a:pPr algn="just">
              <a:lnSpc>
                <a:spcPct val="150000"/>
              </a:lnSpc>
            </a:pPr>
            <a:r>
              <a:rPr lang="pl-PL" sz="1600" dirty="0" smtClean="0">
                <a:solidFill>
                  <a:schemeClr val="tx1"/>
                </a:solidFill>
              </a:rPr>
              <a:t>	Przesył </a:t>
            </a:r>
            <a:r>
              <a:rPr lang="pl-PL" sz="1600" dirty="0">
                <a:solidFill>
                  <a:schemeClr val="tx1"/>
                </a:solidFill>
              </a:rPr>
              <a:t>informacji jest zrealizowany przy zachowaniu </a:t>
            </a:r>
            <a:r>
              <a:rPr lang="pl-PL" sz="1600" dirty="0" smtClean="0">
                <a:solidFill>
                  <a:schemeClr val="tx1"/>
                </a:solidFill>
              </a:rPr>
              <a:t>zaprezentowanych na wstępie wymogów dla obiektów </a:t>
            </a:r>
            <a:r>
              <a:rPr lang="pl-PL" sz="1600" dirty="0">
                <a:solidFill>
                  <a:schemeClr val="tx1"/>
                </a:solidFill>
              </a:rPr>
              <a:t>specjalnych.  System zapewnia integralność danych, jest odporny na uszkodzenia i awarie, na działanie czynników atmosferycznych czy zaniki napięcia. </a:t>
            </a:r>
            <a:r>
              <a:rPr lang="pl-PL" sz="1600" dirty="0" smtClean="0">
                <a:solidFill>
                  <a:schemeClr val="tx1"/>
                </a:solidFill>
              </a:rPr>
              <a:t>Dodatkowo </a:t>
            </a:r>
            <a:r>
              <a:rPr lang="pl-PL" sz="1600" dirty="0">
                <a:solidFill>
                  <a:schemeClr val="tx1"/>
                </a:solidFill>
              </a:rPr>
              <a:t>jego konstrukcja jest skalowalna w zależności od bieżących jak </a:t>
            </a:r>
            <a:r>
              <a:rPr lang="pl-PL" sz="1600" dirty="0" smtClean="0">
                <a:solidFill>
                  <a:schemeClr val="tx1"/>
                </a:solidFill>
              </a:rPr>
              <a:t>i </a:t>
            </a:r>
            <a:r>
              <a:rPr lang="pl-PL" sz="1600" dirty="0">
                <a:solidFill>
                  <a:schemeClr val="tx1"/>
                </a:solidFill>
              </a:rPr>
              <a:t>przyszłych potrzeb.</a:t>
            </a:r>
          </a:p>
          <a:p>
            <a:pPr algn="just">
              <a:lnSpc>
                <a:spcPct val="150000"/>
              </a:lnSpc>
            </a:pPr>
            <a:endParaRPr lang="pl-PL" sz="1600" dirty="0">
              <a:solidFill>
                <a:schemeClr val="tx1"/>
              </a:solidFill>
            </a:endParaRPr>
          </a:p>
        </p:txBody>
      </p:sp>
      <p:sp>
        <p:nvSpPr>
          <p:cNvPr id="5" name="Tytuł 1"/>
          <p:cNvSpPr txBox="1">
            <a:spLocks/>
          </p:cNvSpPr>
          <p:nvPr/>
        </p:nvSpPr>
        <p:spPr>
          <a:xfrm>
            <a:off x="588245" y="395503"/>
            <a:ext cx="6936083"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sz="2800" dirty="0" smtClean="0">
                <a:solidFill>
                  <a:schemeClr val="tx2"/>
                </a:solidFill>
                <a:latin typeface="Calibri Light" panose="020F0302020204030204" pitchFamily="34" charset="0"/>
              </a:rPr>
              <a:t>Nawiązanie do celów</a:t>
            </a:r>
            <a:endParaRPr lang="pl-PL" sz="2800" dirty="0">
              <a:solidFill>
                <a:schemeClr val="tx2"/>
              </a:solidFill>
              <a:latin typeface="Calibri Light" panose="020F0302020204030204" pitchFamily="34" charset="0"/>
            </a:endParaRPr>
          </a:p>
        </p:txBody>
      </p:sp>
    </p:spTree>
    <p:extLst>
      <p:ext uri="{BB962C8B-B14F-4D97-AF65-F5344CB8AC3E}">
        <p14:creationId xmlns:p14="http://schemas.microsoft.com/office/powerpoint/2010/main" val="365068206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395536" y="1268760"/>
            <a:ext cx="8136904" cy="4968552"/>
          </a:xfrm>
        </p:spPr>
        <p:txBody>
          <a:bodyPr>
            <a:noAutofit/>
          </a:bodyPr>
          <a:lstStyle/>
          <a:p>
            <a:pPr algn="just">
              <a:lnSpc>
                <a:spcPct val="150000"/>
              </a:lnSpc>
            </a:pPr>
            <a:r>
              <a:rPr lang="pl-PL" sz="1600" dirty="0" smtClean="0">
                <a:solidFill>
                  <a:schemeClr val="tx1"/>
                </a:solidFill>
              </a:rPr>
              <a:t>	</a:t>
            </a:r>
            <a:endParaRPr lang="pl-PL" sz="1600" dirty="0" smtClean="0">
              <a:solidFill>
                <a:schemeClr val="tx1"/>
              </a:solidFill>
            </a:endParaRPr>
          </a:p>
          <a:p>
            <a:pPr algn="just">
              <a:lnSpc>
                <a:spcPct val="150000"/>
              </a:lnSpc>
            </a:pPr>
            <a:r>
              <a:rPr lang="pl-PL" sz="1600" dirty="0" smtClean="0">
                <a:solidFill>
                  <a:schemeClr val="tx1"/>
                </a:solidFill>
              </a:rPr>
              <a:t>Zaprezentowany projekt zintegrowanego systemu teleinformatycznego spełnia założenia, jednak należy zwrócić uwagę na stały postęp technik komunikacyjnych. </a:t>
            </a:r>
          </a:p>
          <a:p>
            <a:pPr algn="just">
              <a:lnSpc>
                <a:spcPct val="150000"/>
              </a:lnSpc>
            </a:pPr>
            <a:r>
              <a:rPr lang="pl-PL" sz="1600" dirty="0" smtClean="0">
                <a:solidFill>
                  <a:schemeClr val="tx1"/>
                </a:solidFill>
              </a:rPr>
              <a:t>	</a:t>
            </a:r>
          </a:p>
          <a:p>
            <a:pPr algn="just">
              <a:lnSpc>
                <a:spcPct val="150000"/>
              </a:lnSpc>
            </a:pPr>
            <a:r>
              <a:rPr lang="pl-PL" sz="1600" dirty="0">
                <a:solidFill>
                  <a:schemeClr val="tx1"/>
                </a:solidFill>
              </a:rPr>
              <a:t>	</a:t>
            </a:r>
            <a:r>
              <a:rPr lang="pl-PL" sz="1600" dirty="0" smtClean="0">
                <a:solidFill>
                  <a:schemeClr val="tx1"/>
                </a:solidFill>
              </a:rPr>
              <a:t>W </a:t>
            </a:r>
            <a:r>
              <a:rPr lang="pl-PL" sz="1600" dirty="0">
                <a:solidFill>
                  <a:schemeClr val="tx1"/>
                </a:solidFill>
              </a:rPr>
              <a:t>transmisji głosu coraz powszechniejszym działaniem jest odejście od połączeń komutowanych na rzecz przejścia na transmisję pakietową. Korzystanie z systemu VoIP daje szereg innych możliwości poza usługami głosowymi, które mogą być realizowane jednocześnie </a:t>
            </a:r>
            <a:r>
              <a:rPr lang="pl-PL" sz="1600" dirty="0" smtClean="0">
                <a:solidFill>
                  <a:schemeClr val="tx1"/>
                </a:solidFill>
              </a:rPr>
              <a:t/>
            </a:r>
            <a:br>
              <a:rPr lang="pl-PL" sz="1600" dirty="0" smtClean="0">
                <a:solidFill>
                  <a:schemeClr val="tx1"/>
                </a:solidFill>
              </a:rPr>
            </a:br>
            <a:r>
              <a:rPr lang="pl-PL" sz="1600" dirty="0" smtClean="0">
                <a:solidFill>
                  <a:schemeClr val="tx1"/>
                </a:solidFill>
              </a:rPr>
              <a:t>z </a:t>
            </a:r>
            <a:r>
              <a:rPr lang="pl-PL" sz="1600" dirty="0">
                <a:solidFill>
                  <a:schemeClr val="tx1"/>
                </a:solidFill>
              </a:rPr>
              <a:t>nimi. </a:t>
            </a:r>
            <a:endParaRPr lang="pl-PL" sz="1600" dirty="0" smtClean="0">
              <a:solidFill>
                <a:schemeClr val="tx1"/>
              </a:solidFill>
            </a:endParaRPr>
          </a:p>
          <a:p>
            <a:pPr algn="just">
              <a:lnSpc>
                <a:spcPct val="150000"/>
              </a:lnSpc>
            </a:pPr>
            <a:r>
              <a:rPr lang="pl-PL" sz="1600" dirty="0" smtClean="0">
                <a:solidFill>
                  <a:schemeClr val="tx1"/>
                </a:solidFill>
              </a:rPr>
              <a:t>	Natomiast </a:t>
            </a:r>
            <a:r>
              <a:rPr lang="pl-PL" sz="1600" dirty="0">
                <a:solidFill>
                  <a:schemeClr val="tx1"/>
                </a:solidFill>
              </a:rPr>
              <a:t>w zakresie połączeń sieciowych wysiłki skierowane są na przyśpieszenie procesów przełączania. Trend rozwojowy wyznacza technologia GMPLS oferująca szybkie przełączanie poprzez używanie etykiet i zwielokrotnienia czasowego realizowanego w trakcie optycznym.</a:t>
            </a:r>
          </a:p>
          <a:p>
            <a:pPr algn="just">
              <a:lnSpc>
                <a:spcPct val="150000"/>
              </a:lnSpc>
            </a:pPr>
            <a:endParaRPr lang="pl-PL" sz="1600" dirty="0">
              <a:solidFill>
                <a:schemeClr val="tx1"/>
              </a:solidFill>
            </a:endParaRPr>
          </a:p>
        </p:txBody>
      </p:sp>
      <p:sp>
        <p:nvSpPr>
          <p:cNvPr id="5" name="Tytuł 1"/>
          <p:cNvSpPr txBox="1">
            <a:spLocks/>
          </p:cNvSpPr>
          <p:nvPr/>
        </p:nvSpPr>
        <p:spPr>
          <a:xfrm>
            <a:off x="588245" y="395503"/>
            <a:ext cx="3226475"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dirty="0" smtClean="0">
                <a:solidFill>
                  <a:schemeClr val="tx2"/>
                </a:solidFill>
                <a:latin typeface="Calibri Light" panose="020F0302020204030204" pitchFamily="34" charset="0"/>
              </a:rPr>
              <a:t>Wnioski końcowe</a:t>
            </a:r>
            <a:endParaRPr lang="pl-PL" dirty="0">
              <a:solidFill>
                <a:schemeClr val="tx2"/>
              </a:solidFill>
              <a:latin typeface="Calibri Light" panose="020F0302020204030204" pitchFamily="34" charset="0"/>
            </a:endParaRPr>
          </a:p>
        </p:txBody>
      </p:sp>
    </p:spTree>
    <p:extLst>
      <p:ext uri="{BB962C8B-B14F-4D97-AF65-F5344CB8AC3E}">
        <p14:creationId xmlns:p14="http://schemas.microsoft.com/office/powerpoint/2010/main" val="280509188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395536" y="2276872"/>
            <a:ext cx="8136904" cy="2088232"/>
          </a:xfrm>
        </p:spPr>
        <p:txBody>
          <a:bodyPr>
            <a:noAutofit/>
          </a:bodyPr>
          <a:lstStyle/>
          <a:p>
            <a:pPr algn="just">
              <a:lnSpc>
                <a:spcPct val="150000"/>
              </a:lnSpc>
            </a:pPr>
            <a:r>
              <a:rPr lang="pl-PL" sz="1600" dirty="0" smtClean="0">
                <a:solidFill>
                  <a:schemeClr val="tx1"/>
                </a:solidFill>
              </a:rPr>
              <a:t>	Praca </a:t>
            </a:r>
            <a:r>
              <a:rPr lang="pl-PL" sz="1600" dirty="0">
                <a:solidFill>
                  <a:schemeClr val="tx1"/>
                </a:solidFill>
              </a:rPr>
              <a:t>ma na celu przedstawienie wymagań stawianych systemom teleinformatycznym przygotowywanym dla użytkownika zlokalizowanego w obiekcie specjalnym </a:t>
            </a:r>
            <a:r>
              <a:rPr lang="pl-PL" sz="1600" dirty="0" smtClean="0">
                <a:solidFill>
                  <a:schemeClr val="tx1"/>
                </a:solidFill>
              </a:rPr>
              <a:t>takim jak np</a:t>
            </a:r>
            <a:r>
              <a:rPr lang="pl-PL" sz="1600" dirty="0">
                <a:solidFill>
                  <a:schemeClr val="tx1"/>
                </a:solidFill>
              </a:rPr>
              <a:t>. straż pożarna, policja czy wojsko oraz zaproponowanie projektu systemu integrującego poszczególne systemy.</a:t>
            </a:r>
          </a:p>
          <a:p>
            <a:pPr algn="just">
              <a:lnSpc>
                <a:spcPct val="150000"/>
              </a:lnSpc>
            </a:pPr>
            <a:r>
              <a:rPr lang="pl-PL" sz="1600" dirty="0">
                <a:solidFill>
                  <a:schemeClr val="tx1"/>
                </a:solidFill>
              </a:rPr>
              <a:t>	</a:t>
            </a:r>
          </a:p>
        </p:txBody>
      </p:sp>
      <p:sp>
        <p:nvSpPr>
          <p:cNvPr id="5" name="Tytuł 1"/>
          <p:cNvSpPr txBox="1">
            <a:spLocks/>
          </p:cNvSpPr>
          <p:nvPr/>
        </p:nvSpPr>
        <p:spPr>
          <a:xfrm>
            <a:off x="588245" y="395503"/>
            <a:ext cx="3226475"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dirty="0" smtClean="0">
                <a:solidFill>
                  <a:schemeClr val="tx2"/>
                </a:solidFill>
                <a:latin typeface="Calibri Light" panose="020F0302020204030204" pitchFamily="34" charset="0"/>
              </a:rPr>
              <a:t>Cel pracy</a:t>
            </a:r>
            <a:endParaRPr lang="pl-PL" dirty="0">
              <a:solidFill>
                <a:schemeClr val="tx2"/>
              </a:solidFill>
              <a:latin typeface="Calibri Light" panose="020F0302020204030204" pitchFamily="34" charset="0"/>
            </a:endParaRPr>
          </a:p>
        </p:txBody>
      </p:sp>
    </p:spTree>
    <p:extLst>
      <p:ext uri="{BB962C8B-B14F-4D97-AF65-F5344CB8AC3E}">
        <p14:creationId xmlns:p14="http://schemas.microsoft.com/office/powerpoint/2010/main" val="17541903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ytuł 1"/>
          <p:cNvSpPr txBox="1">
            <a:spLocks/>
          </p:cNvSpPr>
          <p:nvPr/>
        </p:nvSpPr>
        <p:spPr>
          <a:xfrm>
            <a:off x="588244" y="476672"/>
            <a:ext cx="7872187"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sz="2800" dirty="0" smtClean="0">
                <a:solidFill>
                  <a:schemeClr val="tx2"/>
                </a:solidFill>
                <a:latin typeface="Calibri Light" panose="020F0302020204030204" pitchFamily="34" charset="0"/>
              </a:rPr>
              <a:t>Wymagania stawiane systemowi teleinformatycznemu</a:t>
            </a:r>
            <a:endParaRPr lang="pl-PL" sz="2800" dirty="0">
              <a:solidFill>
                <a:schemeClr val="tx2"/>
              </a:solidFill>
              <a:latin typeface="Calibri Light" panose="020F0302020204030204" pitchFamily="34" charset="0"/>
            </a:endParaRPr>
          </a:p>
        </p:txBody>
      </p:sp>
      <p:sp>
        <p:nvSpPr>
          <p:cNvPr id="107" name="Podtytuł 2"/>
          <p:cNvSpPr>
            <a:spLocks noGrp="1"/>
          </p:cNvSpPr>
          <p:nvPr>
            <p:ph type="subTitle" idx="1"/>
          </p:nvPr>
        </p:nvSpPr>
        <p:spPr>
          <a:xfrm>
            <a:off x="683568" y="1628800"/>
            <a:ext cx="7704856" cy="936104"/>
          </a:xfrm>
        </p:spPr>
        <p:txBody>
          <a:bodyPr>
            <a:noAutofit/>
          </a:bodyPr>
          <a:lstStyle/>
          <a:p>
            <a:pPr algn="just">
              <a:lnSpc>
                <a:spcPct val="150000"/>
              </a:lnSpc>
            </a:pPr>
            <a:r>
              <a:rPr lang="pl-PL" sz="1400" dirty="0">
                <a:solidFill>
                  <a:schemeClr val="tx1"/>
                </a:solidFill>
              </a:rPr>
              <a:t>Projektowany system powinien zapewnić dostęp do szeregu usług wymaganych </a:t>
            </a:r>
            <a:br>
              <a:rPr lang="pl-PL" sz="1400" dirty="0">
                <a:solidFill>
                  <a:schemeClr val="tx1"/>
                </a:solidFill>
              </a:rPr>
            </a:br>
            <a:r>
              <a:rPr lang="pl-PL" sz="1400" dirty="0">
                <a:solidFill>
                  <a:schemeClr val="tx1"/>
                </a:solidFill>
              </a:rPr>
              <a:t>w obiektach </a:t>
            </a:r>
            <a:r>
              <a:rPr lang="pl-PL" sz="1400" dirty="0" smtClean="0">
                <a:solidFill>
                  <a:schemeClr val="tx1"/>
                </a:solidFill>
              </a:rPr>
              <a:t>specjalnych, w tym:</a:t>
            </a:r>
            <a:endParaRPr lang="pl-PL" sz="1400" dirty="0">
              <a:solidFill>
                <a:schemeClr val="tx1"/>
              </a:solidFill>
            </a:endParaRPr>
          </a:p>
          <a:p>
            <a:pPr lvl="0" algn="l"/>
            <a:endParaRPr lang="pl-PL" sz="1200"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707756"/>
            <a:ext cx="6800627" cy="338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6789008"/>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ytuł 1"/>
          <p:cNvSpPr txBox="1">
            <a:spLocks/>
          </p:cNvSpPr>
          <p:nvPr/>
        </p:nvSpPr>
        <p:spPr>
          <a:xfrm>
            <a:off x="588244" y="476672"/>
            <a:ext cx="7872187"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sz="2800" dirty="0" smtClean="0">
                <a:solidFill>
                  <a:schemeClr val="tx2"/>
                </a:solidFill>
                <a:latin typeface="Calibri Light" panose="020F0302020204030204" pitchFamily="34" charset="0"/>
              </a:rPr>
              <a:t>Wytyczne do budowy systemu teleinformatycznego</a:t>
            </a:r>
            <a:endParaRPr lang="pl-PL" sz="2800" dirty="0">
              <a:solidFill>
                <a:schemeClr val="tx2"/>
              </a:solidFill>
              <a:latin typeface="Calibri Light" panose="020F0302020204030204" pitchFamily="34" charset="0"/>
            </a:endParaRPr>
          </a:p>
        </p:txBody>
      </p:sp>
      <p:sp>
        <p:nvSpPr>
          <p:cNvPr id="107" name="Podtytuł 2"/>
          <p:cNvSpPr>
            <a:spLocks noGrp="1"/>
          </p:cNvSpPr>
          <p:nvPr>
            <p:ph type="subTitle" idx="1"/>
          </p:nvPr>
        </p:nvSpPr>
        <p:spPr>
          <a:xfrm>
            <a:off x="683568" y="1628800"/>
            <a:ext cx="7704856" cy="4032448"/>
          </a:xfrm>
        </p:spPr>
        <p:txBody>
          <a:bodyPr>
            <a:noAutofit/>
          </a:bodyPr>
          <a:lstStyle/>
          <a:p>
            <a:pPr algn="just" hangingPunct="0">
              <a:lnSpc>
                <a:spcPct val="150000"/>
              </a:lnSpc>
            </a:pPr>
            <a:r>
              <a:rPr lang="pl-PL" sz="1400" dirty="0" smtClean="0">
                <a:solidFill>
                  <a:schemeClr val="tx1"/>
                </a:solidFill>
              </a:rPr>
              <a:t>System </a:t>
            </a:r>
            <a:r>
              <a:rPr lang="pl-PL" sz="1400" dirty="0">
                <a:solidFill>
                  <a:schemeClr val="tx1"/>
                </a:solidFill>
              </a:rPr>
              <a:t>teleinformatyczny dla obiektu specjalnego </a:t>
            </a:r>
            <a:r>
              <a:rPr lang="pl-PL" sz="1400" dirty="0" smtClean="0">
                <a:solidFill>
                  <a:schemeClr val="tx1"/>
                </a:solidFill>
              </a:rPr>
              <a:t>powinien zostać skonfigurowany w </a:t>
            </a:r>
            <a:r>
              <a:rPr lang="pl-PL" sz="1400" dirty="0">
                <a:solidFill>
                  <a:schemeClr val="tx1"/>
                </a:solidFill>
              </a:rPr>
              <a:t>oparciu o </a:t>
            </a:r>
            <a:r>
              <a:rPr lang="pl-PL" sz="1400" dirty="0" smtClean="0">
                <a:solidFill>
                  <a:schemeClr val="tx1"/>
                </a:solidFill>
              </a:rPr>
              <a:t>poniższe wytyczne:</a:t>
            </a:r>
            <a:endParaRPr lang="pl-PL" sz="1400" dirty="0">
              <a:solidFill>
                <a:schemeClr val="tx1"/>
              </a:solidFill>
            </a:endParaRPr>
          </a:p>
          <a:p>
            <a:pPr algn="just" hangingPunct="0">
              <a:lnSpc>
                <a:spcPct val="150000"/>
              </a:lnSpc>
            </a:pPr>
            <a:r>
              <a:rPr lang="pl-PL" sz="1400" dirty="0" smtClean="0">
                <a:solidFill>
                  <a:schemeClr val="tx1"/>
                </a:solidFill>
              </a:rPr>
              <a:t>	1) specyfikę </a:t>
            </a:r>
            <a:r>
              <a:rPr lang="pl-PL" sz="1400" dirty="0">
                <a:solidFill>
                  <a:schemeClr val="tx1"/>
                </a:solidFill>
              </a:rPr>
              <a:t>działań, </a:t>
            </a:r>
          </a:p>
          <a:p>
            <a:pPr algn="just" hangingPunct="0">
              <a:lnSpc>
                <a:spcPct val="150000"/>
              </a:lnSpc>
            </a:pPr>
            <a:r>
              <a:rPr lang="pl-PL" sz="1400" dirty="0" smtClean="0">
                <a:solidFill>
                  <a:schemeClr val="tx1"/>
                </a:solidFill>
              </a:rPr>
              <a:t>	2) zapewnienie </a:t>
            </a:r>
            <a:r>
              <a:rPr lang="pl-PL" sz="1400" dirty="0">
                <a:solidFill>
                  <a:schemeClr val="tx1"/>
                </a:solidFill>
              </a:rPr>
              <a:t>ciągłości pracy,</a:t>
            </a:r>
          </a:p>
          <a:p>
            <a:pPr algn="just" hangingPunct="0">
              <a:lnSpc>
                <a:spcPct val="150000"/>
              </a:lnSpc>
            </a:pPr>
            <a:r>
              <a:rPr lang="pl-PL" sz="1400" dirty="0" smtClean="0">
                <a:solidFill>
                  <a:schemeClr val="tx1"/>
                </a:solidFill>
              </a:rPr>
              <a:t>	3) integralność </a:t>
            </a:r>
            <a:r>
              <a:rPr lang="pl-PL" sz="1400" dirty="0">
                <a:solidFill>
                  <a:schemeClr val="tx1"/>
                </a:solidFill>
              </a:rPr>
              <a:t>i możliwość skalowalności,</a:t>
            </a:r>
          </a:p>
          <a:p>
            <a:pPr algn="just" hangingPunct="0">
              <a:lnSpc>
                <a:spcPct val="150000"/>
              </a:lnSpc>
            </a:pPr>
            <a:r>
              <a:rPr lang="pl-PL" sz="1400" dirty="0" smtClean="0">
                <a:solidFill>
                  <a:schemeClr val="tx1"/>
                </a:solidFill>
              </a:rPr>
              <a:t>	4) bezpieczeństwo </a:t>
            </a:r>
            <a:r>
              <a:rPr lang="pl-PL" sz="1400" dirty="0">
                <a:solidFill>
                  <a:schemeClr val="tx1"/>
                </a:solidFill>
              </a:rPr>
              <a:t>wewnętrzne i zewnętrzne,</a:t>
            </a:r>
          </a:p>
          <a:p>
            <a:pPr algn="just" hangingPunct="0">
              <a:lnSpc>
                <a:spcPct val="150000"/>
              </a:lnSpc>
            </a:pPr>
            <a:r>
              <a:rPr lang="pl-PL" sz="1400" dirty="0" smtClean="0">
                <a:solidFill>
                  <a:schemeClr val="tx1"/>
                </a:solidFill>
              </a:rPr>
              <a:t>	5) odporność </a:t>
            </a:r>
            <a:r>
              <a:rPr lang="pl-PL" sz="1400" dirty="0">
                <a:solidFill>
                  <a:schemeClr val="tx1"/>
                </a:solidFill>
              </a:rPr>
              <a:t>na zaniki zasilania,</a:t>
            </a:r>
          </a:p>
          <a:p>
            <a:pPr algn="just" hangingPunct="0">
              <a:lnSpc>
                <a:spcPct val="150000"/>
              </a:lnSpc>
            </a:pPr>
            <a:r>
              <a:rPr lang="pl-PL" sz="1400" dirty="0" smtClean="0">
                <a:solidFill>
                  <a:schemeClr val="tx1"/>
                </a:solidFill>
              </a:rPr>
              <a:t>	6) odporność </a:t>
            </a:r>
            <a:r>
              <a:rPr lang="pl-PL" sz="1400" dirty="0">
                <a:solidFill>
                  <a:schemeClr val="tx1"/>
                </a:solidFill>
              </a:rPr>
              <a:t>na czynniki atmosferyczne,</a:t>
            </a:r>
          </a:p>
          <a:p>
            <a:pPr algn="just" hangingPunct="0">
              <a:lnSpc>
                <a:spcPct val="150000"/>
              </a:lnSpc>
            </a:pPr>
            <a:r>
              <a:rPr lang="pl-PL" sz="1400" dirty="0" smtClean="0">
                <a:solidFill>
                  <a:schemeClr val="tx1"/>
                </a:solidFill>
              </a:rPr>
              <a:t>	7) odporność </a:t>
            </a:r>
            <a:r>
              <a:rPr lang="pl-PL" sz="1400" dirty="0">
                <a:solidFill>
                  <a:schemeClr val="tx1"/>
                </a:solidFill>
              </a:rPr>
              <a:t>na uszkodzenia i awarie,</a:t>
            </a:r>
          </a:p>
          <a:p>
            <a:pPr algn="just" hangingPunct="0">
              <a:lnSpc>
                <a:spcPct val="150000"/>
              </a:lnSpc>
            </a:pPr>
            <a:r>
              <a:rPr lang="pl-PL" sz="1400" dirty="0" smtClean="0">
                <a:solidFill>
                  <a:schemeClr val="tx1"/>
                </a:solidFill>
              </a:rPr>
              <a:t>	8) możliwość </a:t>
            </a:r>
            <a:r>
              <a:rPr lang="pl-PL" sz="1400" dirty="0">
                <a:solidFill>
                  <a:schemeClr val="tx1"/>
                </a:solidFill>
              </a:rPr>
              <a:t>rozbudowy.</a:t>
            </a:r>
          </a:p>
          <a:p>
            <a:pPr lvl="0" algn="l"/>
            <a:endParaRPr lang="pl-PL" sz="1200" dirty="0">
              <a:solidFill>
                <a:schemeClr val="tx1"/>
              </a:solidFill>
            </a:endParaRPr>
          </a:p>
        </p:txBody>
      </p:sp>
    </p:spTree>
    <p:extLst>
      <p:ext uri="{BB962C8B-B14F-4D97-AF65-F5344CB8AC3E}">
        <p14:creationId xmlns:p14="http://schemas.microsoft.com/office/powerpoint/2010/main" val="234856837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683568" y="1628800"/>
            <a:ext cx="7704856" cy="4752528"/>
          </a:xfrm>
        </p:spPr>
        <p:txBody>
          <a:bodyPr>
            <a:noAutofit/>
          </a:bodyPr>
          <a:lstStyle/>
          <a:p>
            <a:pPr algn="just" hangingPunct="0">
              <a:lnSpc>
                <a:spcPct val="150000"/>
              </a:lnSpc>
            </a:pPr>
            <a:r>
              <a:rPr lang="pl-PL" sz="1400" dirty="0" smtClean="0">
                <a:solidFill>
                  <a:schemeClr val="tx1"/>
                </a:solidFill>
              </a:rPr>
              <a:t>	System </a:t>
            </a:r>
            <a:r>
              <a:rPr lang="pl-PL" sz="1400" dirty="0">
                <a:solidFill>
                  <a:schemeClr val="tx1"/>
                </a:solidFill>
              </a:rPr>
              <a:t>teleinformatyczny to zespół współpracujących ze sobą urządzeń informatycznych </a:t>
            </a:r>
            <a:r>
              <a:rPr lang="pl-PL" sz="1400" dirty="0" smtClean="0">
                <a:solidFill>
                  <a:schemeClr val="tx1"/>
                </a:solidFill>
              </a:rPr>
              <a:t/>
            </a:r>
            <a:br>
              <a:rPr lang="pl-PL" sz="1400" dirty="0" smtClean="0">
                <a:solidFill>
                  <a:schemeClr val="tx1"/>
                </a:solidFill>
              </a:rPr>
            </a:br>
            <a:r>
              <a:rPr lang="pl-PL" sz="1400" dirty="0" smtClean="0">
                <a:solidFill>
                  <a:schemeClr val="tx1"/>
                </a:solidFill>
              </a:rPr>
              <a:t>i </a:t>
            </a:r>
            <a:r>
              <a:rPr lang="pl-PL" sz="1400" dirty="0">
                <a:solidFill>
                  <a:schemeClr val="tx1"/>
                </a:solidFill>
              </a:rPr>
              <a:t>oprogramowania, zapewniający przetwarzanie i przechowywanie, a także wysyłanie i odbieranie danych poprzez sieci telekomunikacyjne za pomocą właściwego dla danego rodzaju sieci urządzenia końcowego</a:t>
            </a:r>
            <a:r>
              <a:rPr lang="pl-PL" sz="1400" dirty="0" smtClean="0">
                <a:solidFill>
                  <a:schemeClr val="tx1"/>
                </a:solidFill>
              </a:rPr>
              <a:t>.</a:t>
            </a:r>
          </a:p>
          <a:p>
            <a:pPr algn="just" hangingPunct="0">
              <a:lnSpc>
                <a:spcPct val="150000"/>
              </a:lnSpc>
            </a:pPr>
            <a:endParaRPr lang="pl-PL" sz="1400" dirty="0">
              <a:solidFill>
                <a:schemeClr val="tx1"/>
              </a:solidFill>
            </a:endParaRPr>
          </a:p>
          <a:p>
            <a:pPr algn="just" hangingPunct="0">
              <a:lnSpc>
                <a:spcPct val="150000"/>
              </a:lnSpc>
            </a:pPr>
            <a:r>
              <a:rPr lang="pl-PL" sz="1400" dirty="0" smtClean="0">
                <a:solidFill>
                  <a:schemeClr val="tx1"/>
                </a:solidFill>
              </a:rPr>
              <a:t>	Zjawisko </a:t>
            </a:r>
            <a:r>
              <a:rPr lang="pl-PL" sz="1400" dirty="0">
                <a:solidFill>
                  <a:schemeClr val="tx1"/>
                </a:solidFill>
              </a:rPr>
              <a:t>konwergencji łączy trzy główne cechy współczesnej telekomunikacji: </a:t>
            </a:r>
            <a:endParaRPr lang="pl-PL" sz="1400" dirty="0" smtClean="0">
              <a:solidFill>
                <a:schemeClr val="tx1"/>
              </a:solidFill>
            </a:endParaRPr>
          </a:p>
          <a:p>
            <a:pPr marL="285750" indent="-285750" algn="just" hangingPunct="0">
              <a:lnSpc>
                <a:spcPct val="150000"/>
              </a:lnSpc>
              <a:buFont typeface="Wingdings" panose="05000000000000000000" pitchFamily="2" charset="2"/>
              <a:buChar char="§"/>
            </a:pPr>
            <a:r>
              <a:rPr lang="pl-PL" sz="1400" dirty="0" smtClean="0">
                <a:solidFill>
                  <a:schemeClr val="tx1"/>
                </a:solidFill>
              </a:rPr>
              <a:t>integrację </a:t>
            </a:r>
            <a:r>
              <a:rPr lang="pl-PL" sz="1400" dirty="0">
                <a:solidFill>
                  <a:schemeClr val="tx1"/>
                </a:solidFill>
              </a:rPr>
              <a:t>technologii – stanowiącą podstawę procesów konwergencji, </a:t>
            </a:r>
            <a:endParaRPr lang="pl-PL" sz="1400" dirty="0" smtClean="0">
              <a:solidFill>
                <a:schemeClr val="tx1"/>
              </a:solidFill>
            </a:endParaRPr>
          </a:p>
          <a:p>
            <a:pPr marL="285750" indent="-285750" algn="just" hangingPunct="0">
              <a:lnSpc>
                <a:spcPct val="150000"/>
              </a:lnSpc>
              <a:buFont typeface="Wingdings" panose="05000000000000000000" pitchFamily="2" charset="2"/>
              <a:buChar char="§"/>
            </a:pPr>
            <a:r>
              <a:rPr lang="pl-PL" sz="1400" dirty="0" smtClean="0">
                <a:solidFill>
                  <a:schemeClr val="tx1"/>
                </a:solidFill>
              </a:rPr>
              <a:t>konwergencję </a:t>
            </a:r>
            <a:r>
              <a:rPr lang="pl-PL" sz="1400" dirty="0">
                <a:solidFill>
                  <a:schemeClr val="tx1"/>
                </a:solidFill>
              </a:rPr>
              <a:t>sieci różnego typu – przez które do tej pory świadczone są zbliżone usługi (telekomunikacyjne, komputerowe, bezprzewodowe) </a:t>
            </a:r>
            <a:endParaRPr lang="pl-PL" sz="1400" dirty="0" smtClean="0">
              <a:solidFill>
                <a:schemeClr val="tx1"/>
              </a:solidFill>
            </a:endParaRPr>
          </a:p>
          <a:p>
            <a:pPr marL="285750" indent="-285750" algn="just" hangingPunct="0">
              <a:lnSpc>
                <a:spcPct val="150000"/>
              </a:lnSpc>
              <a:buFont typeface="Wingdings" panose="05000000000000000000" pitchFamily="2" charset="2"/>
              <a:buChar char="§"/>
            </a:pPr>
            <a:r>
              <a:rPr lang="pl-PL" sz="1400" dirty="0" smtClean="0">
                <a:solidFill>
                  <a:schemeClr val="tx1"/>
                </a:solidFill>
              </a:rPr>
              <a:t>konwergencja </a:t>
            </a:r>
            <a:r>
              <a:rPr lang="pl-PL" sz="1400" dirty="0">
                <a:solidFill>
                  <a:schemeClr val="tx1"/>
                </a:solidFill>
              </a:rPr>
              <a:t>usług wąsko – i szerokopasmowych (głosowych, </a:t>
            </a:r>
            <a:r>
              <a:rPr lang="pl-PL" sz="1400" dirty="0" smtClean="0">
                <a:solidFill>
                  <a:schemeClr val="tx1"/>
                </a:solidFill>
              </a:rPr>
              <a:t>obrazowych, mobilnych </a:t>
            </a:r>
            <a:br>
              <a:rPr lang="pl-PL" sz="1400" dirty="0" smtClean="0">
                <a:solidFill>
                  <a:schemeClr val="tx1"/>
                </a:solidFill>
              </a:rPr>
            </a:br>
            <a:r>
              <a:rPr lang="pl-PL" sz="1400" dirty="0" smtClean="0">
                <a:solidFill>
                  <a:schemeClr val="tx1"/>
                </a:solidFill>
              </a:rPr>
              <a:t>i </a:t>
            </a:r>
            <a:r>
              <a:rPr lang="pl-PL" sz="1400" dirty="0">
                <a:solidFill>
                  <a:schemeClr val="tx1"/>
                </a:solidFill>
              </a:rPr>
              <a:t>stacjonarnych) – oferowanych przez rozległe sieci. </a:t>
            </a:r>
          </a:p>
          <a:p>
            <a:pPr lvl="0" algn="l"/>
            <a:endParaRPr lang="pl-PL" sz="1200" dirty="0">
              <a:solidFill>
                <a:schemeClr val="tx1"/>
              </a:solidFill>
            </a:endParaRPr>
          </a:p>
        </p:txBody>
      </p:sp>
      <p:sp>
        <p:nvSpPr>
          <p:cNvPr id="5" name="Tytuł 1"/>
          <p:cNvSpPr txBox="1">
            <a:spLocks/>
          </p:cNvSpPr>
          <p:nvPr/>
        </p:nvSpPr>
        <p:spPr>
          <a:xfrm>
            <a:off x="588244" y="408203"/>
            <a:ext cx="6864076"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sz="2800" dirty="0" smtClean="0">
                <a:solidFill>
                  <a:schemeClr val="tx2"/>
                </a:solidFill>
                <a:latin typeface="Calibri Light" panose="020F0302020204030204" pitchFamily="34" charset="0"/>
              </a:rPr>
              <a:t>Zintegrowany system teleinformatyczny</a:t>
            </a:r>
            <a:endParaRPr lang="pl-PL" sz="2800" dirty="0">
              <a:solidFill>
                <a:schemeClr val="tx2"/>
              </a:solidFill>
              <a:latin typeface="Calibri Light" panose="020F0302020204030204" pitchFamily="34" charset="0"/>
            </a:endParaRPr>
          </a:p>
        </p:txBody>
      </p:sp>
    </p:spTree>
    <p:extLst>
      <p:ext uri="{BB962C8B-B14F-4D97-AF65-F5344CB8AC3E}">
        <p14:creationId xmlns:p14="http://schemas.microsoft.com/office/powerpoint/2010/main" val="159691138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ytuł 1"/>
          <p:cNvSpPr txBox="1">
            <a:spLocks/>
          </p:cNvSpPr>
          <p:nvPr/>
        </p:nvSpPr>
        <p:spPr>
          <a:xfrm>
            <a:off x="588245" y="476672"/>
            <a:ext cx="7766346"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sz="2800" dirty="0" smtClean="0">
                <a:solidFill>
                  <a:schemeClr val="tx2"/>
                </a:solidFill>
                <a:latin typeface="Calibri Light" panose="020F0302020204030204" pitchFamily="34" charset="0"/>
              </a:rPr>
              <a:t>Projekt systemu </a:t>
            </a:r>
            <a:r>
              <a:rPr lang="pl-PL" sz="2800" dirty="0" smtClean="0">
                <a:solidFill>
                  <a:schemeClr val="tx2"/>
                </a:solidFill>
                <a:latin typeface="Calibri Light" panose="020F0302020204030204" pitchFamily="34" charset="0"/>
              </a:rPr>
              <a:t>teleinformatycznego.</a:t>
            </a:r>
            <a:endParaRPr lang="pl-PL" sz="2800" dirty="0">
              <a:solidFill>
                <a:schemeClr val="tx2"/>
              </a:solidFill>
              <a:latin typeface="Calibri Light" panose="020F0302020204030204" pitchFamily="34"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472" y="1412776"/>
            <a:ext cx="8023892" cy="5145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166860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ytuł 1"/>
          <p:cNvSpPr txBox="1">
            <a:spLocks/>
          </p:cNvSpPr>
          <p:nvPr/>
        </p:nvSpPr>
        <p:spPr>
          <a:xfrm>
            <a:off x="588245" y="476672"/>
            <a:ext cx="7766346" cy="665845"/>
          </a:xfrm>
          <a:prstGeom prst="rect">
            <a:avLst/>
          </a:prstGeom>
        </p:spPr>
        <p:txBody>
          <a:bodyPr vert="horz" lIns="91440" tIns="45720" rIns="91440" bIns="45720" rtlCol="0" anchor="b">
            <a:normAutofit fontScale="85000" lnSpcReduction="10000"/>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dirty="0" smtClean="0">
                <a:solidFill>
                  <a:schemeClr val="tx2"/>
                </a:solidFill>
                <a:latin typeface="Calibri Light" panose="020F0302020204030204" pitchFamily="34" charset="0"/>
              </a:rPr>
              <a:t>Redundancja połączeń systemu teleinformatycznego.</a:t>
            </a:r>
            <a:endParaRPr lang="pl-PL" dirty="0">
              <a:solidFill>
                <a:schemeClr val="tx2"/>
              </a:solidFill>
              <a:latin typeface="Calibri Light" panose="020F0302020204030204" pitchFamily="34" charset="0"/>
            </a:endParaRP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417" y="1402604"/>
            <a:ext cx="7988001" cy="5122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133115"/>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ytuł 1"/>
          <p:cNvSpPr txBox="1">
            <a:spLocks/>
          </p:cNvSpPr>
          <p:nvPr/>
        </p:nvSpPr>
        <p:spPr>
          <a:xfrm>
            <a:off x="588245" y="476672"/>
            <a:ext cx="7766346"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sz="2800" dirty="0" smtClean="0">
                <a:solidFill>
                  <a:schemeClr val="tx2"/>
                </a:solidFill>
                <a:latin typeface="Calibri Light" panose="020F0302020204030204" pitchFamily="34" charset="0"/>
              </a:rPr>
              <a:t>Zabezpieczenie połączeń urządzeń SDH.</a:t>
            </a:r>
            <a:endParaRPr lang="pl-PL" sz="2800" dirty="0">
              <a:solidFill>
                <a:schemeClr val="tx2"/>
              </a:solidFill>
              <a:latin typeface="Calibri Light" panose="020F0302020204030204" pitchFamily="34" charset="0"/>
            </a:endParaRPr>
          </a:p>
        </p:txBody>
      </p:sp>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0139" y="1412776"/>
            <a:ext cx="6982558" cy="483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3929126"/>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ytuł 1"/>
          <p:cNvSpPr txBox="1">
            <a:spLocks/>
          </p:cNvSpPr>
          <p:nvPr/>
        </p:nvSpPr>
        <p:spPr>
          <a:xfrm>
            <a:off x="588245" y="476672"/>
            <a:ext cx="7766346" cy="665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rgbClr val="00B0F0"/>
                </a:solidFill>
                <a:latin typeface="Times New Roman" panose="02020603050405020304" pitchFamily="18" charset="0"/>
                <a:ea typeface="+mj-ea"/>
                <a:cs typeface="Times New Roman" panose="02020603050405020304" pitchFamily="18" charset="0"/>
              </a:defRPr>
            </a:lvl1pPr>
          </a:lstStyle>
          <a:p>
            <a:r>
              <a:rPr lang="pl-PL" sz="2800" dirty="0" smtClean="0">
                <a:solidFill>
                  <a:schemeClr val="tx2"/>
                </a:solidFill>
                <a:latin typeface="Calibri Light" panose="020F0302020204030204" pitchFamily="34" charset="0"/>
              </a:rPr>
              <a:t>Redundancja dowiązania do sieci WAN.</a:t>
            </a:r>
            <a:endParaRPr lang="pl-PL" sz="2800" dirty="0">
              <a:solidFill>
                <a:schemeClr val="tx2"/>
              </a:solidFill>
              <a:latin typeface="Calibri Light" panose="020F0302020204030204" pitchFamily="34" charset="0"/>
            </a:endParaRP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939" y="1556792"/>
            <a:ext cx="7234957" cy="3863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2979394"/>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TotalTime>
  <Words>846</Words>
  <Application>Microsoft Office PowerPoint</Application>
  <PresentationFormat>Pokaz na ekranie (4:3)</PresentationFormat>
  <Paragraphs>83</Paragraphs>
  <Slides>12</Slides>
  <Notes>9</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Motyw pakietu Office</vt:lpstr>
      <vt:lpstr>"Projekt zintegrowanego systemu teleinformatycznego  dla obiektu specjalnego"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aa</dc:creator>
  <cp:lastModifiedBy>aa</cp:lastModifiedBy>
  <cp:revision>53</cp:revision>
  <dcterms:created xsi:type="dcterms:W3CDTF">2014-10-27T18:58:44Z</dcterms:created>
  <dcterms:modified xsi:type="dcterms:W3CDTF">2015-05-19T08:41:59Z</dcterms:modified>
</cp:coreProperties>
</file>