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717BD0F-938D-492E-8AF8-CC852C309666}" type="datetimeFigureOut">
              <a:rPr lang="pl-PL" smtClean="0"/>
              <a:pPr/>
              <a:t>2017-05-24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059A338-D570-4C33-9721-ACB7421C020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Calibri" pitchFamily="34" charset="0"/>
              </a:rPr>
              <a:t>Projekt i implementacja oprogramowania edukacyjnego do nauki programowania dla dzieci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pl-PL" sz="2400" dirty="0" smtClean="0">
                <a:latin typeface="Calibri" pitchFamily="34" charset="0"/>
              </a:rPr>
              <a:t>Autor pracy: Konrad Jagaciak</a:t>
            </a:r>
          </a:p>
          <a:p>
            <a:pPr algn="l"/>
            <a:r>
              <a:rPr lang="pl-PL" sz="2400" dirty="0" smtClean="0">
                <a:latin typeface="Calibri" pitchFamily="34" charset="0"/>
              </a:rPr>
              <a:t>Promotor: dr hab. Michał Grabowski, prof. WWSI</a:t>
            </a:r>
            <a:endParaRPr lang="pl-PL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		</a:t>
            </a:r>
            <a:r>
              <a:rPr lang="pl-PL" dirty="0" smtClean="0">
                <a:latin typeface="Calibri" pitchFamily="34" charset="0"/>
              </a:rPr>
              <a:t>Realizacja projektu i implementacja oprogramowania edukacyjnego do nauki programowania dla dzieci przebiegła w sposób bezproblemowy, pozwalając autorowi na poszerzenie jego wiedzy praktycznej, jak i teoretycznej w zakresie inżynierii oprogramowania.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Calibri" pitchFamily="34" charset="0"/>
              </a:rPr>
              <a:t>1.Wstęp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2.Badania dotyczące wymagań systemu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3.Wytwarzanie aplikacji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4.Analiza systemu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5.Projekt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6.Implementacja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7.Testy aplikacji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8.Podsumowanie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>
                <a:latin typeface="Calibri" pitchFamily="34" charset="0"/>
              </a:rPr>
              <a:t>Cel pracy: </a:t>
            </a:r>
            <a:r>
              <a:rPr lang="pl-PL" sz="2800" dirty="0" smtClean="0">
                <a:latin typeface="Calibri" pitchFamily="34" charset="0"/>
              </a:rPr>
              <a:t>Stworzenie</a:t>
            </a:r>
            <a:r>
              <a:rPr lang="pl-PL" dirty="0" smtClean="0">
                <a:latin typeface="Calibri" pitchFamily="34" charset="0"/>
              </a:rPr>
              <a:t> projektu i implementacja oprogramowania przeznaczonego do nauki programowania dla dzieci.</a:t>
            </a:r>
          </a:p>
          <a:p>
            <a:r>
              <a:rPr lang="pl-PL" dirty="0" smtClean="0">
                <a:latin typeface="Calibri" pitchFamily="34" charset="0"/>
              </a:rPr>
              <a:t>Motywacja do podjęcia tematu pracy.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Badania dotyczące wymagań systemu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000" dirty="0" smtClean="0">
                <a:latin typeface="Calibri" pitchFamily="34" charset="0"/>
              </a:rPr>
              <a:t>Zestawienie istniejących rozwiązań komercyjnych: </a:t>
            </a:r>
            <a:r>
              <a:rPr lang="pl-PL" sz="3000" dirty="0" err="1" smtClean="0">
                <a:latin typeface="Calibri" pitchFamily="34" charset="0"/>
              </a:rPr>
              <a:t>Logomocja</a:t>
            </a:r>
            <a:r>
              <a:rPr lang="pl-PL" sz="3000" dirty="0" smtClean="0">
                <a:latin typeface="Calibri" pitchFamily="34" charset="0"/>
              </a:rPr>
              <a:t>, polska edycja </a:t>
            </a:r>
            <a:r>
              <a:rPr lang="pl-PL" sz="3000" dirty="0" err="1" smtClean="0">
                <a:latin typeface="Calibri" pitchFamily="34" charset="0"/>
              </a:rPr>
              <a:t>Imagine</a:t>
            </a:r>
            <a:r>
              <a:rPr lang="pl-PL" sz="3000" dirty="0" smtClean="0">
                <a:latin typeface="Calibri" pitchFamily="34" charset="0"/>
              </a:rPr>
              <a:t>; </a:t>
            </a:r>
            <a:r>
              <a:rPr lang="pl-PL" sz="3000" dirty="0" err="1" smtClean="0">
                <a:latin typeface="Calibri" pitchFamily="34" charset="0"/>
              </a:rPr>
              <a:t>Scratch</a:t>
            </a:r>
            <a:r>
              <a:rPr lang="pl-PL" sz="3000" dirty="0" smtClean="0">
                <a:latin typeface="Calibri" pitchFamily="34" charset="0"/>
              </a:rPr>
              <a:t> 2.0; Microsoft </a:t>
            </a:r>
            <a:r>
              <a:rPr lang="pl-PL" sz="3000" dirty="0" err="1" smtClean="0">
                <a:latin typeface="Calibri" pitchFamily="34" charset="0"/>
              </a:rPr>
              <a:t>Small</a:t>
            </a:r>
            <a:r>
              <a:rPr lang="pl-PL" sz="3000" dirty="0" smtClean="0">
                <a:latin typeface="Calibri" pitchFamily="34" charset="0"/>
              </a:rPr>
              <a:t> Basic; </a:t>
            </a:r>
            <a:r>
              <a:rPr lang="pl-PL" sz="3000" dirty="0" err="1" smtClean="0">
                <a:latin typeface="Calibri" pitchFamily="34" charset="0"/>
              </a:rPr>
              <a:t>App</a:t>
            </a:r>
            <a:r>
              <a:rPr lang="pl-PL" sz="3000" dirty="0" smtClean="0">
                <a:latin typeface="Calibri" pitchFamily="34" charset="0"/>
              </a:rPr>
              <a:t> </a:t>
            </a:r>
            <a:r>
              <a:rPr lang="pl-PL" sz="3000" dirty="0" err="1" smtClean="0">
                <a:latin typeface="Calibri" pitchFamily="34" charset="0"/>
              </a:rPr>
              <a:t>Inventor</a:t>
            </a:r>
            <a:r>
              <a:rPr lang="pl-PL" sz="3000" dirty="0" smtClean="0">
                <a:latin typeface="Calibri" pitchFamily="34" charset="0"/>
              </a:rPr>
              <a:t> 2.</a:t>
            </a:r>
          </a:p>
          <a:p>
            <a:r>
              <a:rPr lang="pl-PL" sz="3000" dirty="0" smtClean="0">
                <a:latin typeface="Calibri" pitchFamily="34" charset="0"/>
              </a:rPr>
              <a:t>Przeprowadzone ankiety i obserwacje własne autora.</a:t>
            </a:r>
            <a:endParaRPr lang="pl-PL" sz="3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Wytwarzanie aplikacji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Calibri" pitchFamily="34" charset="0"/>
              </a:rPr>
              <a:t>Rozważane modele cyklu życia projektu: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		a)Kaskadowy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		b)Przyrostowy</a:t>
            </a:r>
          </a:p>
          <a:p>
            <a:pPr>
              <a:buNone/>
            </a:pPr>
            <a:r>
              <a:rPr lang="pl-PL" dirty="0" smtClean="0">
                <a:latin typeface="Calibri" pitchFamily="34" charset="0"/>
              </a:rPr>
              <a:t>		c)Wytwarzania ponownego</a:t>
            </a:r>
          </a:p>
          <a:p>
            <a:r>
              <a:rPr lang="pl-PL" dirty="0" smtClean="0">
                <a:latin typeface="Calibri" pitchFamily="34" charset="0"/>
              </a:rPr>
              <a:t>Uzasadnienie wybranego modelu cyklu życia projektu.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Analiza systemu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l-PL" sz="1800" dirty="0" smtClean="0"/>
              <a:t>Projektowany system powinien:</a:t>
            </a:r>
          </a:p>
          <a:p>
            <a:pPr algn="just">
              <a:buNone/>
            </a:pPr>
            <a:r>
              <a:rPr lang="pl-PL" sz="1800" dirty="0" smtClean="0"/>
              <a:t>	a)Pozwalać na wprowadzanie ciągu poleceń umożliwiających sterowanie obiektem na ekranie;</a:t>
            </a:r>
          </a:p>
          <a:p>
            <a:pPr algn="just">
              <a:buNone/>
            </a:pPr>
            <a:r>
              <a:rPr lang="pl-PL" sz="1800" dirty="0" smtClean="0"/>
              <a:t>	b)Udostępniać narzędzia pozwalające na rozwiązywanie prostych zadań programistycznych, a także weryfikację poprawności wprowadzonego rozwiązania;</a:t>
            </a:r>
          </a:p>
          <a:p>
            <a:pPr algn="just">
              <a:buNone/>
            </a:pPr>
            <a:r>
              <a:rPr lang="pl-PL" sz="1800" dirty="0" smtClean="0"/>
              <a:t>	c)Pozwalać na zapis zaproponowanych rozwiązań zadań;</a:t>
            </a:r>
          </a:p>
          <a:p>
            <a:pPr algn="just">
              <a:buNone/>
            </a:pPr>
            <a:r>
              <a:rPr lang="pl-PL" sz="1800" dirty="0" smtClean="0"/>
              <a:t>	d)Pozwalać na wczytanie wcześniej zapisanej propozycji rozwiązania;</a:t>
            </a:r>
          </a:p>
          <a:p>
            <a:pPr algn="just">
              <a:buNone/>
            </a:pPr>
            <a:r>
              <a:rPr lang="pl-PL" sz="1800" dirty="0" smtClean="0"/>
              <a:t>	e)Pozwalać na jego sprawną obsługę dzieciom w wieku od 7 do 12 lat.</a:t>
            </a:r>
          </a:p>
          <a:p>
            <a:pPr algn="just">
              <a:buNone/>
            </a:pPr>
            <a:r>
              <a:rPr lang="pl-PL" sz="1800" dirty="0" smtClean="0"/>
              <a:t>	f)Zawierać wartości edukacyjne, pozwalające na zdobywanie wiedzy programistycznej;</a:t>
            </a:r>
          </a:p>
          <a:p>
            <a:pPr algn="just">
              <a:buNone/>
            </a:pPr>
            <a:r>
              <a:rPr lang="pl-PL" sz="1800" dirty="0" smtClean="0"/>
              <a:t>	g)Mieć możliwość łatwego powiększenia jego funkcjonalności w wypadku wydania nowej wersji oprogramowania;</a:t>
            </a:r>
          </a:p>
          <a:p>
            <a:pPr algn="just">
              <a:buNone/>
            </a:pPr>
            <a:r>
              <a:rPr lang="pl-PL" sz="1800" dirty="0" smtClean="0"/>
              <a:t>	h)Zapewniać użytkownikowi nieprzerwaną pracę.</a:t>
            </a:r>
          </a:p>
          <a:p>
            <a:pPr algn="just">
              <a:buNone/>
            </a:pPr>
            <a:endParaRPr lang="pl-PL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Calibri" pitchFamily="34" charset="0"/>
              </a:rPr>
              <a:t>Wybór narzędzi i języka programowania:</a:t>
            </a:r>
          </a:p>
          <a:p>
            <a:pPr algn="just">
              <a:buNone/>
            </a:pPr>
            <a:r>
              <a:rPr lang="pl-PL" dirty="0" smtClean="0">
                <a:latin typeface="Calibri" pitchFamily="34" charset="0"/>
              </a:rPr>
              <a:t>		Oprogramowanie zostało stworzone w oparciu o platformę .NET i narzędzie Microsoft Visual Studio 2013 Community. </a:t>
            </a:r>
          </a:p>
          <a:p>
            <a:pPr algn="just">
              <a:buNone/>
            </a:pPr>
            <a:r>
              <a:rPr lang="pl-PL" dirty="0" smtClean="0">
                <a:latin typeface="Calibri" pitchFamily="34" charset="0"/>
              </a:rPr>
              <a:t>		Zdecydowano się na obiektowe podejście do realizacji aplikacji. Do napisania oprogramowania brane pod uwagę były trzy języki programowania: Visual </a:t>
            </a:r>
            <a:r>
              <a:rPr lang="pl-PL" dirty="0" err="1" smtClean="0">
                <a:latin typeface="Calibri" pitchFamily="34" charset="0"/>
              </a:rPr>
              <a:t>Basic.NET</a:t>
            </a:r>
            <a:r>
              <a:rPr lang="pl-PL" dirty="0" smtClean="0">
                <a:latin typeface="Calibri" pitchFamily="34" charset="0"/>
              </a:rPr>
              <a:t>, C# i c++. </a:t>
            </a:r>
            <a:endParaRPr lang="pl-PL" dirty="0" smtClean="0">
              <a:latin typeface="Calibri" pitchFamily="34" charset="0"/>
            </a:endParaRPr>
          </a:p>
          <a:p>
            <a:pPr algn="just">
              <a:buNone/>
            </a:pPr>
            <a:endParaRPr lang="pl-PL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pl-PL" dirty="0" smtClean="0">
                <a:latin typeface="Calibri" pitchFamily="34" charset="0"/>
              </a:rPr>
              <a:t>		W ramach projektowania oprogramowania przygotowano projekt interfejsu aplikacji, wraz z zestawieniem elementów koniecznych do wykorzystania. W ramach projektu logiki aplikacji przygotowano diagram klas, wraz z właściwym opracowaniem każdej klasy znajdującej się na diagramie.</a:t>
            </a:r>
          </a:p>
          <a:p>
            <a:pPr algn="just">
              <a:buNone/>
            </a:pPr>
            <a:r>
              <a:rPr lang="pl-PL" dirty="0" smtClean="0">
                <a:latin typeface="Calibri" pitchFamily="34" charset="0"/>
              </a:rPr>
              <a:t>		W fazie projektowania opracowany został zestaw trzynastu zadań, na których realizację i sprawdzenie poprawności rozwiązania powinien pozwalać projektowany system.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Implementacja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>
                <a:latin typeface="Calibri" pitchFamily="34" charset="0"/>
              </a:rPr>
              <a:t>Implementacja interfejsu aplikacji została wykonana w programie Microsoft Visual Studio 2013 Community, jako Windows </a:t>
            </a:r>
            <a:r>
              <a:rPr lang="pl-PL" dirty="0" err="1" smtClean="0">
                <a:latin typeface="Calibri" pitchFamily="34" charset="0"/>
              </a:rPr>
              <a:t>Forms</a:t>
            </a:r>
            <a:r>
              <a:rPr lang="pl-PL" dirty="0" smtClean="0">
                <a:latin typeface="Calibri" pitchFamily="34" charset="0"/>
              </a:rPr>
              <a:t> </a:t>
            </a:r>
            <a:r>
              <a:rPr lang="pl-PL" dirty="0" err="1" smtClean="0">
                <a:latin typeface="Calibri" pitchFamily="34" charset="0"/>
              </a:rPr>
              <a:t>Applications</a:t>
            </a:r>
            <a:r>
              <a:rPr lang="pl-PL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pl-PL" dirty="0" smtClean="0">
                <a:latin typeface="Calibri" pitchFamily="34" charset="0"/>
              </a:rPr>
              <a:t>Zgodnie z przyjętym paradygmatem, implementacja logiki aplikacji odbyła się w sposób obiektowy. Stworzone zostały klasy zgodne z przygotowanym wcześniej diagramem klas. Kluczową rolę w programie pełni klasa Interpreter, która pozwala na wykonywanie poszczególnych linii kodu programu napisanego przez użytkownika aplikacji.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aplikacji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	</a:t>
            </a:r>
            <a:r>
              <a:rPr lang="pl-PL" dirty="0" smtClean="0">
                <a:latin typeface="Calibri" pitchFamily="34" charset="0"/>
              </a:rPr>
              <a:t>W ramach testów aplikacji określonych zostało 16 przypadków testowych. Wśród nich znalazły się próby rozwiązania każdego z zadań programistycznych znajdujących się w aplikacji. Każde z zadań poddano próbom zarówno wprowadzając ciąg poleceń zgodny z założeniem zadania, jak i ciąg poleceń, który nie spełniał założeń zadania. W każdym przypadku testowym uzyskano wynik zgodny z oczekiwanym.</a:t>
            </a:r>
            <a:endParaRPr lang="pl-PL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147</TotalTime>
  <Words>185</Words>
  <Application>Microsoft Office PowerPoint</Application>
  <PresentationFormat>Pokaz na ekranie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Wielkomiejski</vt:lpstr>
      <vt:lpstr>Projekt i implementacja oprogramowania edukacyjnego do nauki programowania dla dzieci</vt:lpstr>
      <vt:lpstr>Plan pracy</vt:lpstr>
      <vt:lpstr>Wstęp</vt:lpstr>
      <vt:lpstr>Badania dotyczące wymagań systemu</vt:lpstr>
      <vt:lpstr>Wytwarzanie aplikacji</vt:lpstr>
      <vt:lpstr>Analiza systemu</vt:lpstr>
      <vt:lpstr>Projekt</vt:lpstr>
      <vt:lpstr>Implementacja</vt:lpstr>
      <vt:lpstr>Testy aplikacji</vt:lpstr>
      <vt:lpstr>Podsumowanie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i implementacja oprogramowania edukacyjnego do nauki programowania dla dzieci</dc:title>
  <dc:creator>jerzy</dc:creator>
  <cp:lastModifiedBy>jerzy</cp:lastModifiedBy>
  <cp:revision>17</cp:revision>
  <dcterms:created xsi:type="dcterms:W3CDTF">2017-05-23T07:06:51Z</dcterms:created>
  <dcterms:modified xsi:type="dcterms:W3CDTF">2017-05-24T09:06:27Z</dcterms:modified>
</cp:coreProperties>
</file>