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596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0280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-7378" y="6484166"/>
            <a:ext cx="2743200" cy="365125"/>
          </a:xfrm>
        </p:spPr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033398" y="6464503"/>
            <a:ext cx="3148770" cy="365125"/>
          </a:xfrm>
        </p:spPr>
        <p:txBody>
          <a:bodyPr/>
          <a:lstStyle>
            <a:lvl1pPr>
              <a:defRPr sz="1600"/>
            </a:lvl1pPr>
          </a:lstStyle>
          <a:p>
            <a:r>
              <a:rPr lang="pl-PL" dirty="0" smtClean="0"/>
              <a:t>Krzysztof Grabiec</a:t>
            </a: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" y="12565"/>
            <a:ext cx="4330159" cy="1130159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558" y="1787012"/>
            <a:ext cx="3566652" cy="356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24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0154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679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91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869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142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92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4020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8511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1341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-7378" y="6484166"/>
            <a:ext cx="2743200" cy="365125"/>
          </a:xfrm>
        </p:spPr>
        <p:txBody>
          <a:bodyPr/>
          <a:lstStyle/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033398" y="6464503"/>
            <a:ext cx="3148770" cy="365125"/>
          </a:xfrm>
        </p:spPr>
        <p:txBody>
          <a:bodyPr/>
          <a:lstStyle>
            <a:lvl1pPr>
              <a:defRPr sz="1600"/>
            </a:lvl1pPr>
          </a:lstStyle>
          <a:p>
            <a:r>
              <a:rPr lang="pl-PL" dirty="0" smtClean="0"/>
              <a:t>Krzysztof Grabiec</a:t>
            </a: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" y="12565"/>
            <a:ext cx="4330159" cy="1130159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558" y="1787012"/>
            <a:ext cx="3566652" cy="356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64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D10EA-B21C-4AF2-96B8-85031CB7B96A}" type="datetimeFigureOut">
              <a:rPr lang="pl-PL" smtClean="0"/>
              <a:t>2017-05-21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26E99-4222-46C4-8D84-5D488A95F4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046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  <p:sldLayoutId id="2147483660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74839" y="298066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Badanie algorytmów retransmisji pakietów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684774" y="6310825"/>
            <a:ext cx="2507226" cy="547175"/>
          </a:xfrm>
        </p:spPr>
        <p:txBody>
          <a:bodyPr/>
          <a:lstStyle/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46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Algorytm unikania </a:t>
            </a:r>
            <a:r>
              <a:rPr lang="pl-PL" b="1" dirty="0" smtClean="0"/>
              <a:t>przeciążenia</a:t>
            </a:r>
          </a:p>
          <a:p>
            <a:pPr marL="0" indent="0" algn="just">
              <a:buNone/>
            </a:pPr>
            <a:r>
              <a:rPr lang="pl-PL" dirty="0"/>
              <a:t>Algorytm zakłada, że utrata segmentu została spowodowana przeciążeniem sieci. Taki segment uznaje się za utracony, jeżeli w ustalonym czasie nie dotrze potwierdzenie dostarczenia tego segmentu.</a:t>
            </a:r>
            <a:endParaRPr lang="pl-PL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838199" y="3301217"/>
                <a:ext cx="10714703" cy="2336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pl-PL" sz="2400" dirty="0">
                    <a:ea typeface="Times New Roman" panose="02020603050405020304" pitchFamily="18" charset="0"/>
                  </a:rPr>
                  <a:t>Po </a:t>
                </a:r>
                <a:r>
                  <a:rPr lang="pl-PL" sz="2400" dirty="0" smtClean="0">
                    <a:ea typeface="Times New Roman" panose="02020603050405020304" pitchFamily="18" charset="0"/>
                  </a:rPr>
                  <a:t>otrzymaniu </a:t>
                </a:r>
                <a:r>
                  <a:rPr lang="pl-PL" sz="2400" dirty="0">
                    <a:ea typeface="Times New Roman" panose="02020603050405020304" pitchFamily="18" charset="0"/>
                  </a:rPr>
                  <a:t>potwierdzenia dostarczenia </a:t>
                </a:r>
                <a:r>
                  <a:rPr lang="pl-PL" sz="2400" dirty="0" smtClean="0">
                    <a:ea typeface="Times New Roman" panose="02020603050405020304" pitchFamily="18" charset="0"/>
                  </a:rPr>
                  <a:t> </a:t>
                </a:r>
                <a:r>
                  <a:rPr lang="pl-PL" sz="2400" i="1" dirty="0" err="1" smtClean="0">
                    <a:ea typeface="Times New Roman" panose="02020603050405020304" pitchFamily="18" charset="0"/>
                  </a:rPr>
                  <a:t>cwnd</a:t>
                </a:r>
                <a:r>
                  <a:rPr lang="pl-PL" sz="2400" i="1" dirty="0" smtClean="0">
                    <a:ea typeface="Times New Roman" panose="02020603050405020304" pitchFamily="18" charset="0"/>
                  </a:rPr>
                  <a:t> zwiększa się w następujący sposób</a:t>
                </a:r>
                <a:r>
                  <a:rPr lang="pl-PL" sz="2400" dirty="0" smtClean="0">
                    <a:ea typeface="Times New Roman" panose="02020603050405020304" pitchFamily="18" charset="0"/>
                  </a:rPr>
                  <a:t>:</a:t>
                </a:r>
              </a:p>
              <a:p>
                <a:pPr indent="450215" algn="just">
                  <a:lnSpc>
                    <a:spcPct val="150000"/>
                  </a:lnSpc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>
                          <a:latin typeface="Cambria Math" panose="02040503050406030204" pitchFamily="18" charset="0"/>
                        </a:rPr>
                        <m:t>𝑐𝑤𝑛𝑑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𝑐𝑤𝑛𝑑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(1+</m:t>
                      </m:r>
                      <m:sSup>
                        <m:sSupPr>
                          <m:ctrlPr>
                            <a:rPr lang="pl-PL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𝑀𝑆𝑆</m:t>
                          </m:r>
                        </m:e>
                        <m:sup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sz="2400" i="1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pl-PL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𝑐𝑤𝑛𝑑</m:t>
                          </m:r>
                        </m:e>
                        <m:sup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400" dirty="0"/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pl-PL" sz="2400" dirty="0"/>
                  <a:t>Gdy segment zostanie utracony wykonuje się poniższy algorytm:</a:t>
                </a:r>
              </a:p>
              <a:p>
                <a:pPr indent="450215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endParaRPr lang="pl-PL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301217"/>
                <a:ext cx="10714703" cy="2336217"/>
              </a:xfrm>
              <a:prstGeom prst="rect">
                <a:avLst/>
              </a:prstGeom>
              <a:blipFill>
                <a:blip r:embed="rId2"/>
                <a:stretch>
                  <a:fillRect l="-85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/>
              <p:cNvSpPr/>
              <p:nvPr/>
            </p:nvSpPr>
            <p:spPr>
              <a:xfrm>
                <a:off x="3869378" y="5175769"/>
                <a:ext cx="70731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pl-PL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𝑠𝑠𝑡h𝑟𝑒𝑠h</m:t>
                          </m:r>
                          <m:r>
                            <a:rPr lang="pl-PL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pl-PL" sz="2400" i="0">
                              <a:latin typeface="Cambria Math" panose="02040503050406030204" pitchFamily="18" charset="0"/>
                            </a:rPr>
                            <m:t>ma</m:t>
                          </m:r>
                          <m:func>
                            <m:funcPr>
                              <m:ctrlPr>
                                <a:rPr lang="pl-PL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sz="24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fName>
                            <m:e>
                              <m:r>
                                <a:rPr lang="pl-PL" sz="240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r>
                            <a:rPr lang="pl-PL" sz="2400" i="0">
                              <a:latin typeface="Cambria Math" panose="02040503050406030204" pitchFamily="18" charset="0"/>
                            </a:rPr>
                            <m:t>2∗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𝑀𝑆𝑆</m:t>
                          </m:r>
                          <m:r>
                            <a:rPr lang="pl-PL" sz="2400" i="0">
                              <a:latin typeface="Cambria Math" panose="02040503050406030204" pitchFamily="18" charset="0"/>
                            </a:rPr>
                            <m:t>,0.5∗</m:t>
                          </m:r>
                          <m:r>
                            <m:rPr>
                              <m:sty m:val="p"/>
                            </m:rPr>
                            <a:rPr lang="pl-PL" sz="2400" i="0">
                              <a:latin typeface="Cambria Math" panose="02040503050406030204" pitchFamily="18" charset="0"/>
                            </a:rPr>
                            <m:t>mi</m:t>
                          </m:r>
                          <m:func>
                            <m:funcPr>
                              <m:ctrlPr>
                                <a:rPr lang="pl-PL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sz="2400" i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fName>
                            <m:e>
                              <m:r>
                                <a:rPr lang="pl-PL" sz="240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𝑐𝑤𝑛𝑑</m:t>
                          </m:r>
                          <m:r>
                            <a:rPr lang="pl-PL" sz="24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𝑟𝑤𝑛𝑑</m:t>
                          </m:r>
                          <m:r>
                            <a:rPr lang="pl-PL" sz="2400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7" name="Prostoką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378" y="5175769"/>
                <a:ext cx="7073155" cy="461665"/>
              </a:xfrm>
              <a:prstGeom prst="rect">
                <a:avLst/>
              </a:prstGeom>
              <a:blipFill>
                <a:blip r:embed="rId3"/>
                <a:stretch>
                  <a:fillRect t="-130263" r="-9397" b="-19473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3869377" y="5564100"/>
                <a:ext cx="19807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𝑐𝑤𝑛𝑑</m:t>
                      </m:r>
                      <m:r>
                        <a:rPr lang="pl-PL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𝑀𝑆𝑆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377" y="5564100"/>
                <a:ext cx="198079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3869376" y="5952431"/>
                <a:ext cx="69964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𝑖𝑓</m:t>
                      </m:r>
                      <m:d>
                        <m:dPr>
                          <m:ctrlPr>
                            <a:rPr lang="pl-PL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𝑐𝑤𝑛𝑑</m:t>
                          </m:r>
                          <m:r>
                            <a:rPr lang="pl-PL" sz="2400" i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𝑠𝑠𝑡h𝑟𝑒𝑠h</m:t>
                          </m:r>
                        </m:e>
                      </m:d>
                      <m:r>
                        <a:rPr lang="pl-PL" sz="2400" i="1">
                          <a:latin typeface="Cambria Math" panose="02040503050406030204" pitchFamily="18" charset="0"/>
                        </a:rPr>
                        <m:t>𝐴𝑙𝑔𝑜𝑟𝑦𝑡𝑚</m:t>
                      </m:r>
                      <m:r>
                        <a:rPr lang="pl-PL" sz="2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𝑝𝑜𝑤𝑜𝑙𝑛𝑒𝑔𝑜</m:t>
                      </m:r>
                      <m:r>
                        <a:rPr lang="pl-PL" sz="24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𝑠𝑡𝑎𝑟𝑡𝑢</m:t>
                      </m:r>
                    </m:oMath>
                  </m:oMathPara>
                </a14:m>
                <a:endParaRPr lang="pl-PL" sz="2400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376" y="5952431"/>
                <a:ext cx="6996402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ytuł 1"/>
          <p:cNvSpPr txBox="1">
            <a:spLocks/>
          </p:cNvSpPr>
          <p:nvPr/>
        </p:nvSpPr>
        <p:spPr>
          <a:xfrm>
            <a:off x="3869375" y="643943"/>
            <a:ext cx="7257971" cy="1181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Architektura protokołu TCP</a:t>
            </a:r>
          </a:p>
        </p:txBody>
      </p:sp>
      <p:sp>
        <p:nvSpPr>
          <p:cNvPr id="12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77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pl-PL" sz="2600" b="1" dirty="0"/>
              <a:t>Opis problemu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Główna trudnością wyliczenia czasu dla następnej retransmisji jest przewidzenie przez algorytm aktualnego ruchu w sieci na drodze transportowanego </a:t>
            </a:r>
            <a:r>
              <a:rPr lang="pl-PL" dirty="0" smtClean="0"/>
              <a:t>pakietu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Ilość retransmisji powinna być najbliższa wartości wymaganych retransmisji (nie najniższa) a średnie RTO powinno być jak najbardziej zbliżone do średniego czasu podróży pakietów RTT.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4095482" y="540913"/>
            <a:ext cx="7044743" cy="1519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Analiza dziedziny problemu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8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pl-PL" sz="2600" b="1" dirty="0"/>
              <a:t>Istniejące rozwiązania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Aktualnie najbardziej powszechnym i najczęściej stosowanych algorytmem retransmisji dla protokołu TCP jest klasyczny algorytm retransmisji Jacobsona, bądź jego zmodyfikowane wersje.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3889419" y="592427"/>
            <a:ext cx="7650051" cy="1233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Analiza dziedziny problemu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9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Zaimplementowane algorytmy retransmisji</a:t>
            </a:r>
          </a:p>
          <a:p>
            <a:pPr lvl="0">
              <a:lnSpc>
                <a:spcPct val="150000"/>
              </a:lnSpc>
            </a:pPr>
            <a:r>
              <a:rPr lang="pl-PL" dirty="0"/>
              <a:t>Klasyczny algorytm retransmisji pakietów (Jacobsona)</a:t>
            </a:r>
          </a:p>
          <a:p>
            <a:pPr lvl="0">
              <a:lnSpc>
                <a:spcPct val="150000"/>
              </a:lnSpc>
            </a:pPr>
            <a:r>
              <a:rPr lang="pl-PL" dirty="0"/>
              <a:t>Algorytm retransmisji na podstawie entropii błędów</a:t>
            </a:r>
          </a:p>
          <a:p>
            <a:pPr lvl="0">
              <a:lnSpc>
                <a:spcPct val="150000"/>
              </a:lnSpc>
            </a:pPr>
            <a:r>
              <a:rPr lang="pl-PL" dirty="0"/>
              <a:t>Algorytm retransmisji na podstawie entropii czasu podróży pakietu</a:t>
            </a:r>
          </a:p>
          <a:p>
            <a:pPr lvl="0">
              <a:lnSpc>
                <a:spcPct val="150000"/>
              </a:lnSpc>
            </a:pPr>
            <a:r>
              <a:rPr lang="en-US" dirty="0" err="1"/>
              <a:t>Algorytm</a:t>
            </a:r>
            <a:r>
              <a:rPr lang="en-US" dirty="0"/>
              <a:t> RWM (Recursive Weighted Median)</a:t>
            </a:r>
            <a:endParaRPr lang="pl-PL" dirty="0"/>
          </a:p>
          <a:p>
            <a:pPr marL="0" indent="0">
              <a:buNone/>
            </a:pPr>
            <a:endParaRPr lang="pl-PL" b="1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4159876" y="734096"/>
            <a:ext cx="8366421" cy="7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Opis badanych algorytmów retransmisji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9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b="1" dirty="0" smtClean="0"/>
              <a:t>Klasyczny algorytm retransmisji pakietów (Jacobsona)</a:t>
            </a:r>
          </a:p>
          <a:p>
            <a:pPr marL="0" lvl="0" indent="0" algn="just">
              <a:buNone/>
            </a:pPr>
            <a:r>
              <a:rPr lang="pl-PL" dirty="0"/>
              <a:t>Algorytm ten jest powszechnie stosowany przy obliczaniu RTO w sieciach. Charakterystyczną cechą tego algorytmu jest prostota i szybkość </a:t>
            </a:r>
            <a:r>
              <a:rPr lang="pl-PL" dirty="0" smtClean="0"/>
              <a:t>działania.</a:t>
            </a:r>
          </a:p>
          <a:p>
            <a:pPr marL="0" lvl="0" indent="0" algn="just">
              <a:buNone/>
            </a:pPr>
            <a:r>
              <a:rPr lang="pl-PL" dirty="0" smtClean="0"/>
              <a:t>Algorytm bierze pod uwagę tylko poprzednio wyliczone RTO i sprawdza odchylenie wyliczonego RTT do stanu rzeczywistego, a następnie na podstawie odchylenia oraz poprzednio wyliczonego RTO wylicza następną wartość RTO.</a:t>
            </a:r>
          </a:p>
          <a:p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4124286" y="811369"/>
            <a:ext cx="8878529" cy="695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Opis badanych algorytmów retransmisji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94042"/>
                <a:ext cx="10515600" cy="4713575"/>
              </a:xfrm>
            </p:spPr>
            <p:txBody>
              <a:bodyPr>
                <a:normAutofit fontScale="85000" lnSpcReduction="20000"/>
              </a:bodyPr>
              <a:lstStyle/>
              <a:p>
                <a:pPr marL="0" lvl="0" indent="0">
                  <a:lnSpc>
                    <a:spcPct val="120000"/>
                  </a:lnSpc>
                  <a:buNone/>
                </a:pPr>
                <a:r>
                  <a:rPr lang="pl-PL" sz="3300" b="1" dirty="0" smtClean="0"/>
                  <a:t>Algorytm retransmisji na podstawie entropii błędów</a:t>
                </a:r>
              </a:p>
              <a:p>
                <a:pPr marL="0" lvl="0" indent="0" algn="just">
                  <a:lnSpc>
                    <a:spcPct val="120000"/>
                  </a:lnSpc>
                  <a:buNone/>
                </a:pPr>
                <a:r>
                  <a:rPr lang="pl-PL" sz="3300" dirty="0"/>
                  <a:t>Modyfikacja algorytmu polega na powiązaniu współczynnika</a:t>
                </a:r>
                <a14:m>
                  <m:oMath xmlns:m="http://schemas.openxmlformats.org/officeDocument/2006/math">
                    <m:r>
                      <a:rPr lang="pl-PL" sz="330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pl-PL" sz="3300" dirty="0"/>
                  <a:t>z entropią błędów </a:t>
                </a:r>
                <a:r>
                  <a:rPr lang="pl-PL" sz="3300" dirty="0" smtClean="0"/>
                  <a:t> </a:t>
                </a:r>
                <a:r>
                  <a:rPr lang="pl-PL" sz="3300" dirty="0"/>
                  <a:t>dla ustalonej liczby </a:t>
                </a:r>
                <a:r>
                  <a:rPr lang="pl-PL" sz="3300" dirty="0" smtClean="0"/>
                  <a:t>parametru strojenia. </a:t>
                </a:r>
              </a:p>
              <a:p>
                <a:pPr marL="0" lvl="0" indent="0" algn="just">
                  <a:lnSpc>
                    <a:spcPct val="120000"/>
                  </a:lnSpc>
                  <a:buNone/>
                </a:pPr>
                <a:r>
                  <a:rPr lang="pl-PL" sz="3300" dirty="0" smtClean="0"/>
                  <a:t>Przyjęta </a:t>
                </a:r>
                <a:r>
                  <a:rPr lang="pl-PL" sz="3300" dirty="0"/>
                  <a:t>heurystyka obliczania współczynnika wygładzania </a:t>
                </a:r>
                <a14:m>
                  <m:oMath xmlns:m="http://schemas.openxmlformats.org/officeDocument/2006/math">
                    <m:r>
                      <a:rPr lang="pl-PL" sz="33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pl-PL" sz="3300" dirty="0"/>
                  <a:t>: jeżeli entropia błędów z okna przesuwnego jest mała to wpływ próbki czasu na wygładzoną wartość </a:t>
                </a:r>
                <a:r>
                  <a:rPr lang="pl-PL" sz="3300" i="1" dirty="0"/>
                  <a:t>RTT</a:t>
                </a:r>
                <a:r>
                  <a:rPr lang="pl-PL" sz="3300" dirty="0"/>
                  <a:t> powinien być bardziej ważący. Mała entropia błędów z okna oznacza, że błędy z okna są mocno zróżnicowane, więc ostatnie szacowania </a:t>
                </a:r>
                <a:r>
                  <a:rPr lang="pl-PL" sz="3300" i="1" dirty="0"/>
                  <a:t>RTO</a:t>
                </a:r>
                <a:r>
                  <a:rPr lang="pl-PL" sz="3300" dirty="0"/>
                  <a:t> mocno nie </a:t>
                </a:r>
                <a:r>
                  <a:rPr lang="pl-PL" sz="3300" dirty="0" smtClean="0"/>
                  <a:t>trafiają</a:t>
                </a:r>
                <a:r>
                  <a:rPr lang="pl-PL" sz="3300" dirty="0"/>
                  <a:t>, więc może lepiej wtedy bardziej polegać na próbce czasu niż na ostatniej wygładzonej wartości </a:t>
                </a:r>
                <a:r>
                  <a:rPr lang="pl-PL" sz="3300" i="1" dirty="0"/>
                  <a:t>RTT</a:t>
                </a:r>
                <a:r>
                  <a:rPr lang="pl-PL" sz="3300" dirty="0"/>
                  <a:t>. </a:t>
                </a:r>
                <a:endParaRPr lang="pl-PL" sz="3300" b="1" dirty="0" smtClean="0"/>
              </a:p>
              <a:p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94042"/>
                <a:ext cx="10515600" cy="4713575"/>
              </a:xfrm>
              <a:blipFill rotWithShape="0">
                <a:blip r:embed="rId2"/>
                <a:stretch>
                  <a:fillRect l="-1217" t="-1164" r="-1159" b="-155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ytuł 1"/>
          <p:cNvSpPr txBox="1">
            <a:spLocks/>
          </p:cNvSpPr>
          <p:nvPr/>
        </p:nvSpPr>
        <p:spPr>
          <a:xfrm>
            <a:off x="3889420" y="682580"/>
            <a:ext cx="8636877" cy="811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Opis badanych algorytmów retransmisji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0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99652" y="1673223"/>
                <a:ext cx="10515600" cy="4637602"/>
              </a:xfrm>
            </p:spPr>
            <p:txBody>
              <a:bodyPr>
                <a:normAutofit fontScale="92500" lnSpcReduction="10000"/>
              </a:bodyPr>
              <a:lstStyle/>
              <a:p>
                <a:pPr marL="0" lvl="0" indent="0">
                  <a:buNone/>
                </a:pPr>
                <a:r>
                  <a:rPr lang="pl-PL" sz="3000" b="1" dirty="0" smtClean="0"/>
                  <a:t>Algorytm retransmisji na podstawie entropii czasu podróży pakietu</a:t>
                </a:r>
              </a:p>
              <a:p>
                <a:pPr marL="0" indent="0" algn="just">
                  <a:buNone/>
                </a:pPr>
                <a:r>
                  <a:rPr lang="pl-PL" sz="3000" dirty="0"/>
                  <a:t>Ten algorytm jest bardzo podobny do algorytmu poprzedniego, jednak w tym przypadku nie liczymy entropii znormalizowanej błędu, tylko wyliczamy entropię z realnych czasów próbek z okna </a:t>
                </a:r>
                <a:r>
                  <a:rPr lang="pl-PL" sz="3000" dirty="0" smtClean="0"/>
                  <a:t>przesuwnego.</a:t>
                </a:r>
                <a:r>
                  <a:rPr lang="pl-PL" sz="3000" dirty="0"/>
                  <a:t> </a:t>
                </a:r>
                <a:endParaRPr lang="pl-PL" sz="3000" dirty="0" smtClean="0"/>
              </a:p>
              <a:p>
                <a:pPr marL="0" indent="0" algn="just">
                  <a:buNone/>
                </a:pPr>
                <a:endParaRPr lang="pl-PL" sz="3000" dirty="0" smtClean="0"/>
              </a:p>
              <a:p>
                <a:pPr marL="0" indent="0" algn="just">
                  <a:buNone/>
                </a:pPr>
                <a:r>
                  <a:rPr lang="pl-PL" sz="3000" dirty="0" smtClean="0"/>
                  <a:t>Przyjęta </a:t>
                </a:r>
                <a:r>
                  <a:rPr lang="pl-PL" sz="3000" dirty="0"/>
                  <a:t>heurystyka obliczania współczynnika wygładzania </a:t>
                </a:r>
                <a14:m>
                  <m:oMath xmlns:m="http://schemas.openxmlformats.org/officeDocument/2006/math">
                    <m:r>
                      <a:rPr lang="pl-PL" sz="30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pl-PL" sz="3000" dirty="0"/>
                  <a:t>: jeżeli entropia próbek czasu z okna przesuwnego jest mała to wpływ próbki czasu na wygładzoną wartość </a:t>
                </a:r>
                <a:r>
                  <a:rPr lang="pl-PL" sz="3000" i="1" dirty="0"/>
                  <a:t>RTT</a:t>
                </a:r>
                <a:r>
                  <a:rPr lang="pl-PL" sz="3000" dirty="0"/>
                  <a:t> powinien być bardziej </a:t>
                </a:r>
                <a:r>
                  <a:rPr lang="pl-PL" sz="3000" dirty="0" smtClean="0"/>
                  <a:t>ważący</a:t>
                </a:r>
                <a:r>
                  <a:rPr lang="pl-PL" sz="3000" dirty="0"/>
                  <a:t>. Mała entropia próbek z okna oznacza, że próbki z okna są mocno zróżnicowane, więc ostatnie szacowania </a:t>
                </a:r>
                <a:r>
                  <a:rPr lang="pl-PL" sz="3000" i="1" dirty="0"/>
                  <a:t>RTO</a:t>
                </a:r>
                <a:r>
                  <a:rPr lang="pl-PL" sz="3000" dirty="0"/>
                  <a:t> mocno nie trafiają, więc może lepiej wtedy bardziej polegać na próbce czasu niż na ostatniej wygładzonej wartości </a:t>
                </a:r>
                <a:r>
                  <a:rPr lang="pl-PL" sz="3000" i="1" dirty="0"/>
                  <a:t>RTT</a:t>
                </a:r>
                <a:r>
                  <a:rPr lang="pl-PL" sz="3000" dirty="0"/>
                  <a:t>.  </a:t>
                </a:r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652" y="1673223"/>
                <a:ext cx="10515600" cy="4637602"/>
              </a:xfrm>
              <a:blipFill rotWithShape="0">
                <a:blip r:embed="rId2"/>
                <a:stretch>
                  <a:fillRect l="-1217" t="-2891" r="-1159" b="-249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ytuł 1"/>
          <p:cNvSpPr txBox="1">
            <a:spLocks/>
          </p:cNvSpPr>
          <p:nvPr/>
        </p:nvSpPr>
        <p:spPr>
          <a:xfrm>
            <a:off x="3979572" y="669701"/>
            <a:ext cx="8546725" cy="10035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Opis badanych algorytmów retransmisji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b="1" dirty="0" err="1" smtClean="0"/>
              <a:t>Algorytm</a:t>
            </a:r>
            <a:r>
              <a:rPr lang="en-US" b="1" dirty="0" smtClean="0"/>
              <a:t> RWM (Recursive Weighted Median)</a:t>
            </a:r>
            <a:endParaRPr lang="pl-PL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Algorytm </a:t>
            </a:r>
            <a:r>
              <a:rPr lang="pl-PL" dirty="0" smtClean="0"/>
              <a:t>RWM </a:t>
            </a:r>
            <a:r>
              <a:rPr lang="pl-PL" dirty="0"/>
              <a:t>wylicza kolejne RTO przy użyciu mediany wag. Tak samo jak w poprzednim algorytmie jest zastosowane okno </a:t>
            </a:r>
            <a:r>
              <a:rPr lang="pl-PL" dirty="0" smtClean="0"/>
              <a:t>przesuwne zawierające </a:t>
            </a:r>
            <a:r>
              <a:rPr lang="pl-PL" dirty="0"/>
              <a:t>k realnych czasów </a:t>
            </a:r>
            <a:r>
              <a:rPr lang="pl-PL" dirty="0" smtClean="0"/>
              <a:t>podróży, </a:t>
            </a:r>
            <a:r>
              <a:rPr lang="pl-PL" dirty="0"/>
              <a:t>każdy z czasów posiada własną wagę, która jest na początku z góry ustalona. Wagi są dobierane na zasadzie im starsza próbka czasu tym waga jest mniejsza.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3979572" y="656823"/>
            <a:ext cx="8546725" cy="837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Opis badanych algorytmów retransmisji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32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Do badania algorytmów wykorzystałem 9 plików z próbkami czasów podróży pakietów. Próbki te udostępnił mi Pan Piotr Arabas z Instytutu Telekomunikacji Politechniki </a:t>
            </a:r>
            <a:r>
              <a:rPr lang="pl-PL" dirty="0" smtClean="0"/>
              <a:t>Warszawskiej. Aby kompetentnie </a:t>
            </a:r>
            <a:r>
              <a:rPr lang="pl-PL" dirty="0"/>
              <a:t>zinterpretować wyniki badań musiałem, przeanalizować ruch pakietów w każdej próbce. W tym celu postanowiłem zobrazować czasy pakietów za pomocą wykresu zależności między czasem podróży pakietu w tę i z powrotem oraz numerem pakietu. Taki zabieg pozwolił mi zobaczyć jak </a:t>
            </a:r>
            <a:r>
              <a:rPr lang="pl-PL" dirty="0" smtClean="0"/>
              <a:t>zachowywały </a:t>
            </a:r>
            <a:r>
              <a:rPr lang="pl-PL" dirty="0"/>
              <a:t>się </a:t>
            </a:r>
            <a:r>
              <a:rPr lang="pl-PL" dirty="0" smtClean="0"/>
              <a:t>algorytmy </a:t>
            </a:r>
            <a:r>
              <a:rPr lang="pl-PL" dirty="0"/>
              <a:t>w momencie badania danej próbki.</a:t>
            </a:r>
          </a:p>
          <a:p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647768" y="657876"/>
            <a:ext cx="88785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Wyniki eksperymentów programistycznych</a:t>
            </a: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0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557513"/>
              </p:ext>
            </p:extLst>
          </p:nvPr>
        </p:nvGraphicFramePr>
        <p:xfrm>
          <a:off x="900000" y="2484000"/>
          <a:ext cx="10481188" cy="3497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3143">
                  <a:extLst>
                    <a:ext uri="{9D8B030D-6E8A-4147-A177-3AD203B41FA5}">
                      <a16:colId xmlns:a16="http://schemas.microsoft.com/office/drawing/2014/main" xmlns="" val="2711255132"/>
                    </a:ext>
                  </a:extLst>
                </a:gridCol>
                <a:gridCol w="1501139">
                  <a:extLst>
                    <a:ext uri="{9D8B030D-6E8A-4147-A177-3AD203B41FA5}">
                      <a16:colId xmlns:a16="http://schemas.microsoft.com/office/drawing/2014/main" xmlns="" val="2867867716"/>
                    </a:ext>
                  </a:extLst>
                </a:gridCol>
                <a:gridCol w="998355">
                  <a:extLst>
                    <a:ext uri="{9D8B030D-6E8A-4147-A177-3AD203B41FA5}">
                      <a16:colId xmlns:a16="http://schemas.microsoft.com/office/drawing/2014/main" xmlns="" val="4217486159"/>
                    </a:ext>
                  </a:extLst>
                </a:gridCol>
                <a:gridCol w="1322898">
                  <a:extLst>
                    <a:ext uri="{9D8B030D-6E8A-4147-A177-3AD203B41FA5}">
                      <a16:colId xmlns:a16="http://schemas.microsoft.com/office/drawing/2014/main" xmlns="" val="3136656475"/>
                    </a:ext>
                  </a:extLst>
                </a:gridCol>
                <a:gridCol w="1312595">
                  <a:extLst>
                    <a:ext uri="{9D8B030D-6E8A-4147-A177-3AD203B41FA5}">
                      <a16:colId xmlns:a16="http://schemas.microsoft.com/office/drawing/2014/main" xmlns="" val="1939741792"/>
                    </a:ext>
                  </a:extLst>
                </a:gridCol>
                <a:gridCol w="887084">
                  <a:extLst>
                    <a:ext uri="{9D8B030D-6E8A-4147-A177-3AD203B41FA5}">
                      <a16:colId xmlns:a16="http://schemas.microsoft.com/office/drawing/2014/main" xmlns="" val="1856929859"/>
                    </a:ext>
                  </a:extLst>
                </a:gridCol>
                <a:gridCol w="1012780">
                  <a:extLst>
                    <a:ext uri="{9D8B030D-6E8A-4147-A177-3AD203B41FA5}">
                      <a16:colId xmlns:a16="http://schemas.microsoft.com/office/drawing/2014/main" xmlns="" val="1128956017"/>
                    </a:ext>
                  </a:extLst>
                </a:gridCol>
                <a:gridCol w="703692">
                  <a:extLst>
                    <a:ext uri="{9D8B030D-6E8A-4147-A177-3AD203B41FA5}">
                      <a16:colId xmlns:a16="http://schemas.microsoft.com/office/drawing/2014/main" xmlns="" val="2635650105"/>
                    </a:ext>
                  </a:extLst>
                </a:gridCol>
                <a:gridCol w="703692">
                  <a:extLst>
                    <a:ext uri="{9D8B030D-6E8A-4147-A177-3AD203B41FA5}">
                      <a16:colId xmlns:a16="http://schemas.microsoft.com/office/drawing/2014/main" xmlns="" val="2021835109"/>
                    </a:ext>
                  </a:extLst>
                </a:gridCol>
                <a:gridCol w="945810">
                  <a:extLst>
                    <a:ext uri="{9D8B030D-6E8A-4147-A177-3AD203B41FA5}">
                      <a16:colId xmlns:a16="http://schemas.microsoft.com/office/drawing/2014/main" xmlns="" val="1782793598"/>
                    </a:ext>
                  </a:extLst>
                </a:gridCol>
              </a:tblGrid>
              <a:tr h="7872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Sztucznie Generowany</a:t>
                      </a:r>
                      <a:endParaRPr lang="pl-PL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we_reno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we_part1_tra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we_part1_ret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we_cubic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gl_tra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gl_ret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Equnix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delta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23018322"/>
                  </a:ext>
                </a:extLst>
              </a:tr>
              <a:tr h="677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Klasyczny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0,294569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9,28639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0,034627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0,3916180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0,055261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8,9937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1,2712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1,3520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8,5054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27584712"/>
                  </a:ext>
                </a:extLst>
              </a:tr>
              <a:tr h="677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Entropia błędu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0,301272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11,52107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0,125606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0,4440892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0,181902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11,0312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1,3722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1,3647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8,3630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96981115"/>
                  </a:ext>
                </a:extLst>
              </a:tr>
              <a:tr h="677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Entropia próbki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0,33395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10,04584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0,038046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0,374405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0,056413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9,46792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1,293677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1,35817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8,692377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02965121"/>
                  </a:ext>
                </a:extLst>
              </a:tr>
              <a:tr h="677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RWM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0,31207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9,15882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0,02047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0,436074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0,032972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8,76597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1,257074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1,406634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6,87809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90656000"/>
                  </a:ext>
                </a:extLst>
              </a:tr>
            </a:tbl>
          </a:graphicData>
        </a:graphic>
      </p:graphicFrame>
      <p:sp>
        <p:nvSpPr>
          <p:cNvPr id="4" name="Tytuł 1"/>
          <p:cNvSpPr txBox="1">
            <a:spLocks/>
          </p:cNvSpPr>
          <p:nvPr/>
        </p:nvSpPr>
        <p:spPr>
          <a:xfrm>
            <a:off x="3786389" y="695459"/>
            <a:ext cx="8739908" cy="798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Wyniki eksperymentów programistycznych</a:t>
            </a:r>
          </a:p>
        </p:txBody>
      </p:sp>
      <p:sp>
        <p:nvSpPr>
          <p:cNvPr id="6" name="Prostokąt 5"/>
          <p:cNvSpPr/>
          <p:nvPr/>
        </p:nvSpPr>
        <p:spPr>
          <a:xfrm>
            <a:off x="894734" y="1611756"/>
            <a:ext cx="42550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1000"/>
              </a:spcAft>
            </a:pPr>
            <a:r>
              <a:rPr lang="pl-PL" b="1" dirty="0" smtClean="0">
                <a:ea typeface="Times New Roman" panose="02020603050405020304" pitchFamily="18" charset="0"/>
              </a:rPr>
              <a:t>Średnie </a:t>
            </a:r>
            <a:r>
              <a:rPr lang="pl-PL" b="1" dirty="0">
                <a:ea typeface="Times New Roman" panose="02020603050405020304" pitchFamily="18" charset="0"/>
              </a:rPr>
              <a:t>RTO algorytmów dla każdego pliku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5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28137"/>
            <a:ext cx="10515600" cy="3948825"/>
          </a:xfrm>
        </p:spPr>
        <p:txBody>
          <a:bodyPr>
            <a:normAutofit/>
          </a:bodyPr>
          <a:lstStyle/>
          <a:p>
            <a:r>
              <a:rPr lang="pl-PL" sz="3600" dirty="0" smtClean="0"/>
              <a:t>Wstęp</a:t>
            </a:r>
          </a:p>
          <a:p>
            <a:r>
              <a:rPr lang="pl-PL" sz="3600" dirty="0" smtClean="0"/>
              <a:t>Architektura protokołu TCP</a:t>
            </a:r>
          </a:p>
          <a:p>
            <a:r>
              <a:rPr lang="pl-PL" sz="3600" dirty="0" smtClean="0"/>
              <a:t>Analiza dziedziny problemu</a:t>
            </a:r>
          </a:p>
          <a:p>
            <a:r>
              <a:rPr lang="pl-PL" sz="3600" dirty="0" smtClean="0"/>
              <a:t>Opis badanych Algorytmów retransmisji</a:t>
            </a:r>
          </a:p>
          <a:p>
            <a:r>
              <a:rPr lang="pl-PL" sz="3600" dirty="0" smtClean="0"/>
              <a:t>Wyniki eksperymentów programistycznych</a:t>
            </a:r>
          </a:p>
          <a:p>
            <a:r>
              <a:rPr lang="pl-PL" sz="3600" dirty="0" smtClean="0"/>
              <a:t>Zakończenie</a:t>
            </a:r>
            <a:endParaRPr lang="pl-PL" sz="3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3557616" y="902575"/>
            <a:ext cx="88785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/>
              <a:t>S</a:t>
            </a:r>
            <a:r>
              <a:rPr lang="pl-PL" sz="3900" b="1" dirty="0" smtClean="0"/>
              <a:t>pis treści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6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212535"/>
              </p:ext>
            </p:extLst>
          </p:nvPr>
        </p:nvGraphicFramePr>
        <p:xfrm>
          <a:off x="900000" y="2484000"/>
          <a:ext cx="10475924" cy="3499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2595">
                  <a:extLst>
                    <a:ext uri="{9D8B030D-6E8A-4147-A177-3AD203B41FA5}">
                      <a16:colId xmlns:a16="http://schemas.microsoft.com/office/drawing/2014/main" xmlns="" val="3714160216"/>
                    </a:ext>
                  </a:extLst>
                </a:gridCol>
                <a:gridCol w="1500384">
                  <a:extLst>
                    <a:ext uri="{9D8B030D-6E8A-4147-A177-3AD203B41FA5}">
                      <a16:colId xmlns:a16="http://schemas.microsoft.com/office/drawing/2014/main" xmlns="" val="3149275917"/>
                    </a:ext>
                  </a:extLst>
                </a:gridCol>
                <a:gridCol w="997853">
                  <a:extLst>
                    <a:ext uri="{9D8B030D-6E8A-4147-A177-3AD203B41FA5}">
                      <a16:colId xmlns:a16="http://schemas.microsoft.com/office/drawing/2014/main" xmlns="" val="4196208941"/>
                    </a:ext>
                  </a:extLst>
                </a:gridCol>
                <a:gridCol w="1322234">
                  <a:extLst>
                    <a:ext uri="{9D8B030D-6E8A-4147-A177-3AD203B41FA5}">
                      <a16:colId xmlns:a16="http://schemas.microsoft.com/office/drawing/2014/main" xmlns="" val="206237157"/>
                    </a:ext>
                  </a:extLst>
                </a:gridCol>
                <a:gridCol w="1311937">
                  <a:extLst>
                    <a:ext uri="{9D8B030D-6E8A-4147-A177-3AD203B41FA5}">
                      <a16:colId xmlns:a16="http://schemas.microsoft.com/office/drawing/2014/main" xmlns="" val="3930672401"/>
                    </a:ext>
                  </a:extLst>
                </a:gridCol>
                <a:gridCol w="886638">
                  <a:extLst>
                    <a:ext uri="{9D8B030D-6E8A-4147-A177-3AD203B41FA5}">
                      <a16:colId xmlns:a16="http://schemas.microsoft.com/office/drawing/2014/main" xmlns="" val="2540118188"/>
                    </a:ext>
                  </a:extLst>
                </a:gridCol>
                <a:gridCol w="1012271">
                  <a:extLst>
                    <a:ext uri="{9D8B030D-6E8A-4147-A177-3AD203B41FA5}">
                      <a16:colId xmlns:a16="http://schemas.microsoft.com/office/drawing/2014/main" xmlns="" val="2814704713"/>
                    </a:ext>
                  </a:extLst>
                </a:gridCol>
                <a:gridCol w="703338">
                  <a:extLst>
                    <a:ext uri="{9D8B030D-6E8A-4147-A177-3AD203B41FA5}">
                      <a16:colId xmlns:a16="http://schemas.microsoft.com/office/drawing/2014/main" xmlns="" val="1831373456"/>
                    </a:ext>
                  </a:extLst>
                </a:gridCol>
                <a:gridCol w="703338">
                  <a:extLst>
                    <a:ext uri="{9D8B030D-6E8A-4147-A177-3AD203B41FA5}">
                      <a16:colId xmlns:a16="http://schemas.microsoft.com/office/drawing/2014/main" xmlns="" val="1920562590"/>
                    </a:ext>
                  </a:extLst>
                </a:gridCol>
                <a:gridCol w="945336">
                  <a:extLst>
                    <a:ext uri="{9D8B030D-6E8A-4147-A177-3AD203B41FA5}">
                      <a16:colId xmlns:a16="http://schemas.microsoft.com/office/drawing/2014/main" xmlns="" val="1426555115"/>
                    </a:ext>
                  </a:extLst>
                </a:gridCol>
              </a:tblGrid>
              <a:tr h="9160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Sztucznie Generowany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we_reno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we_part1_tra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we_part1_ret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we_cubic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gl_tra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gl_ret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Equnix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delta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4809833"/>
                  </a:ext>
                </a:extLst>
              </a:tr>
              <a:tr h="5516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Klasyczny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171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185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2201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54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2427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153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126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5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19340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91561250"/>
                  </a:ext>
                </a:extLst>
              </a:tr>
              <a:tr h="7549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Entropia błędu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3667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344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2077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131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2140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153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1900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119415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54770974"/>
                  </a:ext>
                </a:extLst>
              </a:tr>
              <a:tr h="7549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Entropia próbki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1086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419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1188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168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1974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352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1640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113284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2324272"/>
                  </a:ext>
                </a:extLst>
              </a:tr>
              <a:tr h="5217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RWM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3025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1192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8229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410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9334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1033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1726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7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254875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86176494"/>
                  </a:ext>
                </a:extLst>
              </a:tr>
            </a:tbl>
          </a:graphicData>
        </a:graphic>
      </p:graphicFrame>
      <p:sp>
        <p:nvSpPr>
          <p:cNvPr id="4" name="Tytuł 1"/>
          <p:cNvSpPr txBox="1">
            <a:spLocks/>
          </p:cNvSpPr>
          <p:nvPr/>
        </p:nvSpPr>
        <p:spPr>
          <a:xfrm>
            <a:off x="3647768" y="168479"/>
            <a:ext cx="88785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Wyniki eksperymentów programistycznych</a:t>
            </a:r>
          </a:p>
        </p:txBody>
      </p:sp>
      <p:sp>
        <p:nvSpPr>
          <p:cNvPr id="6" name="Prostokąt 5"/>
          <p:cNvSpPr/>
          <p:nvPr/>
        </p:nvSpPr>
        <p:spPr>
          <a:xfrm>
            <a:off x="894734" y="1611756"/>
            <a:ext cx="4699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Ilość </a:t>
            </a:r>
            <a:r>
              <a:rPr lang="pl-PL" b="1" dirty="0"/>
              <a:t>retransmisji algorytmów dla każdego pliku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1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862256"/>
              </p:ext>
            </p:extLst>
          </p:nvPr>
        </p:nvGraphicFramePr>
        <p:xfrm>
          <a:off x="900000" y="2484000"/>
          <a:ext cx="10481187" cy="3561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3141">
                  <a:extLst>
                    <a:ext uri="{9D8B030D-6E8A-4147-A177-3AD203B41FA5}">
                      <a16:colId xmlns:a16="http://schemas.microsoft.com/office/drawing/2014/main" xmlns="" val="4124045891"/>
                    </a:ext>
                  </a:extLst>
                </a:gridCol>
                <a:gridCol w="1501140">
                  <a:extLst>
                    <a:ext uri="{9D8B030D-6E8A-4147-A177-3AD203B41FA5}">
                      <a16:colId xmlns:a16="http://schemas.microsoft.com/office/drawing/2014/main" xmlns="" val="1502672393"/>
                    </a:ext>
                  </a:extLst>
                </a:gridCol>
                <a:gridCol w="998356">
                  <a:extLst>
                    <a:ext uri="{9D8B030D-6E8A-4147-A177-3AD203B41FA5}">
                      <a16:colId xmlns:a16="http://schemas.microsoft.com/office/drawing/2014/main" xmlns="" val="4111760143"/>
                    </a:ext>
                  </a:extLst>
                </a:gridCol>
                <a:gridCol w="1322898">
                  <a:extLst>
                    <a:ext uri="{9D8B030D-6E8A-4147-A177-3AD203B41FA5}">
                      <a16:colId xmlns:a16="http://schemas.microsoft.com/office/drawing/2014/main" xmlns="" val="185042017"/>
                    </a:ext>
                  </a:extLst>
                </a:gridCol>
                <a:gridCol w="1312595">
                  <a:extLst>
                    <a:ext uri="{9D8B030D-6E8A-4147-A177-3AD203B41FA5}">
                      <a16:colId xmlns:a16="http://schemas.microsoft.com/office/drawing/2014/main" xmlns="" val="1633687250"/>
                    </a:ext>
                  </a:extLst>
                </a:gridCol>
                <a:gridCol w="887085">
                  <a:extLst>
                    <a:ext uri="{9D8B030D-6E8A-4147-A177-3AD203B41FA5}">
                      <a16:colId xmlns:a16="http://schemas.microsoft.com/office/drawing/2014/main" xmlns="" val="2784439962"/>
                    </a:ext>
                  </a:extLst>
                </a:gridCol>
                <a:gridCol w="1012779">
                  <a:extLst>
                    <a:ext uri="{9D8B030D-6E8A-4147-A177-3AD203B41FA5}">
                      <a16:colId xmlns:a16="http://schemas.microsoft.com/office/drawing/2014/main" xmlns="" val="79000043"/>
                    </a:ext>
                  </a:extLst>
                </a:gridCol>
                <a:gridCol w="703691">
                  <a:extLst>
                    <a:ext uri="{9D8B030D-6E8A-4147-A177-3AD203B41FA5}">
                      <a16:colId xmlns:a16="http://schemas.microsoft.com/office/drawing/2014/main" xmlns="" val="1354383550"/>
                    </a:ext>
                  </a:extLst>
                </a:gridCol>
                <a:gridCol w="703691">
                  <a:extLst>
                    <a:ext uri="{9D8B030D-6E8A-4147-A177-3AD203B41FA5}">
                      <a16:colId xmlns:a16="http://schemas.microsoft.com/office/drawing/2014/main" xmlns="" val="3990553812"/>
                    </a:ext>
                  </a:extLst>
                </a:gridCol>
                <a:gridCol w="945811">
                  <a:extLst>
                    <a:ext uri="{9D8B030D-6E8A-4147-A177-3AD203B41FA5}">
                      <a16:colId xmlns:a16="http://schemas.microsoft.com/office/drawing/2014/main" xmlns="" val="1233274222"/>
                    </a:ext>
                  </a:extLst>
                </a:gridCol>
              </a:tblGrid>
              <a:tr h="8516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Sztucznie Generowany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we_reno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we_part1_tra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we_part1_ret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we_part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we_cubic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gl_tra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gl_ret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Equnix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delta</a:t>
                      </a:r>
                      <a:endParaRPr lang="pl-PL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91583722"/>
                  </a:ext>
                </a:extLst>
              </a:tr>
              <a:tr h="677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Klasyczny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60,4726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11,9861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41,1063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3,1309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51,0033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15,6141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24,0172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0,8419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589,8958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27293114"/>
                  </a:ext>
                </a:extLst>
              </a:tr>
              <a:tr h="677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Entropia błędu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69,0038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effectLst/>
                        </a:rPr>
                        <a:t>3,1084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78,1201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15,618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74,7237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</a:rPr>
                        <a:t>14,125</a:t>
                      </a:r>
                      <a:endParaRPr lang="pl-PL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31,0019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15,6405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825,0568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34963427"/>
                  </a:ext>
                </a:extLst>
              </a:tr>
              <a:tr h="677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Entropia próbki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123,8869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15,6268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114,0065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19,9295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118,2515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15,6874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102,8114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5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1474,6475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22846217"/>
                  </a:ext>
                </a:extLst>
              </a:tr>
              <a:tr h="677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RWM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114,1453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15,6317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196,5475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15,6254</a:t>
                      </a:r>
                      <a:endParaRPr lang="pl-PL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129,712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0000"/>
                          </a:solidFill>
                          <a:effectLst/>
                        </a:rPr>
                        <a:t>20,9899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37,377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+mn-lt"/>
                          <a:ea typeface="+mn-ea"/>
                        </a:rPr>
                        <a:t>7,534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1409,5182</a:t>
                      </a:r>
                      <a:endParaRPr lang="pl-PL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02795704"/>
                  </a:ext>
                </a:extLst>
              </a:tr>
            </a:tbl>
          </a:graphicData>
        </a:graphic>
      </p:graphicFrame>
      <p:sp>
        <p:nvSpPr>
          <p:cNvPr id="5" name="Tytuł 1"/>
          <p:cNvSpPr txBox="1">
            <a:spLocks/>
          </p:cNvSpPr>
          <p:nvPr/>
        </p:nvSpPr>
        <p:spPr>
          <a:xfrm>
            <a:off x="3647768" y="168479"/>
            <a:ext cx="88785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Wyniki eksperymentów programistycznych</a:t>
            </a:r>
          </a:p>
        </p:txBody>
      </p:sp>
      <p:sp>
        <p:nvSpPr>
          <p:cNvPr id="6" name="Prostokąt 5"/>
          <p:cNvSpPr/>
          <p:nvPr/>
        </p:nvSpPr>
        <p:spPr>
          <a:xfrm>
            <a:off x="894734" y="1611756"/>
            <a:ext cx="5289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/>
              <a:t>Czasu </a:t>
            </a:r>
            <a:r>
              <a:rPr lang="pl-PL" b="1" dirty="0"/>
              <a:t>wykonywania (ms) algorytmu dla każdego pliku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4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3786389" y="168479"/>
            <a:ext cx="87399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Wyniki eksperymentów programistycznych</a:t>
            </a:r>
          </a:p>
        </p:txBody>
      </p:sp>
      <p:pic>
        <p:nvPicPr>
          <p:cNvPr id="5" name="Obraz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00" y="1268863"/>
            <a:ext cx="5760085" cy="2772410"/>
          </a:xfrm>
          <a:prstGeom prst="rect">
            <a:avLst/>
          </a:prstGeom>
        </p:spPr>
      </p:pic>
      <p:pic>
        <p:nvPicPr>
          <p:cNvPr id="6" name="Obraz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85" y="1268863"/>
            <a:ext cx="5760085" cy="2772410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99" y="4041273"/>
            <a:ext cx="5760085" cy="2772411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85" y="4041274"/>
            <a:ext cx="5760085" cy="277241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065435" y="986211"/>
            <a:ext cx="4700069" cy="3970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Klasyczny algorytm retransmisji pakietów (Jacobsona)</a:t>
            </a:r>
          </a:p>
        </p:txBody>
      </p:sp>
      <p:sp>
        <p:nvSpPr>
          <p:cNvPr id="10" name="Prostokąt 9"/>
          <p:cNvSpPr/>
          <p:nvPr/>
        </p:nvSpPr>
        <p:spPr>
          <a:xfrm>
            <a:off x="6706369" y="986210"/>
            <a:ext cx="4701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Algorytm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retransmisji</a:t>
            </a:r>
            <a:r>
              <a:rPr lang="pl-PL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 podstawie entropii błędów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613151" y="3862260"/>
            <a:ext cx="6096000" cy="3970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Algorytm retransmisji na podstawie entropii czasu podróży pakietu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6952177" y="3862260"/>
            <a:ext cx="4019049" cy="3970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Algorytm RWM (</a:t>
            </a:r>
            <a:r>
              <a:rPr lang="pl-PL" sz="1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Recursive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Weighted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Median)</a:t>
            </a:r>
          </a:p>
        </p:txBody>
      </p:sp>
    </p:spTree>
    <p:extLst>
      <p:ext uri="{BB962C8B-B14F-4D97-AF65-F5344CB8AC3E}">
        <p14:creationId xmlns:p14="http://schemas.microsoft.com/office/powerpoint/2010/main" val="194791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3799268" y="168479"/>
            <a:ext cx="87270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Wyniki eksperymentów programistycznych</a:t>
            </a:r>
          </a:p>
        </p:txBody>
      </p:sp>
      <p:pic>
        <p:nvPicPr>
          <p:cNvPr id="5" name="Obraz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54" y="1208219"/>
            <a:ext cx="5760085" cy="2966720"/>
          </a:xfrm>
          <a:prstGeom prst="rect">
            <a:avLst/>
          </a:prstGeom>
        </p:spPr>
      </p:pic>
      <p:pic>
        <p:nvPicPr>
          <p:cNvPr id="6" name="Obraz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539" y="1203456"/>
            <a:ext cx="5760085" cy="297624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54" y="4174939"/>
            <a:ext cx="5760085" cy="2683061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539" y="4174939"/>
            <a:ext cx="5760085" cy="2680897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1065435" y="986211"/>
            <a:ext cx="4700069" cy="3970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Klasyczny algorytm retransmisji pakietów (Jacobsona)</a:t>
            </a:r>
          </a:p>
        </p:txBody>
      </p:sp>
      <p:sp>
        <p:nvSpPr>
          <p:cNvPr id="10" name="Prostokąt 9"/>
          <p:cNvSpPr/>
          <p:nvPr/>
        </p:nvSpPr>
        <p:spPr>
          <a:xfrm>
            <a:off x="6706369" y="986210"/>
            <a:ext cx="4701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Algorytm 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retransmisji</a:t>
            </a:r>
            <a:r>
              <a:rPr lang="pl-PL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 podstawie entropii błędów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249357" y="4009740"/>
            <a:ext cx="6096000" cy="3970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Algorytm retransmisji na podstawie entropii czasu podróży pakietu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6952177" y="3990077"/>
            <a:ext cx="4019049" cy="3970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Algorytm RWM (</a:t>
            </a:r>
            <a:r>
              <a:rPr lang="pl-PL" sz="1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Recursive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Weighted</a:t>
            </a:r>
            <a:r>
              <a:rPr lang="pl-PL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Median)</a:t>
            </a:r>
          </a:p>
        </p:txBody>
      </p:sp>
    </p:spTree>
    <p:extLst>
      <p:ext uri="{BB962C8B-B14F-4D97-AF65-F5344CB8AC3E}">
        <p14:creationId xmlns:p14="http://schemas.microsoft.com/office/powerpoint/2010/main" val="36945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9039" y="2506662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Wszystkie algorytmy, które badałem dają obiecujące wyniki, jednak na potrzeby pracy musiałem wybrać najlepszy z </a:t>
            </a:r>
            <a:r>
              <a:rPr lang="pl-PL" dirty="0" smtClean="0"/>
              <a:t>nich. Postanowiłem </a:t>
            </a:r>
            <a:r>
              <a:rPr lang="pl-PL" dirty="0"/>
              <a:t>więc stworzyć mały ranking algorytmów, gdzie starałem się uwzględnić wady i zalety każdego z nich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317469" y="785611"/>
            <a:ext cx="7247759" cy="824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Zakończenie</a:t>
            </a: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4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Miejsce 1 </a:t>
            </a:r>
            <a:r>
              <a:rPr lang="pl-PL" b="1" dirty="0" smtClean="0"/>
              <a:t> </a:t>
            </a:r>
            <a:r>
              <a:rPr lang="pl-PL" dirty="0" smtClean="0"/>
              <a:t>Klasyczny </a:t>
            </a:r>
            <a:r>
              <a:rPr lang="pl-PL" dirty="0"/>
              <a:t>algorytm retransmisji </a:t>
            </a:r>
            <a:endParaRPr lang="pl-PL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Wybrałem ten algorytm na pierwszym miejscu, ponieważ moim zdaniem dawał on najmniejsze ilości retransmisji zachowując też niewielkie średnie RTO. Jego bardzo dużą zaletą jest prostota i prędkość obliczeniowa. Jest to najszybszy z wszystkich 4 algorytmów.</a:t>
            </a:r>
          </a:p>
          <a:p>
            <a:pPr marL="0" indent="0">
              <a:buNone/>
            </a:pPr>
            <a:endParaRPr lang="pl-PL" b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365938" y="540913"/>
            <a:ext cx="8160359" cy="953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Zakończenie</a:t>
            </a: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7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Miejsce 2 </a:t>
            </a:r>
            <a:r>
              <a:rPr lang="pl-PL" dirty="0" smtClean="0"/>
              <a:t> </a:t>
            </a:r>
            <a:r>
              <a:rPr lang="pl-PL" dirty="0"/>
              <a:t>Algorytm RWM </a:t>
            </a:r>
            <a:endParaRPr lang="pl-PL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Pomimo bardzo dużej ilości retransmisji wyliczonych przez ten algorytm, zapewnia on najmniejsze średnie RTO z pośród wszystkich algorytmów, co sprawia, że najbliżej „trzyma” się prawdziwego czasu RTT. Uważam, że algorytm ma dużo elementów, którymi można by było lekko zwiększyć wyniki wyliczeń RTO. </a:t>
            </a:r>
            <a:endParaRPr lang="pl-PL" b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481849" y="450761"/>
            <a:ext cx="7109138" cy="1043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Zakończenie</a:t>
            </a: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49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Miejsce 3</a:t>
            </a:r>
            <a:r>
              <a:rPr lang="pl-PL" dirty="0" smtClean="0"/>
              <a:t> </a:t>
            </a:r>
            <a:r>
              <a:rPr lang="pl-PL" dirty="0" smtClean="0"/>
              <a:t> Algorytm </a:t>
            </a:r>
            <a:r>
              <a:rPr lang="pl-PL" dirty="0"/>
              <a:t>retransmisji na podstawie entropii czasu podróży </a:t>
            </a:r>
            <a:r>
              <a:rPr lang="pl-PL" dirty="0" smtClean="0"/>
              <a:t>pakietu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Jest </a:t>
            </a:r>
            <a:r>
              <a:rPr lang="pl-PL" dirty="0"/>
              <a:t>to dobry algorytm, jednak na wykresach widać, że za wolno dostosowuje się do warunków panujących w sieci</a:t>
            </a:r>
            <a:r>
              <a:rPr lang="pl-PL" dirty="0" smtClean="0"/>
              <a:t>. </a:t>
            </a:r>
            <a:r>
              <a:rPr lang="pl-PL" dirty="0"/>
              <a:t>Uważam, że gdyby znaleźć powód </a:t>
            </a:r>
            <a:r>
              <a:rPr lang="pl-PL" dirty="0" smtClean="0"/>
              <a:t>wolnego </a:t>
            </a:r>
            <a:r>
              <a:rPr lang="pl-PL" dirty="0"/>
              <a:t>dostosowywania </a:t>
            </a:r>
            <a:r>
              <a:rPr lang="pl-PL" dirty="0" smtClean="0"/>
              <a:t>się to algorytm mógłby </a:t>
            </a:r>
            <a:r>
              <a:rPr lang="pl-PL" dirty="0"/>
              <a:t>dawać naprawdę obiecujące wyniki. </a:t>
            </a:r>
          </a:p>
          <a:p>
            <a:pPr marL="0" indent="0">
              <a:buNone/>
            </a:pPr>
            <a:endParaRPr lang="pl-PL" b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456090" y="168479"/>
            <a:ext cx="80702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Zakończenie</a:t>
            </a: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Miejsce 4 </a:t>
            </a:r>
            <a:r>
              <a:rPr lang="pl-PL" b="1" dirty="0" smtClean="0"/>
              <a:t> </a:t>
            </a:r>
            <a:r>
              <a:rPr lang="pl-PL" dirty="0" smtClean="0"/>
              <a:t>Algorytm </a:t>
            </a:r>
            <a:r>
              <a:rPr lang="pl-PL" dirty="0"/>
              <a:t>retransmisji na podstawie entropii błędów </a:t>
            </a:r>
            <a:endParaRPr lang="pl-PL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Jest to zdecydowanie najgorzej wypadający algorytm z zestawienia. Możemy to zauważyć po wynikach z tabel, gdzie widać, że ilość retransmisji oraz wartości średniego RTO są po prostu wysokie</a:t>
            </a:r>
            <a:r>
              <a:rPr lang="pl-PL" dirty="0" smtClean="0"/>
              <a:t>. </a:t>
            </a:r>
            <a:r>
              <a:rPr lang="pl-PL" dirty="0"/>
              <a:t>Uważam, że entropia błędów ma za małą korelację do RTT, aby na jej podstawie wyliczać RTO. </a:t>
            </a:r>
            <a:endParaRPr lang="pl-PL" b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726547" y="168479"/>
            <a:ext cx="662725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Zakończenie</a:t>
            </a: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77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25761" y="3127990"/>
            <a:ext cx="10515600" cy="1325563"/>
          </a:xfrm>
        </p:spPr>
        <p:txBody>
          <a:bodyPr/>
          <a:lstStyle/>
          <a:p>
            <a:r>
              <a:rPr lang="pl-PL" b="1" dirty="0" smtClean="0"/>
              <a:t>Dziękuję za uwagę</a:t>
            </a:r>
            <a:endParaRPr lang="pl-PL" b="1" dirty="0"/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4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910347"/>
            <a:ext cx="10515600" cy="32666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3200" dirty="0" smtClean="0"/>
              <a:t>Cel pracy dyplomowej</a:t>
            </a:r>
          </a:p>
          <a:p>
            <a:pPr lvl="1">
              <a:lnSpc>
                <a:spcPct val="150000"/>
              </a:lnSpc>
            </a:pPr>
            <a:r>
              <a:rPr lang="pl-PL" sz="2800" dirty="0" smtClean="0"/>
              <a:t>Zaimplementowanie algorytmów retransmisji</a:t>
            </a:r>
          </a:p>
          <a:p>
            <a:pPr lvl="1">
              <a:lnSpc>
                <a:spcPct val="150000"/>
              </a:lnSpc>
            </a:pPr>
            <a:r>
              <a:rPr lang="pl-PL" sz="2800" dirty="0" smtClean="0"/>
              <a:t>Przeprowadzenie testów zaimplementowanych algorytmów</a:t>
            </a:r>
          </a:p>
          <a:p>
            <a:pPr lvl="1">
              <a:lnSpc>
                <a:spcPct val="150000"/>
              </a:lnSpc>
            </a:pPr>
            <a:r>
              <a:rPr lang="pl-PL" sz="2800" dirty="0" smtClean="0"/>
              <a:t>Podsumowanie wyników i ich analiza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3647768" y="1197734"/>
            <a:ext cx="8878529" cy="10689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Wstęp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1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713703"/>
            <a:ext cx="10515600" cy="346326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TCP, czyli </a:t>
            </a:r>
            <a:r>
              <a:rPr lang="pl-PL" dirty="0" smtClean="0"/>
              <a:t>Transmission</a:t>
            </a:r>
            <a:r>
              <a:rPr lang="pl-PL" dirty="0"/>
              <a:t> </a:t>
            </a:r>
            <a:r>
              <a:rPr lang="pl-PL" dirty="0" smtClean="0"/>
              <a:t>Control </a:t>
            </a:r>
            <a:r>
              <a:rPr lang="pl-PL" dirty="0"/>
              <a:t>Protocol jest to protokół komunikacyjny wykorzystywany do przesyłania danych pomiędzy procesami uruchomionymi na różnych maszynach w postaci pakietów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3647769" y="772732"/>
            <a:ext cx="7505336" cy="1416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Architektura protokołu TCP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4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Budowa segmentu TCP</a:t>
            </a:r>
          </a:p>
          <a:p>
            <a:pPr marL="0" indent="0" algn="ctr">
              <a:buNone/>
            </a:pPr>
            <a:endParaRPr lang="pl-PL" b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634" y="2780829"/>
            <a:ext cx="7386732" cy="3130573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3825025" y="859759"/>
            <a:ext cx="7967176" cy="8320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Architektura protokołu TCP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2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43431"/>
            <a:ext cx="10515600" cy="403353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Funkcja sterowania przepływem </a:t>
            </a:r>
            <a:endParaRPr lang="pl-PL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/>
              <a:t>Mechanizm sterowania przepływem umożliwia odbiorcy zmniejszenie ilości wysyłanych do niego danych. Jest ona używana, gdy odbiorca nie ma możliwości odebrania na raz takiej ilości danych, jaką zaproponował nadawca. 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3673525" y="1068946"/>
            <a:ext cx="8033371" cy="824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Architektura protokołu TCP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2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76285"/>
            <a:ext cx="10515600" cy="420067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Funkcja kontroli przeciążenia </a:t>
            </a:r>
            <a:endParaRPr lang="pl-PL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Dbanie </a:t>
            </a:r>
            <a:r>
              <a:rPr lang="pl-PL" dirty="0"/>
              <a:t>o kwestie dostosowana ilości danych przesyłanych do aktualnej przepustowości sieci jest odpowiedzialny mechanizm kontroli przeciążenia. </a:t>
            </a:r>
            <a:r>
              <a:rPr lang="pl-PL" dirty="0" smtClean="0"/>
              <a:t>Mechanizm ten wykorzystuje następujące algorytmy: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Algorytm </a:t>
            </a:r>
            <a:r>
              <a:rPr lang="pl-PL" dirty="0"/>
              <a:t>powolnego startu </a:t>
            </a: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/>
              <a:t>Algorytm unikania przeciążenia </a:t>
            </a:r>
            <a:endParaRPr lang="pl-PL" dirty="0" smtClean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3686404" y="541966"/>
            <a:ext cx="8072007" cy="1807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Architektura protokołu TCP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 Dla ułatwienia opisu algorytmów, które są stosowane w mechanizmie kontroli przeciążenia wykorzystane zostaną poniższe </a:t>
            </a:r>
            <a:r>
              <a:rPr lang="pl-PL" dirty="0" smtClean="0"/>
              <a:t>pojęcia:</a:t>
            </a:r>
          </a:p>
          <a:p>
            <a:pPr lvl="0" algn="just"/>
            <a:r>
              <a:rPr lang="pl-PL" b="1" i="1" dirty="0" err="1"/>
              <a:t>cwnd</a:t>
            </a:r>
            <a:r>
              <a:rPr lang="pl-PL" dirty="0"/>
              <a:t> – rozmiar okna przeciążenia.</a:t>
            </a:r>
          </a:p>
          <a:p>
            <a:pPr lvl="0" algn="just"/>
            <a:r>
              <a:rPr lang="pl-PL" b="1" i="1" dirty="0" err="1"/>
              <a:t>rwnd</a:t>
            </a:r>
            <a:r>
              <a:rPr lang="pl-PL" b="1" i="1" dirty="0"/>
              <a:t> </a:t>
            </a:r>
            <a:r>
              <a:rPr lang="pl-PL" dirty="0"/>
              <a:t>– rozmiar okna ogłoszony od przeciwnej strony w nagłówku TCP.</a:t>
            </a:r>
          </a:p>
          <a:p>
            <a:pPr lvl="0" algn="just"/>
            <a:r>
              <a:rPr lang="pl-PL" b="1" i="1" dirty="0" smtClean="0"/>
              <a:t>MSS</a:t>
            </a:r>
            <a:r>
              <a:rPr lang="pl-PL" i="1" dirty="0" smtClean="0"/>
              <a:t> </a:t>
            </a:r>
            <a:r>
              <a:rPr lang="pl-PL" dirty="0" smtClean="0"/>
              <a:t>– </a:t>
            </a:r>
            <a:r>
              <a:rPr lang="pl-PL" dirty="0"/>
              <a:t>maksymalny rozmiar segmentu ustalony w trakcie nawiązywania </a:t>
            </a:r>
            <a:r>
              <a:rPr lang="pl-PL" dirty="0" smtClean="0"/>
              <a:t>połączenia</a:t>
            </a:r>
            <a:r>
              <a:rPr lang="pl-PL" dirty="0"/>
              <a:t>.</a:t>
            </a:r>
          </a:p>
          <a:p>
            <a:pPr lvl="0" algn="just"/>
            <a:r>
              <a:rPr lang="pl-PL" b="1" i="1" dirty="0" err="1"/>
              <a:t>ssthresh</a:t>
            </a:r>
            <a:r>
              <a:rPr lang="pl-PL" i="1" dirty="0"/>
              <a:t> </a:t>
            </a:r>
            <a:r>
              <a:rPr lang="pl-PL" dirty="0"/>
              <a:t>– próg powolnego startu.</a:t>
            </a:r>
          </a:p>
          <a:p>
            <a:pPr lvl="0" algn="just"/>
            <a:r>
              <a:rPr lang="pl-PL" b="1" i="1" dirty="0"/>
              <a:t>min(x,y</a:t>
            </a:r>
            <a:r>
              <a:rPr lang="pl-PL" b="1" i="1" dirty="0" smtClean="0"/>
              <a:t>) </a:t>
            </a:r>
            <a:r>
              <a:rPr lang="pl-PL" dirty="0" smtClean="0"/>
              <a:t>– </a:t>
            </a:r>
            <a:r>
              <a:rPr lang="pl-PL" dirty="0" smtClean="0"/>
              <a:t>funkcja </a:t>
            </a:r>
            <a:r>
              <a:rPr lang="pl-PL" dirty="0"/>
              <a:t>zwracająca wartość minimalną z przekazanych argumentów.</a:t>
            </a:r>
          </a:p>
          <a:p>
            <a:pPr lvl="0" algn="just"/>
            <a:r>
              <a:rPr lang="pl-PL" b="1" i="1" dirty="0"/>
              <a:t>max(</a:t>
            </a:r>
            <a:r>
              <a:rPr lang="pl-PL" b="1" i="1" dirty="0" err="1"/>
              <a:t>x,y</a:t>
            </a:r>
            <a:r>
              <a:rPr lang="pl-PL" b="1" i="1" dirty="0"/>
              <a:t>) </a:t>
            </a:r>
            <a:r>
              <a:rPr lang="pl-PL" dirty="0"/>
              <a:t>– funkcja zwracająca wartość maksymalną z przekazanych argumentów.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3647768" y="940158"/>
            <a:ext cx="8252311" cy="553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Architektura protokołu TCP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7175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Algorytm powolnego </a:t>
            </a:r>
            <a:r>
              <a:rPr lang="pl-PL" b="1" dirty="0" smtClean="0"/>
              <a:t>startu</a:t>
            </a:r>
          </a:p>
          <a:p>
            <a:pPr marL="0" indent="0">
              <a:buNone/>
            </a:pPr>
            <a:r>
              <a:rPr lang="pl-PL" dirty="0"/>
              <a:t>Algorytm polega na transmisji bajtów danych małymi porcjami w celu przetestowania </a:t>
            </a:r>
            <a:r>
              <a:rPr lang="pl-PL" dirty="0" smtClean="0"/>
              <a:t>przepustowości </a:t>
            </a:r>
            <a:r>
              <a:rPr lang="pl-PL" dirty="0"/>
              <a:t>sieci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Prostokąt 4"/>
              <p:cNvSpPr/>
              <p:nvPr/>
            </p:nvSpPr>
            <p:spPr>
              <a:xfrm>
                <a:off x="2236839" y="3497569"/>
                <a:ext cx="7718322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9832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𝒄𝒘𝒏𝒅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𝑴𝑺𝑺</m:t>
                      </m:r>
                    </m:oMath>
                  </m:oMathPara>
                </a14:m>
                <a:endParaRPr lang="pl-PL" sz="24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79832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𝒔𝒔𝒕𝒉𝒓𝒆𝒔𝒉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𝒓𝒘𝒏𝒅</m:t>
                      </m:r>
                    </m:oMath>
                  </m:oMathPara>
                </a14:m>
                <a:endParaRPr lang="pl-PL" sz="24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79832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𝒊𝒇</m:t>
                      </m:r>
                      <m:d>
                        <m:dPr>
                          <m:ctrlPr>
                            <a:rPr lang="pl-PL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𝒄𝒘𝒏𝒅</m:t>
                          </m:r>
                          <m:r>
                            <a:rPr lang="pl-PL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≤</m:t>
                          </m:r>
                          <m:r>
                            <a:rPr lang="pl-PL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𝒔𝒔𝒕𝒉𝒓𝒆𝒔𝒉</m:t>
                          </m:r>
                        </m:e>
                      </m:d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{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𝒄𝒘𝒏𝒅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𝒄𝒘𝒏𝒅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𝟐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}</m:t>
                      </m:r>
                    </m:oMath>
                  </m:oMathPara>
                </a14:m>
                <a:endParaRPr lang="pl-PL" sz="24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179832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𝒆𝒍𝒔𝒆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𝑨𝒍𝒈𝒐𝒓𝒚𝒕𝒎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𝒖𝒏𝒊𝒌𝒂𝒏𝒊𝒂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𝒑𝒓𝒛𝒆𝒄𝒊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ąż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𝒆</m:t>
                      </m:r>
                      <m:r>
                        <a:rPr lang="pl-PL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ń</m:t>
                      </m:r>
                    </m:oMath>
                  </m:oMathPara>
                </a14:m>
                <a:endParaRPr lang="pl-PL" sz="24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839" y="3497569"/>
                <a:ext cx="7718322" cy="23083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ytuł 1"/>
          <p:cNvSpPr txBox="1">
            <a:spLocks/>
          </p:cNvSpPr>
          <p:nvPr/>
        </p:nvSpPr>
        <p:spPr>
          <a:xfrm>
            <a:off x="3647768" y="772731"/>
            <a:ext cx="8020491" cy="10528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900" b="1" dirty="0" smtClean="0"/>
              <a:t>Architektura protokołu TCP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22903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25.05.2017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odtytuł 2"/>
          <p:cNvSpPr txBox="1">
            <a:spLocks/>
          </p:cNvSpPr>
          <p:nvPr/>
        </p:nvSpPr>
        <p:spPr>
          <a:xfrm>
            <a:off x="9684774" y="6310825"/>
            <a:ext cx="2507226" cy="54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Krzysztof Grabiec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1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1414</Words>
  <Application>Microsoft Office PowerPoint</Application>
  <PresentationFormat>Widescreen</PresentationFormat>
  <Paragraphs>342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Times New Roman</vt:lpstr>
      <vt:lpstr>Motyw pakietu Office</vt:lpstr>
      <vt:lpstr>Badanie algorytmów retransmisji pakietów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Krzysiek</dc:creator>
  <cp:lastModifiedBy>Kasia</cp:lastModifiedBy>
  <cp:revision>55</cp:revision>
  <dcterms:created xsi:type="dcterms:W3CDTF">2017-05-20T12:00:44Z</dcterms:created>
  <dcterms:modified xsi:type="dcterms:W3CDTF">2017-05-21T12:53:29Z</dcterms:modified>
</cp:coreProperties>
</file>