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3" autoAdjust="0"/>
    <p:restoredTop sz="94652" autoAdjust="0"/>
  </p:normalViewPr>
  <p:slideViewPr>
    <p:cSldViewPr>
      <p:cViewPr varScale="1">
        <p:scale>
          <a:sx n="84" d="100"/>
          <a:sy n="84" d="100"/>
        </p:scale>
        <p:origin x="152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92E85-8186-48B0-872B-2BB6E7159F2C}" type="slidenum">
              <a:rPr lang="es-ES" altLang="pl-PL"/>
              <a:pPr/>
              <a:t>‹#›</a:t>
            </a:fld>
            <a:endParaRPr lang="es-ES" altLang="pl-PL"/>
          </a:p>
        </p:txBody>
      </p:sp>
    </p:spTree>
    <p:extLst>
      <p:ext uri="{BB962C8B-B14F-4D97-AF65-F5344CB8AC3E}">
        <p14:creationId xmlns:p14="http://schemas.microsoft.com/office/powerpoint/2010/main" val="285356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D8DBA-2056-4D68-858F-3E3036B11571}" type="slidenum">
              <a:rPr lang="es-ES" altLang="pl-PL"/>
              <a:pPr/>
              <a:t>‹#›</a:t>
            </a:fld>
            <a:endParaRPr lang="es-ES" altLang="pl-PL"/>
          </a:p>
        </p:txBody>
      </p:sp>
    </p:spTree>
    <p:extLst>
      <p:ext uri="{BB962C8B-B14F-4D97-AF65-F5344CB8AC3E}">
        <p14:creationId xmlns:p14="http://schemas.microsoft.com/office/powerpoint/2010/main" val="132050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13CA7F-FA19-44CC-8B2A-2C6F62FB1C1F}" type="slidenum">
              <a:rPr lang="es-ES" altLang="pl-PL"/>
              <a:pPr/>
              <a:t>‹#›</a:t>
            </a:fld>
            <a:endParaRPr lang="es-ES" altLang="pl-PL"/>
          </a:p>
        </p:txBody>
      </p:sp>
    </p:spTree>
    <p:extLst>
      <p:ext uri="{BB962C8B-B14F-4D97-AF65-F5344CB8AC3E}">
        <p14:creationId xmlns:p14="http://schemas.microsoft.com/office/powerpoint/2010/main" val="254903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C5A14-2D97-4AC6-B1E7-602F9A98DB4B}" type="slidenum">
              <a:rPr lang="es-ES" altLang="pl-PL"/>
              <a:pPr/>
              <a:t>‹#›</a:t>
            </a:fld>
            <a:endParaRPr lang="es-ES" altLang="pl-PL"/>
          </a:p>
        </p:txBody>
      </p:sp>
    </p:spTree>
    <p:extLst>
      <p:ext uri="{BB962C8B-B14F-4D97-AF65-F5344CB8AC3E}">
        <p14:creationId xmlns:p14="http://schemas.microsoft.com/office/powerpoint/2010/main" val="2852532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5D030-BB3D-4C31-9697-9FE3CBA882AF}" type="slidenum">
              <a:rPr lang="es-ES" altLang="pl-PL"/>
              <a:pPr/>
              <a:t>‹#›</a:t>
            </a:fld>
            <a:endParaRPr lang="es-ES" altLang="pl-PL"/>
          </a:p>
        </p:txBody>
      </p:sp>
    </p:spTree>
    <p:extLst>
      <p:ext uri="{BB962C8B-B14F-4D97-AF65-F5344CB8AC3E}">
        <p14:creationId xmlns:p14="http://schemas.microsoft.com/office/powerpoint/2010/main" val="4056811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BA0FF-3F13-4291-932B-1DED39A9DA82}" type="slidenum">
              <a:rPr lang="es-ES" altLang="pl-PL"/>
              <a:pPr/>
              <a:t>‹#›</a:t>
            </a:fld>
            <a:endParaRPr lang="es-ES" altLang="pl-PL"/>
          </a:p>
        </p:txBody>
      </p:sp>
    </p:spTree>
    <p:extLst>
      <p:ext uri="{BB962C8B-B14F-4D97-AF65-F5344CB8AC3E}">
        <p14:creationId xmlns:p14="http://schemas.microsoft.com/office/powerpoint/2010/main" val="315939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0AAF4B-DA2E-49CB-9B4C-249626A8BF37}" type="slidenum">
              <a:rPr lang="es-ES" altLang="pl-PL"/>
              <a:pPr/>
              <a:t>‹#›</a:t>
            </a:fld>
            <a:endParaRPr lang="es-ES" altLang="pl-PL"/>
          </a:p>
        </p:txBody>
      </p:sp>
    </p:spTree>
    <p:extLst>
      <p:ext uri="{BB962C8B-B14F-4D97-AF65-F5344CB8AC3E}">
        <p14:creationId xmlns:p14="http://schemas.microsoft.com/office/powerpoint/2010/main" val="27491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77C2E5-62C4-45C3-B257-884515F7C74F}" type="slidenum">
              <a:rPr lang="es-ES" altLang="pl-PL"/>
              <a:pPr/>
              <a:t>‹#›</a:t>
            </a:fld>
            <a:endParaRPr lang="es-ES" altLang="pl-PL"/>
          </a:p>
        </p:txBody>
      </p:sp>
    </p:spTree>
    <p:extLst>
      <p:ext uri="{BB962C8B-B14F-4D97-AF65-F5344CB8AC3E}">
        <p14:creationId xmlns:p14="http://schemas.microsoft.com/office/powerpoint/2010/main" val="4034885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DA8643-3906-4726-9E30-FA056D5F99EF}" type="slidenum">
              <a:rPr lang="es-ES" altLang="pl-PL"/>
              <a:pPr/>
              <a:t>‹#›</a:t>
            </a:fld>
            <a:endParaRPr lang="es-ES" altLang="pl-PL"/>
          </a:p>
        </p:txBody>
      </p:sp>
    </p:spTree>
    <p:extLst>
      <p:ext uri="{BB962C8B-B14F-4D97-AF65-F5344CB8AC3E}">
        <p14:creationId xmlns:p14="http://schemas.microsoft.com/office/powerpoint/2010/main" val="1617645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9870B-7152-4EAE-B674-FFAA5F2BBDDB}" type="slidenum">
              <a:rPr lang="es-ES" altLang="pl-PL"/>
              <a:pPr/>
              <a:t>‹#›</a:t>
            </a:fld>
            <a:endParaRPr lang="es-ES" altLang="pl-PL"/>
          </a:p>
        </p:txBody>
      </p:sp>
    </p:spTree>
    <p:extLst>
      <p:ext uri="{BB962C8B-B14F-4D97-AF65-F5344CB8AC3E}">
        <p14:creationId xmlns:p14="http://schemas.microsoft.com/office/powerpoint/2010/main" val="3651414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2B6FF-92DD-4F24-BA24-366DABCF49DC}" type="slidenum">
              <a:rPr lang="es-ES" altLang="pl-PL"/>
              <a:pPr/>
              <a:t>‹#›</a:t>
            </a:fld>
            <a:endParaRPr lang="es-ES" altLang="pl-PL"/>
          </a:p>
        </p:txBody>
      </p:sp>
    </p:spTree>
    <p:extLst>
      <p:ext uri="{BB962C8B-B14F-4D97-AF65-F5344CB8AC3E}">
        <p14:creationId xmlns:p14="http://schemas.microsoft.com/office/powerpoint/2010/main" val="2357102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pl-PL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pl-PL" smtClean="0"/>
              <a:t>Haga clic para modificar el estilo de texto del patrón</a:t>
            </a:r>
          </a:p>
          <a:p>
            <a:pPr lvl="1"/>
            <a:r>
              <a:rPr lang="es-ES" altLang="pl-PL" smtClean="0"/>
              <a:t>Segundo nivel</a:t>
            </a:r>
          </a:p>
          <a:p>
            <a:pPr lvl="2"/>
            <a:r>
              <a:rPr lang="es-ES" altLang="pl-PL" smtClean="0"/>
              <a:t>Tercer nivel</a:t>
            </a:r>
          </a:p>
          <a:p>
            <a:pPr lvl="3"/>
            <a:r>
              <a:rPr lang="es-ES" altLang="pl-PL" smtClean="0"/>
              <a:t>Cuarto nivel</a:t>
            </a:r>
          </a:p>
          <a:p>
            <a:pPr lvl="4"/>
            <a:r>
              <a:rPr lang="es-ES" altLang="pl-P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0B2EEE-FADA-4900-B382-7A454D6654D9}" type="slidenum">
              <a:rPr lang="es-ES" altLang="pl-PL"/>
              <a:pPr/>
              <a:t>‹#›</a:t>
            </a:fld>
            <a:endParaRPr lang="es-ES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468313" y="1671638"/>
            <a:ext cx="7772400" cy="1470025"/>
          </a:xfrm>
        </p:spPr>
        <p:txBody>
          <a:bodyPr anchor="ctr"/>
          <a:lstStyle/>
          <a:p>
            <a:r>
              <a:rPr lang="pl-PL" sz="4400" b="1" dirty="0" smtClean="0"/>
              <a:t>Wybrane aspekty bezpieczeństwa sieci komputerowych na przykładzie rozwiązań firmy Cisco</a:t>
            </a:r>
            <a:endParaRPr lang="es-ES" altLang="pl-PL" sz="4400" dirty="0">
              <a:solidFill>
                <a:schemeClr val="tx1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2068513" y="4653136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sz="2800" dirty="0" smtClean="0"/>
              <a:t>Piotr Zawada</a:t>
            </a:r>
          </a:p>
          <a:p>
            <a:pPr algn="ctr"/>
            <a:r>
              <a:rPr lang="pl-PL" sz="2800" smtClean="0"/>
              <a:t>5669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/>
              <a:t>Wykorzystanie port </a:t>
            </a:r>
            <a:r>
              <a:rPr lang="pl-PL" sz="3600" dirty="0" err="1" smtClean="0"/>
              <a:t>security</a:t>
            </a:r>
            <a:r>
              <a:rPr lang="pl-PL" sz="3600" dirty="0" smtClean="0"/>
              <a:t> – przykład infrastruktury</a:t>
            </a:r>
            <a:endParaRPr lang="pl-PL" sz="3600" dirty="0"/>
          </a:p>
        </p:txBody>
      </p:sp>
      <p:pic>
        <p:nvPicPr>
          <p:cNvPr id="4" name="Symbol zastępczy zawartości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8630" y="2060848"/>
            <a:ext cx="4761681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01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2"/>
          <a:stretch>
            <a:fillRect/>
          </a:stretch>
        </p:blipFill>
        <p:spPr>
          <a:xfrm>
            <a:off x="395537" y="764704"/>
            <a:ext cx="8424936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05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165052" y="54868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pl-PL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interface</a:t>
            </a:r>
            <a:r>
              <a:rPr lang="pl-PL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FastEthernet0/2</a:t>
            </a:r>
            <a:endParaRPr lang="pl-PL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switchport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mode access</a:t>
            </a:r>
            <a:endParaRPr lang="pl-PL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switchport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port-security</a:t>
            </a:r>
            <a:endParaRPr lang="pl-PL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switchport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port-security mac-address sticky </a:t>
            </a:r>
            <a:endParaRPr lang="pl-PL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switchport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port-security mac-address sticky 000B.BE6B.8E13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Obraz 4"/>
          <p:cNvPicPr/>
          <p:nvPr/>
        </p:nvPicPr>
        <p:blipFill>
          <a:blip r:embed="rId2"/>
          <a:stretch>
            <a:fillRect/>
          </a:stretch>
        </p:blipFill>
        <p:spPr>
          <a:xfrm>
            <a:off x="1691680" y="3356992"/>
            <a:ext cx="5904656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83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2"/>
          <a:stretch>
            <a:fillRect/>
          </a:stretch>
        </p:blipFill>
        <p:spPr>
          <a:xfrm>
            <a:off x="1763688" y="332656"/>
            <a:ext cx="5976664" cy="3240360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3"/>
          <a:stretch>
            <a:fillRect/>
          </a:stretch>
        </p:blipFill>
        <p:spPr>
          <a:xfrm>
            <a:off x="395536" y="4221088"/>
            <a:ext cx="3096344" cy="2390775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3995936" y="4221088"/>
            <a:ext cx="4572000" cy="13388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%LINEPROTO-5-UPDOWN: Line protocol on Interface FastEthernet0/2, changed state to down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5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1160" y="260648"/>
            <a:ext cx="8229600" cy="1143000"/>
          </a:xfrm>
        </p:spPr>
        <p:txBody>
          <a:bodyPr/>
          <a:lstStyle/>
          <a:p>
            <a:r>
              <a:rPr lang="pl-PL" b="1" dirty="0" smtClean="0"/>
              <a:t>Podsumowanie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Odpowiednio określić założenia dotyczące naszego ruchu sieciowego.</a:t>
            </a:r>
          </a:p>
          <a:p>
            <a:r>
              <a:rPr lang="pl-PL" dirty="0" smtClean="0"/>
              <a:t>Odpowiednia konstrukcja reguł i polityk - umieszczenie na odpowiednich interfejsach.</a:t>
            </a:r>
          </a:p>
          <a:p>
            <a:r>
              <a:rPr lang="pl-PL" dirty="0" smtClean="0"/>
              <a:t>Zabezpieczenia sieciowe powinny być stosowane adekwatnie to wielkości i ważności infrastruktury </a:t>
            </a:r>
            <a:r>
              <a:rPr lang="pl-PL" dirty="0" err="1" smtClean="0"/>
              <a:t>siecowej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42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143000"/>
          </a:xfrm>
        </p:spPr>
        <p:txBody>
          <a:bodyPr/>
          <a:lstStyle/>
          <a:p>
            <a:r>
              <a:rPr lang="pl-PL" smtClean="0"/>
              <a:t>Dziękuję </a:t>
            </a:r>
            <a:r>
              <a:rPr lang="pl-PL" dirty="0" smtClean="0"/>
              <a:t>za uwagę </a:t>
            </a:r>
            <a:r>
              <a:rPr lang="pl-PL" dirty="0" smtClean="0">
                <a:sym typeface="Wingdings" panose="05000000000000000000" pitchFamily="2" charset="2"/>
              </a:rPr>
              <a:t>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737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altLang="pl-PL" b="1" dirty="0" smtClean="0">
                <a:solidFill>
                  <a:schemeClr val="tx1"/>
                </a:solidFill>
              </a:rPr>
              <a:t>Agenda</a:t>
            </a:r>
            <a:endParaRPr lang="pl-PL" altLang="pl-PL" b="1" dirty="0">
              <a:solidFill>
                <a:schemeClr val="tx1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800" dirty="0" smtClean="0"/>
              <a:t>1. Wykorzystanie </a:t>
            </a:r>
            <a:r>
              <a:rPr lang="pl-PL" sz="2800" b="1" dirty="0"/>
              <a:t>ACL</a:t>
            </a:r>
            <a:r>
              <a:rPr lang="pl-PL" sz="2800" dirty="0"/>
              <a:t> w przykładowej infrastrukturze </a:t>
            </a:r>
            <a:r>
              <a:rPr lang="pl-PL" sz="2800" dirty="0" smtClean="0"/>
              <a:t>sieciowej</a:t>
            </a:r>
          </a:p>
          <a:p>
            <a:pPr marL="0" indent="0">
              <a:buNone/>
            </a:pPr>
            <a:r>
              <a:rPr lang="pl-PL" sz="2800" dirty="0" smtClean="0"/>
              <a:t>2. Wykorzystanie </a:t>
            </a:r>
            <a:r>
              <a:rPr lang="pl-PL" sz="2800" b="1" dirty="0"/>
              <a:t>CBAC</a:t>
            </a:r>
            <a:r>
              <a:rPr lang="pl-PL" sz="2800" dirty="0"/>
              <a:t> w przykładowej infrastrukturze </a:t>
            </a:r>
            <a:r>
              <a:rPr lang="pl-PL" sz="2800" dirty="0" smtClean="0"/>
              <a:t>sieciowej</a:t>
            </a:r>
          </a:p>
          <a:p>
            <a:pPr marL="0" indent="0">
              <a:buNone/>
            </a:pPr>
            <a:r>
              <a:rPr lang="pl-PL" sz="2800" dirty="0"/>
              <a:t>3</a:t>
            </a:r>
            <a:r>
              <a:rPr lang="pl-PL" sz="2800" dirty="0" smtClean="0"/>
              <a:t>. Wykorzystanie </a:t>
            </a:r>
            <a:r>
              <a:rPr lang="pl-PL" sz="2800" b="1" dirty="0"/>
              <a:t>port-</a:t>
            </a:r>
            <a:r>
              <a:rPr lang="pl-PL" sz="2800" b="1" dirty="0" err="1"/>
              <a:t>security</a:t>
            </a:r>
            <a:r>
              <a:rPr lang="pl-PL" sz="2800" dirty="0"/>
              <a:t> w przykładowej infrastrukturze sieciowej</a:t>
            </a:r>
            <a:endParaRPr lang="pl-PL" alt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/>
              <a:t>Wykorzystanie ACL – przykład infrastruktury</a:t>
            </a:r>
            <a:endParaRPr lang="pl-PL" sz="3600" dirty="0"/>
          </a:p>
        </p:txBody>
      </p:sp>
      <p:pic>
        <p:nvPicPr>
          <p:cNvPr id="4" name="Symbol zastępczy zawartości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5555" y="1417638"/>
            <a:ext cx="7532890" cy="5107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89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l-PL" sz="1800" dirty="0" smtClean="0"/>
              <a:t>TRASY STATYCZNE </a:t>
            </a:r>
          </a:p>
          <a:p>
            <a:pPr marL="0" indent="0">
              <a:buNone/>
            </a:pPr>
            <a:r>
              <a:rPr lang="pl-PL" sz="1800" dirty="0" smtClean="0"/>
              <a:t>Na </a:t>
            </a:r>
            <a:r>
              <a:rPr lang="pl-PL" sz="1800" dirty="0"/>
              <a:t>routerze R0:</a:t>
            </a:r>
          </a:p>
          <a:p>
            <a:pPr marL="0" indent="0">
              <a:buNone/>
            </a:pPr>
            <a:r>
              <a:rPr lang="pl-PL" sz="1800" b="1" i="1" dirty="0" err="1"/>
              <a:t>i</a:t>
            </a:r>
            <a:r>
              <a:rPr lang="pl-PL" sz="1800" b="1" i="1" dirty="0" err="1" smtClean="0"/>
              <a:t>p</a:t>
            </a:r>
            <a:r>
              <a:rPr lang="pl-PL" sz="1800" b="1" i="1" dirty="0" smtClean="0"/>
              <a:t> </a:t>
            </a:r>
            <a:r>
              <a:rPr lang="pl-PL" sz="1800" b="1" i="1" dirty="0" err="1"/>
              <a:t>route</a:t>
            </a:r>
            <a:r>
              <a:rPr lang="pl-PL" sz="1800" b="1" i="1" dirty="0"/>
              <a:t> 192.168.2.0 255.255.255.0 192.168.3.2</a:t>
            </a:r>
            <a:endParaRPr lang="pl-PL" sz="1800" dirty="0"/>
          </a:p>
          <a:p>
            <a:pPr marL="0" indent="0">
              <a:buNone/>
            </a:pPr>
            <a:r>
              <a:rPr lang="pl-PL" sz="1800" dirty="0"/>
              <a:t>Oraz na routerze R1:</a:t>
            </a:r>
          </a:p>
          <a:p>
            <a:pPr marL="0" indent="0">
              <a:buNone/>
            </a:pPr>
            <a:r>
              <a:rPr lang="pl-PL" sz="1800" b="1" i="1" dirty="0" err="1"/>
              <a:t>ip</a:t>
            </a:r>
            <a:r>
              <a:rPr lang="pl-PL" sz="1800" b="1" i="1" dirty="0"/>
              <a:t> </a:t>
            </a:r>
            <a:r>
              <a:rPr lang="pl-PL" sz="1800" b="1" i="1" dirty="0" err="1"/>
              <a:t>route</a:t>
            </a:r>
            <a:r>
              <a:rPr lang="pl-PL" sz="1800" b="1" i="1" dirty="0"/>
              <a:t> 192.168.1.0 255.255.255.0 192.168.3.1 </a:t>
            </a:r>
            <a:endParaRPr lang="pl-PL" sz="1800" dirty="0"/>
          </a:p>
          <a:p>
            <a:pPr marL="0" indent="0">
              <a:buNone/>
            </a:pPr>
            <a:r>
              <a:rPr lang="pl-PL" sz="1800" b="1" i="1" dirty="0" err="1"/>
              <a:t>ip</a:t>
            </a:r>
            <a:r>
              <a:rPr lang="pl-PL" sz="1800" b="1" i="1" dirty="0"/>
              <a:t> </a:t>
            </a:r>
            <a:r>
              <a:rPr lang="pl-PL" sz="1800" b="1" i="1" dirty="0" err="1"/>
              <a:t>route</a:t>
            </a:r>
            <a:r>
              <a:rPr lang="pl-PL" sz="1800" b="1" i="1" dirty="0"/>
              <a:t> 192.168.4.0 255.255.255.0 192.168.3.1</a:t>
            </a:r>
            <a:endParaRPr lang="pl-PL" sz="1800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/>
          <p:nvPr/>
        </p:nvPicPr>
        <p:blipFill>
          <a:blip r:embed="rId2"/>
          <a:stretch>
            <a:fillRect/>
          </a:stretch>
        </p:blipFill>
        <p:spPr>
          <a:xfrm>
            <a:off x="468680" y="2420888"/>
            <a:ext cx="5760640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27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4525963"/>
          </a:xfrm>
        </p:spPr>
        <p:txBody>
          <a:bodyPr/>
          <a:lstStyle/>
          <a:p>
            <a:r>
              <a:rPr lang="en-US" sz="1400" b="1" i="1" dirty="0"/>
              <a:t>R1(</a:t>
            </a:r>
            <a:r>
              <a:rPr lang="en-US" sz="1400" b="1" i="1" dirty="0" err="1"/>
              <a:t>config</a:t>
            </a:r>
            <a:r>
              <a:rPr lang="en-US" sz="1400" b="1" i="1" dirty="0"/>
              <a:t>)# access-list 100 permit </a:t>
            </a:r>
            <a:r>
              <a:rPr lang="en-US" sz="1400" b="1" i="1" dirty="0" err="1"/>
              <a:t>tcp</a:t>
            </a:r>
            <a:r>
              <a:rPr lang="en-US" sz="1400" b="1" i="1" dirty="0"/>
              <a:t> 192.168.2.0 0.0.0.255 host 192.168.1.254 </a:t>
            </a:r>
            <a:r>
              <a:rPr lang="en-US" sz="1400" b="1" i="1" dirty="0" err="1"/>
              <a:t>eq</a:t>
            </a:r>
            <a:r>
              <a:rPr lang="en-US" sz="1400" b="1" i="1" dirty="0"/>
              <a:t> 80 </a:t>
            </a:r>
            <a:endParaRPr lang="pl-PL" sz="1400" b="1" dirty="0"/>
          </a:p>
          <a:p>
            <a:r>
              <a:rPr lang="en-US" sz="1400" b="1" i="1" dirty="0"/>
              <a:t>R1(</a:t>
            </a:r>
            <a:r>
              <a:rPr lang="en-US" sz="1400" b="1" i="1" dirty="0" err="1"/>
              <a:t>config</a:t>
            </a:r>
            <a:r>
              <a:rPr lang="en-US" sz="1400" b="1" i="1" dirty="0"/>
              <a:t>)# access-list 100 permit </a:t>
            </a:r>
            <a:r>
              <a:rPr lang="en-US" sz="1400" b="1" i="1" dirty="0" err="1"/>
              <a:t>ip</a:t>
            </a:r>
            <a:r>
              <a:rPr lang="en-US" sz="1400" b="1" i="1" dirty="0"/>
              <a:t> 192.168.2.0 0.0.0.255 192.168.4.0 0.0.0.255</a:t>
            </a:r>
            <a:endParaRPr lang="pl-PL" sz="1400" b="1" dirty="0"/>
          </a:p>
          <a:p>
            <a:r>
              <a:rPr lang="en-US" sz="1400" b="1" i="1" dirty="0"/>
              <a:t>R1(</a:t>
            </a:r>
            <a:r>
              <a:rPr lang="en-US" sz="1400" b="1" i="1" dirty="0" err="1"/>
              <a:t>config</a:t>
            </a:r>
            <a:r>
              <a:rPr lang="en-US" sz="1400" b="1" i="1" dirty="0"/>
              <a:t>)#access-list 100 permit </a:t>
            </a:r>
            <a:r>
              <a:rPr lang="en-US" sz="1400" b="1" i="1" dirty="0" err="1"/>
              <a:t>ip</a:t>
            </a:r>
            <a:r>
              <a:rPr lang="en-US" sz="1400" b="1" i="1" dirty="0"/>
              <a:t> host 192.168.2.101 host 192.168.1.100</a:t>
            </a:r>
            <a:endParaRPr lang="pl-PL" sz="1400" b="1" dirty="0"/>
          </a:p>
          <a:p>
            <a:r>
              <a:rPr lang="en-US" sz="1400" b="1" i="1" dirty="0"/>
              <a:t>R1(</a:t>
            </a:r>
            <a:r>
              <a:rPr lang="en-US" sz="1400" b="1" i="1" dirty="0" err="1"/>
              <a:t>config</a:t>
            </a:r>
            <a:r>
              <a:rPr lang="en-US" sz="1400" b="1" i="1" dirty="0"/>
              <a:t>)#access-list 100 permit </a:t>
            </a:r>
            <a:r>
              <a:rPr lang="en-US" sz="1400" b="1" i="1" dirty="0" err="1"/>
              <a:t>ip</a:t>
            </a:r>
            <a:r>
              <a:rPr lang="en-US" sz="1400" b="1" i="1" dirty="0"/>
              <a:t> host 192.168.2.102 host </a:t>
            </a:r>
            <a:r>
              <a:rPr lang="en-US" sz="1400" b="1" i="1" dirty="0" smtClean="0"/>
              <a:t>192.168.1.100</a:t>
            </a:r>
            <a:endParaRPr lang="pl-PL" sz="1400" b="1" i="1" dirty="0" smtClean="0"/>
          </a:p>
          <a:p>
            <a:pPr marL="0" indent="0">
              <a:buNone/>
            </a:pPr>
            <a:endParaRPr lang="pl-PL" sz="1600" dirty="0"/>
          </a:p>
          <a:p>
            <a:endParaRPr lang="pl-PL" sz="1600" dirty="0"/>
          </a:p>
        </p:txBody>
      </p:sp>
      <p:pic>
        <p:nvPicPr>
          <p:cNvPr id="4" name="Obraz 3"/>
          <p:cNvPicPr/>
          <p:nvPr/>
        </p:nvPicPr>
        <p:blipFill>
          <a:blip r:embed="rId2"/>
          <a:stretch>
            <a:fillRect/>
          </a:stretch>
        </p:blipFill>
        <p:spPr>
          <a:xfrm>
            <a:off x="472112" y="1473080"/>
            <a:ext cx="4392488" cy="3528392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3"/>
          <a:stretch>
            <a:fillRect/>
          </a:stretch>
        </p:blipFill>
        <p:spPr>
          <a:xfrm>
            <a:off x="4864600" y="1473079"/>
            <a:ext cx="4328795" cy="3528392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400104" y="5001471"/>
            <a:ext cx="892899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har char="•"/>
            </a:pPr>
            <a:r>
              <a:rPr lang="en-US" sz="1400" b="1" i="1" dirty="0" err="1">
                <a:latin typeface="+mn-lt"/>
                <a:cs typeface="+mn-cs"/>
              </a:rPr>
              <a:t>Router#show</a:t>
            </a:r>
            <a:r>
              <a:rPr lang="en-US" sz="1400" b="1" i="1" dirty="0">
                <a:latin typeface="+mn-lt"/>
                <a:cs typeface="+mn-cs"/>
              </a:rPr>
              <a:t> access-lists </a:t>
            </a:r>
            <a:endParaRPr lang="pl-PL" sz="1400" b="1" i="1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en-US" sz="1400" b="1" i="1" dirty="0">
                <a:latin typeface="+mn-lt"/>
                <a:cs typeface="+mn-cs"/>
              </a:rPr>
              <a:t>Extended IP access list 100</a:t>
            </a:r>
            <a:endParaRPr lang="pl-PL" sz="1400" b="1" i="1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en-US" sz="1400" b="1" i="1" dirty="0">
                <a:latin typeface="+mn-lt"/>
                <a:cs typeface="+mn-cs"/>
              </a:rPr>
              <a:t>10 permit </a:t>
            </a:r>
            <a:r>
              <a:rPr lang="en-US" sz="1400" b="1" i="1" dirty="0" err="1">
                <a:latin typeface="+mn-lt"/>
                <a:cs typeface="+mn-cs"/>
              </a:rPr>
              <a:t>tcp</a:t>
            </a:r>
            <a:r>
              <a:rPr lang="en-US" sz="1400" b="1" i="1" dirty="0">
                <a:latin typeface="+mn-lt"/>
                <a:cs typeface="+mn-cs"/>
              </a:rPr>
              <a:t> 192.168.2.0 0.0.0.255 host 192.168.1.254 </a:t>
            </a:r>
            <a:r>
              <a:rPr lang="en-US" sz="1400" b="1" i="1" dirty="0" err="1">
                <a:latin typeface="+mn-lt"/>
                <a:cs typeface="+mn-cs"/>
              </a:rPr>
              <a:t>eq</a:t>
            </a:r>
            <a:r>
              <a:rPr lang="en-US" sz="1400" b="1" i="1" dirty="0">
                <a:latin typeface="+mn-lt"/>
                <a:cs typeface="+mn-cs"/>
              </a:rPr>
              <a:t> www (11 match(</a:t>
            </a:r>
            <a:r>
              <a:rPr lang="en-US" sz="1400" b="1" i="1" dirty="0" err="1">
                <a:latin typeface="+mn-lt"/>
                <a:cs typeface="+mn-cs"/>
              </a:rPr>
              <a:t>es</a:t>
            </a:r>
            <a:r>
              <a:rPr lang="en-US" sz="1400" b="1" i="1" dirty="0">
                <a:latin typeface="+mn-lt"/>
                <a:cs typeface="+mn-cs"/>
              </a:rPr>
              <a:t>))</a:t>
            </a:r>
            <a:endParaRPr lang="pl-PL" sz="1400" b="1" i="1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en-US" sz="1400" b="1" i="1" dirty="0">
                <a:latin typeface="+mn-lt"/>
                <a:cs typeface="+mn-cs"/>
              </a:rPr>
              <a:t>20 permit </a:t>
            </a:r>
            <a:r>
              <a:rPr lang="en-US" sz="1400" b="1" i="1" dirty="0" err="1">
                <a:latin typeface="+mn-lt"/>
                <a:cs typeface="+mn-cs"/>
              </a:rPr>
              <a:t>ip</a:t>
            </a:r>
            <a:r>
              <a:rPr lang="en-US" sz="1400" b="1" i="1" dirty="0">
                <a:latin typeface="+mn-lt"/>
                <a:cs typeface="+mn-cs"/>
              </a:rPr>
              <a:t> 192.168.2.0 0.0.0.255 192.168.4.0 0.0.0.255 (12 match(</a:t>
            </a:r>
            <a:r>
              <a:rPr lang="en-US" sz="1400" b="1" i="1" dirty="0" err="1">
                <a:latin typeface="+mn-lt"/>
                <a:cs typeface="+mn-cs"/>
              </a:rPr>
              <a:t>es</a:t>
            </a:r>
            <a:r>
              <a:rPr lang="en-US" sz="1400" b="1" i="1" dirty="0">
                <a:latin typeface="+mn-lt"/>
                <a:cs typeface="+mn-cs"/>
              </a:rPr>
              <a:t>))</a:t>
            </a:r>
            <a:endParaRPr lang="pl-PL" sz="1400" b="1" i="1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en-US" sz="1400" b="1" i="1" dirty="0">
                <a:latin typeface="+mn-lt"/>
                <a:cs typeface="+mn-cs"/>
              </a:rPr>
              <a:t>30 permit </a:t>
            </a:r>
            <a:r>
              <a:rPr lang="en-US" sz="1400" b="1" i="1" dirty="0" err="1">
                <a:latin typeface="+mn-lt"/>
                <a:cs typeface="+mn-cs"/>
              </a:rPr>
              <a:t>ip</a:t>
            </a:r>
            <a:r>
              <a:rPr lang="en-US" sz="1400" b="1" i="1" dirty="0">
                <a:latin typeface="+mn-lt"/>
                <a:cs typeface="+mn-cs"/>
              </a:rPr>
              <a:t> host 192.168.2.101 host 192.168.1.100</a:t>
            </a:r>
            <a:endParaRPr lang="pl-PL" sz="1400" b="1" i="1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en-US" sz="1400" b="1" i="1" dirty="0">
                <a:latin typeface="+mn-lt"/>
                <a:cs typeface="+mn-cs"/>
              </a:rPr>
              <a:t>40 permit </a:t>
            </a:r>
            <a:r>
              <a:rPr lang="en-US" sz="1400" b="1" i="1" dirty="0" err="1">
                <a:latin typeface="+mn-lt"/>
                <a:cs typeface="+mn-cs"/>
              </a:rPr>
              <a:t>ip</a:t>
            </a:r>
            <a:r>
              <a:rPr lang="en-US" sz="1400" b="1" i="1" dirty="0">
                <a:latin typeface="+mn-lt"/>
                <a:cs typeface="+mn-cs"/>
              </a:rPr>
              <a:t> host 192.168.2.102 host 192.168.1.100 (8 match(</a:t>
            </a:r>
            <a:r>
              <a:rPr lang="en-US" sz="1400" b="1" i="1" dirty="0" err="1">
                <a:latin typeface="+mn-lt"/>
                <a:cs typeface="+mn-cs"/>
              </a:rPr>
              <a:t>es</a:t>
            </a:r>
            <a:r>
              <a:rPr lang="en-US" sz="1400" b="1" i="1" dirty="0">
                <a:latin typeface="+mn-lt"/>
                <a:cs typeface="+mn-cs"/>
              </a:rPr>
              <a:t>))</a:t>
            </a:r>
            <a:endParaRPr lang="pl-PL" sz="1400" b="1" i="1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37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/>
              <a:t>Wykorzystanie CBAC– przykład infrastruktury</a:t>
            </a:r>
          </a:p>
        </p:txBody>
      </p:sp>
      <p:pic>
        <p:nvPicPr>
          <p:cNvPr id="4" name="Obraz 3"/>
          <p:cNvPicPr/>
          <p:nvPr/>
        </p:nvPicPr>
        <p:blipFill>
          <a:blip r:embed="rId2"/>
          <a:stretch>
            <a:fillRect/>
          </a:stretch>
        </p:blipFill>
        <p:spPr>
          <a:xfrm>
            <a:off x="683568" y="1628800"/>
            <a:ext cx="7848872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43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2"/>
          <a:stretch>
            <a:fillRect/>
          </a:stretch>
        </p:blipFill>
        <p:spPr>
          <a:xfrm>
            <a:off x="323528" y="4725144"/>
            <a:ext cx="3670935" cy="990273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8568952" cy="3816424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4355976" y="434311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pl-PL" sz="1800" b="1" i="1" dirty="0" err="1" smtClean="0"/>
              <a:t>Router#show</a:t>
            </a:r>
            <a:r>
              <a:rPr lang="pl-PL" sz="1800" b="1" i="1" dirty="0" smtClean="0"/>
              <a:t> </a:t>
            </a:r>
            <a:r>
              <a:rPr lang="pl-PL" sz="1800" b="1" i="1" dirty="0" err="1" smtClean="0"/>
              <a:t>access-lists</a:t>
            </a:r>
            <a:r>
              <a:rPr lang="pl-PL" sz="1800" b="1" i="1" dirty="0" smtClean="0"/>
              <a:t> 100</a:t>
            </a:r>
          </a:p>
          <a:p>
            <a:pPr marL="0" indent="0">
              <a:buNone/>
            </a:pPr>
            <a:r>
              <a:rPr lang="en-US" sz="1800" b="1" i="1" dirty="0" smtClean="0"/>
              <a:t>Extended IP access list 100</a:t>
            </a:r>
            <a:endParaRPr lang="pl-PL" sz="1800" b="1" i="1" dirty="0" smtClean="0"/>
          </a:p>
          <a:p>
            <a:pPr marL="0" indent="0">
              <a:buNone/>
            </a:pPr>
            <a:r>
              <a:rPr lang="en-US" sz="1800" b="1" i="1" dirty="0" smtClean="0"/>
              <a:t>deny </a:t>
            </a:r>
            <a:r>
              <a:rPr lang="en-US" sz="1800" b="1" i="1" dirty="0" err="1" smtClean="0"/>
              <a:t>ip</a:t>
            </a:r>
            <a:r>
              <a:rPr lang="en-US" sz="1800" b="1" i="1" dirty="0" smtClean="0"/>
              <a:t> any </a:t>
            </a:r>
            <a:r>
              <a:rPr lang="en-US" sz="1800" b="1" i="1" dirty="0" err="1" smtClean="0"/>
              <a:t>any</a:t>
            </a:r>
            <a:endParaRPr lang="pl-PL" sz="1800" b="1" i="1" dirty="0" smtClean="0"/>
          </a:p>
          <a:p>
            <a:pPr marL="0" indent="0">
              <a:buNone/>
            </a:pPr>
            <a:r>
              <a:rPr lang="en-US" sz="1800" b="1" i="1" dirty="0" smtClean="0"/>
              <a:t>interface FastEthernet0/1</a:t>
            </a:r>
            <a:endParaRPr lang="pl-PL" sz="1800" b="1" i="1" dirty="0" smtClean="0"/>
          </a:p>
          <a:p>
            <a:pPr marL="0" indent="0">
              <a:buNone/>
            </a:pPr>
            <a:r>
              <a:rPr lang="en-US" sz="1800" b="1" i="1" dirty="0" err="1" smtClean="0"/>
              <a:t>ip</a:t>
            </a:r>
            <a:r>
              <a:rPr lang="en-US" sz="1800" b="1" i="1" dirty="0" smtClean="0"/>
              <a:t> address 192.168.23.2 255.255.255.0</a:t>
            </a:r>
            <a:endParaRPr lang="pl-PL" sz="1800" b="1" i="1" dirty="0" smtClean="0"/>
          </a:p>
          <a:p>
            <a:pPr marL="0" indent="0">
              <a:buNone/>
            </a:pPr>
            <a:r>
              <a:rPr lang="en-US" sz="1800" b="1" i="1" dirty="0" err="1" smtClean="0"/>
              <a:t>ip</a:t>
            </a:r>
            <a:r>
              <a:rPr lang="en-US" sz="1800" b="1" i="1" dirty="0" smtClean="0"/>
              <a:t> access-group 100 in</a:t>
            </a:r>
            <a:endParaRPr lang="pl-PL" sz="1800" b="1" i="1" dirty="0"/>
          </a:p>
        </p:txBody>
      </p:sp>
    </p:spTree>
    <p:extLst>
      <p:ext uri="{BB962C8B-B14F-4D97-AF65-F5344CB8AC3E}">
        <p14:creationId xmlns:p14="http://schemas.microsoft.com/office/powerpoint/2010/main" val="170295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2"/>
          <a:stretch>
            <a:fillRect/>
          </a:stretch>
        </p:blipFill>
        <p:spPr>
          <a:xfrm>
            <a:off x="2123728" y="404664"/>
            <a:ext cx="5544616" cy="1512168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3"/>
          <a:stretch>
            <a:fillRect/>
          </a:stretch>
        </p:blipFill>
        <p:spPr>
          <a:xfrm>
            <a:off x="1835696" y="2420888"/>
            <a:ext cx="6120680" cy="4207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94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2"/>
          <a:stretch>
            <a:fillRect/>
          </a:stretch>
        </p:blipFill>
        <p:spPr>
          <a:xfrm>
            <a:off x="2411760" y="260648"/>
            <a:ext cx="4968552" cy="1656184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3"/>
          <a:stretch>
            <a:fillRect/>
          </a:stretch>
        </p:blipFill>
        <p:spPr>
          <a:xfrm>
            <a:off x="1331620" y="2420888"/>
            <a:ext cx="712883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29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259</Words>
  <Application>Microsoft Office PowerPoint</Application>
  <PresentationFormat>Pokaz na ekranie (4:3)</PresentationFormat>
  <Paragraphs>43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Wingdings</vt:lpstr>
      <vt:lpstr>Diseño predeterminado</vt:lpstr>
      <vt:lpstr>Wybrane aspekty bezpieczeństwa sieci komputerowych na przykładzie rozwiązań firmy Cisco</vt:lpstr>
      <vt:lpstr>Agenda</vt:lpstr>
      <vt:lpstr>Wykorzystanie ACL – przykład infrastruktury</vt:lpstr>
      <vt:lpstr>Prezentacja programu PowerPoint</vt:lpstr>
      <vt:lpstr>Prezentacja programu PowerPoint</vt:lpstr>
      <vt:lpstr>Wykorzystanie CBAC– przykład infrastruktury</vt:lpstr>
      <vt:lpstr>Prezentacja programu PowerPoint</vt:lpstr>
      <vt:lpstr>Prezentacja programu PowerPoint</vt:lpstr>
      <vt:lpstr>Prezentacja programu PowerPoint</vt:lpstr>
      <vt:lpstr>Wykorzystanie port security – przykład infrastruktury</vt:lpstr>
      <vt:lpstr>Prezentacja programu PowerPoint</vt:lpstr>
      <vt:lpstr>Prezentacja programu PowerPoint</vt:lpstr>
      <vt:lpstr>Prezentacja programu PowerPoint</vt:lpstr>
      <vt:lpstr>Podsumowanie</vt:lpstr>
      <vt:lpstr>Dziękuję za uwagę 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Piotr Zawada</cp:lastModifiedBy>
  <cp:revision>299</cp:revision>
  <dcterms:created xsi:type="dcterms:W3CDTF">2010-05-23T14:28:12Z</dcterms:created>
  <dcterms:modified xsi:type="dcterms:W3CDTF">2016-11-20T14:19:02Z</dcterms:modified>
</cp:coreProperties>
</file>