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7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64" r:id="rId4"/>
    <p:sldId id="261" r:id="rId5"/>
    <p:sldId id="259" r:id="rId6"/>
    <p:sldId id="271" r:id="rId7"/>
    <p:sldId id="270" r:id="rId8"/>
    <p:sldId id="266" r:id="rId9"/>
    <p:sldId id="265" r:id="rId10"/>
    <p:sldId id="275" r:id="rId11"/>
    <p:sldId id="279" r:id="rId12"/>
    <p:sldId id="277" r:id="rId13"/>
    <p:sldId id="278" r:id="rId14"/>
    <p:sldId id="276" r:id="rId15"/>
    <p:sldId id="281" r:id="rId16"/>
    <p:sldId id="282" r:id="rId17"/>
    <p:sldId id="283" r:id="rId18"/>
    <p:sldId id="284" r:id="rId19"/>
    <p:sldId id="286" r:id="rId20"/>
    <p:sldId id="258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79" d="100"/>
          <a:sy n="79" d="100"/>
        </p:scale>
        <p:origin x="-252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6B1C57-335A-473A-90C4-EA00CC83AE70}" type="datetimeFigureOut">
              <a:rPr lang="pl-PL" smtClean="0"/>
              <a:pPr/>
              <a:t>2017-02-23</a:t>
            </a:fld>
            <a:endParaRPr lang="pl-PL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C418AC-2D3D-4254-8D39-083763FA8DAE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170326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C418AC-2D3D-4254-8D39-083763FA8DAE}" type="slidenum">
              <a:rPr lang="pl-PL" smtClean="0"/>
              <a:pPr/>
              <a:t>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777553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CAC48-DF6B-4987-B10F-0AE3A990D2EC}" type="datetime1">
              <a:rPr lang="en-US" smtClean="0"/>
              <a:pPr/>
              <a:t>2/23/2017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Warszawska Wyższa Szkoła Informatyki, rok akademicki 2016/2017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8FE51-2BDE-4999-9F36-1D58CD3ECB3C}" type="datetime1">
              <a:rPr lang="en-US" smtClean="0"/>
              <a:pPr/>
              <a:t>2/23/2017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Warszawska Wyższa Szkoła Informatyki, rok akademicki 2016/2017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F51F0-46EB-4CE6-802F-066D19B91664}" type="datetime1">
              <a:rPr lang="en-US" smtClean="0"/>
              <a:pPr/>
              <a:t>2/23/2017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Warszawska Wyższa Szkoła Informatyki, rok akademicki 2016/2017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CB7D-E344-44B8-A328-54DEA58D6C00}" type="datetime1">
              <a:rPr lang="en-US" smtClean="0"/>
              <a:pPr/>
              <a:t>2/23/2017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Warszawska Wyższa Szkoła Informatyki, rok akademicki 2016/2017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13D3-6202-4577-A387-9C041F4561B9}" type="datetime1">
              <a:rPr lang="en-US" smtClean="0"/>
              <a:pPr/>
              <a:t>2/23/2017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Warszawska Wyższa Szkoła Informatyki, rok akademicki 2016/2017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336C-597E-4E53-8CEF-F489B2B38974}" type="datetime1">
              <a:rPr lang="en-US" smtClean="0"/>
              <a:pPr/>
              <a:t>2/23/2017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Warszawska Wyższa Szkoła Informatyki, rok akademicki 2016/2017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FD7E-C0EA-4C71-8853-ABF9D30A8487}" type="datetime1">
              <a:rPr lang="en-US" smtClean="0"/>
              <a:pPr/>
              <a:t>2/23/2017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Warszawska Wyższa Szkoła Informatyki, rok akademicki 2016/2017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C1E51-F1AD-45DB-B255-450F3C1F72E0}" type="datetime1">
              <a:rPr lang="en-US" smtClean="0"/>
              <a:pPr/>
              <a:t>2/23/2017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Warszawska Wyższa Szkoła Informatyki, rok akademicki 2016/2017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F070-0859-43DD-A626-1314F4A7032F}" type="datetime1">
              <a:rPr lang="en-US" smtClean="0"/>
              <a:pPr/>
              <a:t>2/23/2017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Warszawska Wyższa Szkoła Informatyki, rok akademicki 2016/2017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62654-1D1E-4E8E-9270-B6608DFE2667}" type="datetime1">
              <a:rPr lang="en-US" smtClean="0"/>
              <a:pPr/>
              <a:t>2/23/2017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Warszawska Wyższa Szkoła Informatyki, rok akademicki 2016/2017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5A80-37A7-4295-ACBC-D913292F5171}" type="datetime1">
              <a:rPr lang="en-US" smtClean="0"/>
              <a:pPr/>
              <a:t>2/23/2017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Warszawska Wyższa Szkoła Informatyki, rok akademicki 2016/2017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4E751-010E-48CE-A0D1-FA0F19AA82CB}" type="datetime1">
              <a:rPr lang="en-US" smtClean="0"/>
              <a:pPr/>
              <a:t>2/23/2017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Warszawska Wyższa Szkoła Informatyki, rok akademicki 2016/2017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617B8-3521-4FCE-9F66-41BF55557381}" type="datetime1">
              <a:rPr lang="en-US" smtClean="0"/>
              <a:pPr/>
              <a:t>2/23/2017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Warszawska Wyższa Szkoła Informatyki, rok akademicki 2016/2017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F8C5C-AC34-4FDB-9928-BC78EB6671A7}" type="datetime1">
              <a:rPr lang="en-US" smtClean="0"/>
              <a:pPr/>
              <a:t>2/23/2017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Warszawska Wyższa Szkoła Informatyki, rok akademicki 2016/2017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61468-B32D-463D-A3CC-AC02F2D1E7A6}" type="datetime1">
              <a:rPr lang="en-US" smtClean="0"/>
              <a:pPr/>
              <a:t>2/23/2017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Warszawska Wyższa Szkoła Informatyki, rok akademicki 2016/2017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20127-41B7-4F47-8247-E17D935C497E}" type="datetime1">
              <a:rPr lang="en-US" smtClean="0"/>
              <a:pPr/>
              <a:t>2/23/2017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Warszawska Wyższa Szkoła Informatyki, rok akademicki 2016/2017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0D629-AE35-4E76-83FC-2C3C8EB87EC6}" type="datetime1">
              <a:rPr lang="en-US" smtClean="0"/>
              <a:pPr/>
              <a:t>2/23/2017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dirty="0" smtClean="0"/>
              <a:t>Warszawska Wyższa Szkoła Informatyki, rok akademicki 2016/2017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0"/>
            <a:ext cx="7766936" cy="4050836"/>
          </a:xfrm>
        </p:spPr>
        <p:txBody>
          <a:bodyPr/>
          <a:lstStyle/>
          <a:p>
            <a:r>
              <a:rPr lang="pl-PL" sz="4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Modelowanie struktury zespołu projektowego</a:t>
            </a:r>
            <a:br>
              <a:rPr lang="pl-PL" sz="4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4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kontekście wartościowania kompetencji</a:t>
            </a:r>
            <a:endParaRPr lang="pl-PL" sz="4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441371"/>
            <a:ext cx="7766936" cy="1164772"/>
          </a:xfrm>
        </p:spPr>
        <p:txBody>
          <a:bodyPr>
            <a:normAutofit fontScale="92500" lnSpcReduction="20000"/>
          </a:bodyPr>
          <a:lstStyle/>
          <a:p>
            <a:r>
              <a:rPr lang="pl-PL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Prezentacja pracy magisterskiej</a:t>
            </a:r>
          </a:p>
          <a:p>
            <a:r>
              <a:rPr lang="pl-PL" sz="19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Autor pracy: inż. Patryk Szczepański</a:t>
            </a:r>
          </a:p>
          <a:p>
            <a:r>
              <a:rPr lang="pl-PL" sz="19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Promotor: dr inż. Waldemar Łabuda</a:t>
            </a:r>
            <a:endParaRPr lang="pl-PL" sz="19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Warszawska Wyższa Szkoła Informatyki, rok akademicki 2016/2017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9304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Systemowa analiza struktury zespołu</a:t>
            </a:r>
            <a:endParaRPr lang="pl-PL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Warszawska Wyższa Szkoła Informatyki, rok akademicki 2016/2017</a:t>
            </a:r>
            <a:endParaRPr lang="en-US" dirty="0"/>
          </a:p>
        </p:txBody>
      </p:sp>
      <p:sp>
        <p:nvSpPr>
          <p:cNvPr id="9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744580"/>
            <a:ext cx="9152466" cy="685800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400" b="1" dirty="0" smtClean="0">
                <a:latin typeface="+mj-lt"/>
              </a:rPr>
              <a:t>Analiza efektywności </a:t>
            </a:r>
            <a:r>
              <a:rPr lang="pl-PL" sz="2400" b="1" dirty="0" smtClean="0"/>
              <a:t>na przykładzie modelu izomorficznego:</a:t>
            </a:r>
            <a:endParaRPr lang="pl-PL" sz="2400" b="1" dirty="0" smtClean="0">
              <a:latin typeface="+mj-lt"/>
            </a:endParaRP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600" b="1" dirty="0" smtClean="0">
              <a:latin typeface="+mj-lt"/>
            </a:endParaRPr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68394" y="2498712"/>
            <a:ext cx="4625312" cy="1965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6885" y="2349011"/>
            <a:ext cx="4891273" cy="1585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pole tekstowe 11"/>
          <p:cNvSpPr txBox="1"/>
          <p:nvPr/>
        </p:nvSpPr>
        <p:spPr>
          <a:xfrm>
            <a:off x="385011" y="4192235"/>
            <a:ext cx="47885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 smtClean="0"/>
              <a:t>Złożoność </a:t>
            </a:r>
            <a:r>
              <a:rPr lang="pl-PL" sz="1600" dirty="0" smtClean="0">
                <a:latin typeface="Cambria Math" pitchFamily="18" charset="0"/>
                <a:ea typeface="Cambria Math" pitchFamily="18" charset="0"/>
              </a:rPr>
              <a:t>ф(Z)</a:t>
            </a:r>
            <a:r>
              <a:rPr lang="pl-PL" sz="1600" dirty="0" smtClean="0"/>
              <a:t> określa (przybliżoną) funkcję spadku efektywności Z, np. </a:t>
            </a:r>
            <a:r>
              <a:rPr lang="pl-PL" sz="1600" dirty="0" smtClean="0">
                <a:latin typeface="Cambria Math" pitchFamily="18" charset="0"/>
                <a:ea typeface="Cambria Math" pitchFamily="18" charset="0"/>
              </a:rPr>
              <a:t>ф(n), ф(log(n)), ф(n</a:t>
            </a:r>
            <a:r>
              <a:rPr lang="pl-PL" sz="1600" baseline="30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pl-PL" sz="1600" dirty="0" smtClean="0">
                <a:latin typeface="Cambria Math" pitchFamily="18" charset="0"/>
                <a:ea typeface="Cambria Math" pitchFamily="18" charset="0"/>
              </a:rPr>
              <a:t>) itd. …</a:t>
            </a:r>
            <a:endParaRPr lang="pl-PL" sz="1600" b="1" dirty="0" smtClean="0"/>
          </a:p>
        </p:txBody>
      </p:sp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79692" y="4642125"/>
            <a:ext cx="3434013" cy="531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Systemowa analiza struktury zespołu</a:t>
            </a:r>
            <a:endParaRPr lang="pl-PL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Warszawska Wyższa Szkoła Informatyki, rok akademicki 2016/2017</a:t>
            </a:r>
            <a:endParaRPr lang="en-US" dirty="0"/>
          </a:p>
        </p:txBody>
      </p:sp>
      <p:sp>
        <p:nvSpPr>
          <p:cNvPr id="9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744580"/>
            <a:ext cx="9152466" cy="685800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400" b="1" dirty="0" smtClean="0">
                <a:latin typeface="+mj-lt"/>
              </a:rPr>
              <a:t>Analiza niezawodności i efektywności - </a:t>
            </a:r>
            <a:r>
              <a:rPr lang="pl-PL" sz="2400" b="1" dirty="0" smtClean="0"/>
              <a:t>podsumowanie:</a:t>
            </a:r>
            <a:endParaRPr lang="pl-PL" sz="2400" b="1" dirty="0" smtClean="0">
              <a:latin typeface="+mj-lt"/>
            </a:endParaRP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600" b="1" dirty="0" smtClean="0">
              <a:latin typeface="+mj-lt"/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782053" y="4494934"/>
          <a:ext cx="5979694" cy="1645630"/>
        </p:xfrm>
        <a:graphic>
          <a:graphicData uri="http://schemas.openxmlformats.org/drawingml/2006/table">
            <a:tbl>
              <a:tblPr/>
              <a:tblGrid>
                <a:gridCol w="1956396"/>
                <a:gridCol w="2197639"/>
                <a:gridCol w="1825659"/>
              </a:tblGrid>
              <a:tr h="5256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MODEL</a:t>
                      </a:r>
                      <a:br>
                        <a:rPr lang="pl-PL" sz="12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pl-PL" sz="12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STRUKTURY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44380" marB="4438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WSPÓŁCZYNNIK SPADKU</a:t>
                      </a:r>
                      <a:br>
                        <a:rPr lang="pl-PL" sz="12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pl-PL" sz="12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EFEKTYWNOŚCI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44380" marB="4438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WZGLĘDNY POZIOM</a:t>
                      </a:r>
                      <a:br>
                        <a:rPr lang="pl-PL" sz="12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pl-PL" sz="12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EFEKTYWNOŚCI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44380" marB="4438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65D"/>
                    </a:solidFill>
                  </a:tcPr>
                </a:tc>
              </a:tr>
              <a:tr h="2799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300" b="1" dirty="0">
                          <a:latin typeface="Times New Roman"/>
                          <a:ea typeface="Times New Roman"/>
                        </a:rPr>
                        <a:t>izomorficzna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21800" marR="21800" marT="21800" marB="2180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latin typeface="Cambria Math"/>
                          <a:ea typeface="Times New Roman"/>
                        </a:rPr>
                        <a:t>ф(n) =&gt;2n - 2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21800" marR="21800" marT="21800" marB="2180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300" b="1" dirty="0">
                          <a:latin typeface="Times New Roman"/>
                          <a:ea typeface="Times New Roman"/>
                        </a:rPr>
                        <a:t>1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21800" marR="21800" marT="21800" marB="2180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9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300" b="1" dirty="0">
                          <a:latin typeface="Times New Roman"/>
                          <a:ea typeface="Times New Roman"/>
                        </a:rPr>
                        <a:t>ekspercka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21800" marR="21800" marT="21800" marB="2180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latin typeface="Cambria Math"/>
                          <a:ea typeface="Times New Roman"/>
                        </a:rPr>
                        <a:t>ф(n</a:t>
                      </a:r>
                      <a:r>
                        <a:rPr lang="pl-PL" sz="1300" baseline="30000" dirty="0">
                          <a:latin typeface="Cambria Math"/>
                          <a:ea typeface="Times New Roman"/>
                        </a:rPr>
                        <a:t>2</a:t>
                      </a:r>
                      <a:r>
                        <a:rPr lang="pl-PL" sz="1300" dirty="0">
                          <a:latin typeface="Cambria Math"/>
                          <a:ea typeface="Times New Roman"/>
                        </a:rPr>
                        <a:t>) =&gt;n</a:t>
                      </a:r>
                      <a:r>
                        <a:rPr lang="pl-PL" sz="1300" baseline="30000" dirty="0">
                          <a:latin typeface="Cambria Math"/>
                          <a:ea typeface="Times New Roman"/>
                        </a:rPr>
                        <a:t>2</a:t>
                      </a:r>
                      <a:r>
                        <a:rPr lang="pl-PL" sz="1300" dirty="0">
                          <a:latin typeface="Cambria Math"/>
                          <a:ea typeface="Times New Roman"/>
                        </a:rPr>
                        <a:t> -2n + 1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21800" marR="21800" marT="21800" marB="2180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300" b="1" dirty="0">
                          <a:latin typeface="Times New Roman"/>
                          <a:ea typeface="Times New Roman"/>
                        </a:rPr>
                        <a:t>3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21800" marR="21800" marT="21800" marB="2180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9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300" b="1" dirty="0">
                          <a:latin typeface="Times New Roman"/>
                          <a:ea typeface="Times New Roman"/>
                        </a:rPr>
                        <a:t>kolektywna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21800" marR="21800" marT="21800" marB="2180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latin typeface="Cambria Math"/>
                          <a:ea typeface="Times New Roman"/>
                        </a:rPr>
                        <a:t>ф(n</a:t>
                      </a:r>
                      <a:r>
                        <a:rPr lang="pl-PL" sz="1300" baseline="30000" dirty="0">
                          <a:latin typeface="Cambria Math"/>
                          <a:ea typeface="Times New Roman"/>
                        </a:rPr>
                        <a:t>2</a:t>
                      </a:r>
                      <a:r>
                        <a:rPr lang="pl-PL" sz="1300" dirty="0">
                          <a:latin typeface="Cambria Math"/>
                          <a:ea typeface="Times New Roman"/>
                        </a:rPr>
                        <a:t>) =&gt;n</a:t>
                      </a:r>
                      <a:r>
                        <a:rPr lang="pl-PL" sz="1300" baseline="30000" dirty="0">
                          <a:latin typeface="Cambria Math"/>
                          <a:ea typeface="Times New Roman"/>
                        </a:rPr>
                        <a:t>2</a:t>
                      </a:r>
                      <a:r>
                        <a:rPr lang="pl-PL" sz="1300" dirty="0">
                          <a:latin typeface="Cambria Math"/>
                          <a:ea typeface="Times New Roman"/>
                        </a:rPr>
                        <a:t> - n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21800" marR="21800" marT="21800" marB="2180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300" b="1" dirty="0">
                          <a:latin typeface="Times New Roman"/>
                          <a:ea typeface="Times New Roman"/>
                        </a:rPr>
                        <a:t>4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21800" marR="21800" marT="21800" marB="2180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9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300" b="1" dirty="0">
                          <a:latin typeface="Times New Roman"/>
                          <a:ea typeface="Times New Roman"/>
                        </a:rPr>
                        <a:t>z naczelnym specjalistą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21800" marR="21800" marT="21800" marB="21800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latin typeface="Cambria Math"/>
                          <a:ea typeface="Times New Roman"/>
                        </a:rPr>
                        <a:t>ф(n) =&gt;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21800" marR="21800" marT="21800" marB="2180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300" b="1" dirty="0">
                          <a:latin typeface="Times New Roman"/>
                          <a:ea typeface="Times New Roman"/>
                        </a:rPr>
                        <a:t>2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21800" marR="21800" marT="21800" marB="2180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096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762000" cy="238125"/>
          </a:xfrm>
          <a:prstGeom prst="rect">
            <a:avLst/>
          </a:prstGeom>
          <a:noFill/>
        </p:spPr>
      </p:pic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0" y="0"/>
            <a:ext cx="4022725" cy="952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 dirty="0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9525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zh-CN" sz="1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[</a:t>
            </a:r>
            <a:r>
              <a:rPr kumimoji="0" lang="pl-PL" altLang="zh-CN" sz="10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1]</a:t>
            </a:r>
            <a:r>
              <a:rPr kumimoji="0" lang="pl-PL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Wartość znormalizowana, określająca miejsce danego modelu w rankingu modeli pod względem efektywności dla przypadku pesymistycznego.</a:t>
            </a:r>
            <a:endParaRPr kumimoji="0" lang="pl-PL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Tabela 13"/>
          <p:cNvGraphicFramePr>
            <a:graphicFrameLocks noGrp="1"/>
          </p:cNvGraphicFramePr>
          <p:nvPr/>
        </p:nvGraphicFramePr>
        <p:xfrm>
          <a:off x="775589" y="2335015"/>
          <a:ext cx="6611800" cy="2071554"/>
        </p:xfrm>
        <a:graphic>
          <a:graphicData uri="http://schemas.openxmlformats.org/drawingml/2006/table">
            <a:tbl>
              <a:tblPr/>
              <a:tblGrid>
                <a:gridCol w="910819"/>
                <a:gridCol w="810566"/>
                <a:gridCol w="810566"/>
                <a:gridCol w="1008230"/>
                <a:gridCol w="906554"/>
                <a:gridCol w="1056580"/>
                <a:gridCol w="1108485"/>
              </a:tblGrid>
              <a:tr h="7101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MODEL</a:t>
                      </a:r>
                      <a:br>
                        <a:rPr lang="pl-PL" sz="9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pl-PL" sz="9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STRUKTURY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40589" marB="40589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WPŁYW</a:t>
                      </a:r>
                      <a:br>
                        <a:rPr lang="pl-PL" sz="9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pl-PL" sz="9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KIEROWNIKA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40589" marB="40589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ELEMENT</a:t>
                      </a:r>
                      <a:br>
                        <a:rPr lang="pl-PL" sz="9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pl-PL" sz="9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KLUCZOWY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40589" marB="40589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KONTYNUACA</a:t>
                      </a:r>
                      <a:br>
                        <a:rPr lang="pl-PL" sz="9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pl-PL" sz="9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PO USTERCE</a:t>
                      </a:r>
                      <a:br>
                        <a:rPr lang="pl-PL" sz="9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pl-PL" sz="9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ELEMENTU</a:t>
                      </a:r>
                      <a:br>
                        <a:rPr lang="pl-PL" sz="9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pl-PL" sz="9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KLUCZOWEGO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40589" marB="40589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MOŻLIWOŚĆ</a:t>
                      </a:r>
                      <a:br>
                        <a:rPr lang="pl-PL" sz="9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pl-PL" sz="9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ZASTĄPIENIA</a:t>
                      </a:r>
                      <a:br>
                        <a:rPr lang="pl-PL" sz="9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pl-PL" sz="9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ELEMENTU</a:t>
                      </a:r>
                      <a:br>
                        <a:rPr lang="pl-PL" sz="9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pl-PL" sz="9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KLUCZOWEGO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40589" marB="40589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REALIZACJA</a:t>
                      </a:r>
                      <a:br>
                        <a:rPr lang="pl-PL" sz="9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pl-PL" sz="9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PROJEKTU</a:t>
                      </a:r>
                      <a:br>
                        <a:rPr lang="pl-PL" sz="9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pl-PL" sz="9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ZGODNIEZE</a:t>
                      </a:r>
                      <a:br>
                        <a:rPr lang="pl-PL" sz="9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pl-PL" sz="9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SPECYFIKACJĄ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76906" marR="76906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WZGLĘDNY</a:t>
                      </a:r>
                      <a:br>
                        <a:rPr lang="pl-PL" sz="9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pl-PL" sz="9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POZIOM</a:t>
                      </a:r>
                      <a:br>
                        <a:rPr lang="pl-PL" sz="9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pl-PL" sz="9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NIEZAWODNOŚCI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40589" marB="40589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65D"/>
                    </a:solidFill>
                  </a:tcPr>
                </a:tc>
              </a:tr>
              <a:tr h="4398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Times New Roman"/>
                          <a:ea typeface="Times New Roman"/>
                        </a:rPr>
                        <a:t>izomorficzna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19939" marR="19939" marT="19939" marB="19939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kluczowy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19939" marR="19939" marT="19939" marB="19939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kierownik projektu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19939" marR="19939" marT="19939" marB="19939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nie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19939" marR="19939" marT="19939" marB="19939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tak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19939" marR="19939" marT="19939" marB="19939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tak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76906" marR="7690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19939" marR="19939" marT="19939" marB="19939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398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Times New Roman"/>
                          <a:ea typeface="Times New Roman"/>
                        </a:rPr>
                        <a:t>ekspercka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19939" marR="19939" marT="19939" marB="19939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pomijalny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19939" marR="19939" marT="19939" marB="19939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eksperci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19939" marR="19939" marT="19939" marB="19939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tak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19939" marR="19939" marT="19939" marB="19939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tak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19939" marR="19939" marT="19939" marB="19939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tak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76906" marR="7690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19939" marR="19939" marT="19939" marB="19939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398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Times New Roman"/>
                          <a:ea typeface="Times New Roman"/>
                        </a:rPr>
                        <a:t>kolektywna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19939" marR="19939" marT="19939" marB="19939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pomijalny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19939" marR="19939" marT="19939" marB="19939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pracownicy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19939" marR="19939" marT="19939" marB="19939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tak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19939" marR="19939" marT="19939" marB="19939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tak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19939" marR="19939" marT="19939" marB="19939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na ogół tak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76906" marR="7690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19939" marR="19939" marT="19939" marB="19939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4398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Times New Roman"/>
                          <a:ea typeface="Times New Roman"/>
                        </a:rPr>
                        <a:t>z naczelnym</a:t>
                      </a:r>
                      <a:br>
                        <a:rPr lang="pl-PL" sz="1100" b="1" dirty="0">
                          <a:latin typeface="Times New Roman"/>
                          <a:ea typeface="Times New Roman"/>
                        </a:rPr>
                      </a:br>
                      <a:r>
                        <a:rPr lang="pl-PL" sz="1100" b="1" dirty="0">
                          <a:latin typeface="Times New Roman"/>
                          <a:ea typeface="Times New Roman"/>
                        </a:rPr>
                        <a:t>specjalistą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19939" marR="19939" marT="19939" marB="19939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pomijalny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19939" marR="19939" marT="19939" marB="19939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naczelny specjalista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19939" marR="19939" marT="19939" marB="19939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na ogół nie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19939" marR="19939" marT="19939" marB="19939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na ogół nie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19939" marR="19939" marT="19939" marB="19939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tak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76906" marR="7690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pl-PL" sz="1400" dirty="0">
                        <a:latin typeface="Times New Roman"/>
                        <a:ea typeface="Times New Roman"/>
                      </a:endParaRPr>
                    </a:p>
                  </a:txBody>
                  <a:tcPr marL="19939" marR="19939" marT="19939" marB="19939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Systemowa analiza struktury zespołu</a:t>
            </a:r>
            <a:endParaRPr lang="pl-PL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Warszawska Wyższa Szkoła Informatyki, rok akademicki 2016/2017</a:t>
            </a:r>
            <a:endParaRPr lang="en-US" dirty="0"/>
          </a:p>
        </p:txBody>
      </p:sp>
      <p:sp>
        <p:nvSpPr>
          <p:cNvPr id="9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744580"/>
            <a:ext cx="9152466" cy="685800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400" b="1" dirty="0" smtClean="0">
                <a:latin typeface="+mj-lt"/>
              </a:rPr>
              <a:t>Analiza synergii</a:t>
            </a:r>
            <a:r>
              <a:rPr lang="pl-PL" sz="2400" b="1" dirty="0" smtClean="0"/>
              <a:t>:</a:t>
            </a:r>
            <a:endParaRPr lang="pl-PL" sz="2400" b="1" dirty="0" smtClean="0">
              <a:latin typeface="+mj-lt"/>
            </a:endParaRP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600" b="1" dirty="0" smtClean="0">
              <a:latin typeface="+mj-lt"/>
            </a:endParaRPr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37211" y="2318083"/>
            <a:ext cx="5497127" cy="1748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1443789" y="4284863"/>
          <a:ext cx="7693443" cy="1717516"/>
        </p:xfrm>
        <a:graphic>
          <a:graphicData uri="http://schemas.openxmlformats.org/drawingml/2006/table">
            <a:tbl>
              <a:tblPr/>
              <a:tblGrid>
                <a:gridCol w="2042594"/>
                <a:gridCol w="1651787"/>
                <a:gridCol w="1999531"/>
                <a:gridCol w="1999531"/>
              </a:tblGrid>
              <a:tr h="27636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MODEL</a:t>
                      </a:r>
                      <a:br>
                        <a:rPr lang="pl-PL" sz="13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pl-PL" sz="13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STRUKTURY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46332" marB="46332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65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WSPÓŁCZYNNIK</a:t>
                      </a:r>
                      <a:br>
                        <a:rPr lang="pl-PL" sz="13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pl-PL" sz="13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SYNERGII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46332" marB="46332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65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WZGLĘDNY POZIOMSYNERGII 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87786" marR="8778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65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7021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3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</a:rPr>
                        <a:t>wariant optymistyczny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87786" marR="8778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3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wariant pesymistyczny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22759" marR="22759" marT="22759" marB="22759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Times New Roman"/>
                          <a:ea typeface="Times New Roman"/>
                        </a:rPr>
                        <a:t>izomorficzna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22759" marR="22759" marT="22759" marB="22759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</a:rPr>
                        <a:t>Sy(k) = 0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22759" marR="22759" marT="22759" marB="22759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87786" marR="8778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22759" marR="22759" marT="22759" marB="22759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Times New Roman"/>
                          <a:ea typeface="Times New Roman"/>
                        </a:rPr>
                        <a:t>ekspercka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22759" marR="22759" marT="22759" marB="22759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</a:rPr>
                        <a:t>Sy(k) = [</a:t>
                      </a:r>
                      <a:r>
                        <a:rPr lang="pl-PL" sz="14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</a:rPr>
                        <a:t>+</a:t>
                      </a:r>
                      <a:r>
                        <a:rPr lang="pl-PL" sz="1400" dirty="0">
                          <a:solidFill>
                            <a:srgbClr val="595959"/>
                          </a:solidFill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pl-PL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pl-PL" sz="1400" dirty="0">
                          <a:latin typeface="Times New Roman"/>
                          <a:ea typeface="Times New Roman"/>
                        </a:rPr>
                        <a:t>]k - 2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22759" marR="22759" marT="22759" marB="22759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87786" marR="8778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22759" marR="22759" marT="22759" marB="22759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Times New Roman"/>
                          <a:ea typeface="Times New Roman"/>
                        </a:rPr>
                        <a:t>kolektywna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22759" marR="22759" marT="22759" marB="22759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</a:rPr>
                        <a:t>Sy(k) = [</a:t>
                      </a:r>
                      <a:r>
                        <a:rPr lang="pl-PL" sz="14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</a:rPr>
                        <a:t>+</a:t>
                      </a:r>
                      <a:r>
                        <a:rPr lang="pl-PL" sz="1400" dirty="0">
                          <a:solidFill>
                            <a:srgbClr val="595959"/>
                          </a:solidFill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pl-PL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pl-PL" sz="1400" dirty="0">
                          <a:latin typeface="Times New Roman"/>
                          <a:ea typeface="Times New Roman"/>
                        </a:rPr>
                        <a:t>] k -1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22759" marR="22759" marT="22759" marB="22759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87786" marR="8778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22759" marR="22759" marT="22759" marB="22759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Times New Roman"/>
                          <a:ea typeface="Times New Roman"/>
                        </a:rPr>
                        <a:t>z naczelnym specjalistą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22759" marR="22759" marT="22759" marB="22759" anchor="ctr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</a:rPr>
                        <a:t>Sy(k) = [</a:t>
                      </a:r>
                      <a:r>
                        <a:rPr lang="pl-PL" sz="14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</a:rPr>
                        <a:t>+</a:t>
                      </a:r>
                      <a:r>
                        <a:rPr lang="pl-PL" sz="1400" dirty="0">
                          <a:solidFill>
                            <a:srgbClr val="595959"/>
                          </a:solidFill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pl-PL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pl-PL" sz="1400" dirty="0">
                          <a:latin typeface="Times New Roman"/>
                          <a:ea typeface="Times New Roman"/>
                        </a:rPr>
                        <a:t>]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22759" marR="22759" marT="22759" marB="22759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87786" marR="8778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22759" marR="22759" marT="22759" marB="22759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Systemowa analiza struktury zespołu</a:t>
            </a:r>
            <a:endParaRPr lang="pl-PL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Warszawska Wyższa Szkoła Informatyki, rok akademicki 2016/2017</a:t>
            </a:r>
            <a:endParaRPr lang="en-US" dirty="0"/>
          </a:p>
        </p:txBody>
      </p:sp>
      <p:sp>
        <p:nvSpPr>
          <p:cNvPr id="9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744580"/>
            <a:ext cx="9152466" cy="685800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400" b="1" dirty="0" smtClean="0">
                <a:latin typeface="+mj-lt"/>
              </a:rPr>
              <a:t>Analiza bezpieczeństwa</a:t>
            </a:r>
            <a:r>
              <a:rPr lang="pl-PL" sz="2400" b="1" dirty="0" smtClean="0"/>
              <a:t>:</a:t>
            </a:r>
            <a:endParaRPr lang="pl-PL" sz="2400" b="1" dirty="0" smtClean="0">
              <a:latin typeface="+mj-lt"/>
            </a:endParaRP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600" b="1" dirty="0" smtClean="0">
              <a:latin typeface="+mj-lt"/>
            </a:endParaRP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1479884" y="4189125"/>
          <a:ext cx="7225464" cy="1877595"/>
        </p:xfrm>
        <a:graphic>
          <a:graphicData uri="http://schemas.openxmlformats.org/drawingml/2006/table">
            <a:tbl>
              <a:tblPr/>
              <a:tblGrid>
                <a:gridCol w="1701462"/>
                <a:gridCol w="904274"/>
                <a:gridCol w="904274"/>
                <a:gridCol w="904274"/>
                <a:gridCol w="1573753"/>
                <a:gridCol w="1237427"/>
              </a:tblGrid>
              <a:tr h="7559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MODEL</a:t>
                      </a:r>
                      <a:br>
                        <a:rPr lang="pl-PL" sz="11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pl-PL" sz="11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STRUKTURY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45308" marB="45308" anchor="ctr">
                    <a:lnL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C</a:t>
                      </a:r>
                      <a:r>
                        <a:rPr lang="pl-PL" sz="1400" baseline="-250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pl-PL" sz="14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 = N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pl-PL" sz="1400" i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w</a:t>
                      </a:r>
                      <a:r>
                        <a:rPr lang="pl-PL" sz="1400" i="1" baseline="-250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pl-PL" sz="14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 = 1,8)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22257" marR="22257" marT="0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C</a:t>
                      </a:r>
                      <a:r>
                        <a:rPr lang="pl-PL" sz="1400" baseline="-250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pl-PL" sz="14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 = Ef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pl-PL" sz="1400" i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w</a:t>
                      </a:r>
                      <a:r>
                        <a:rPr lang="pl-PL" sz="1400" i="1" baseline="-250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pl-PL" sz="14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 = 1,4)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22257" marR="22257" marT="0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C</a:t>
                      </a:r>
                      <a:r>
                        <a:rPr lang="pl-PL" sz="1400" baseline="-250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pl-PL" sz="14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 = Sy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pl-PL" sz="1400" i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w</a:t>
                      </a:r>
                      <a:r>
                        <a:rPr lang="pl-PL" sz="1400" i="1" baseline="-250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pl-PL" sz="14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 = 0,9)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22257" marR="22257" marT="0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WZGLĘDNY</a:t>
                      </a:r>
                      <a:br>
                        <a:rPr lang="pl-PL" sz="11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pl-PL" sz="11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POZIOM</a:t>
                      </a:r>
                      <a:br>
                        <a:rPr lang="pl-PL" sz="11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pl-PL" sz="11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BEZPIECZEŃSTWA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22257" marR="22257" marT="0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WZGLĘDNY</a:t>
                      </a:r>
                      <a:br>
                        <a:rPr lang="pl-PL" sz="11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pl-PL" sz="11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POZIOM</a:t>
                      </a:r>
                      <a:br>
                        <a:rPr lang="pl-PL" sz="11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pl-PL" sz="11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RYZYKA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22257" marR="22257" marT="0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65D"/>
                    </a:solidFill>
                  </a:tcPr>
                </a:tc>
              </a:tr>
              <a:tr h="274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300" b="1" dirty="0">
                          <a:latin typeface="Times New Roman"/>
                          <a:ea typeface="Times New Roman"/>
                        </a:rPr>
                        <a:t>izomorficzna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22257" marR="22257" marT="22257" marB="22257" anchor="ctr">
                    <a:lnL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</a:rPr>
                        <a:t>3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22257" marR="22257" marT="0" marB="0" anchor="ctr">
                    <a:lnL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</a:rPr>
                        <a:t>1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22257" marR="22257" marT="0" marB="0" anchor="ctr">
                    <a:lnL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</a:rPr>
                        <a:t>1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22257" marR="22257" marT="0" marB="0" anchor="ctr">
                    <a:lnL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22257" marR="22257" marT="0" marB="0" anchor="b">
                    <a:lnL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Times New Roman"/>
                          <a:ea typeface="Times New Roman"/>
                        </a:rPr>
                        <a:t>3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22257" marR="22257" marT="0" marB="0" anchor="ctr">
                    <a:lnL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300" b="1" dirty="0">
                          <a:latin typeface="Times New Roman"/>
                          <a:ea typeface="Times New Roman"/>
                        </a:rPr>
                        <a:t>ekspercka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22257" marR="22257" marT="22257" marB="22257" anchor="ctr">
                    <a:lnL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</a:rPr>
                        <a:t>4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22257" marR="22257" marT="0" marB="0" anchor="ctr">
                    <a:lnL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</a:rPr>
                        <a:t>3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22257" marR="22257" marT="0" marB="0" anchor="ctr">
                    <a:lnL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</a:rPr>
                        <a:t>3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22257" marR="22257" marT="0" marB="0" anchor="ctr">
                    <a:lnL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22257" marR="22257" marT="0" marB="0" anchor="b">
                    <a:lnL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Times New Roman"/>
                          <a:ea typeface="Times New Roman"/>
                        </a:rPr>
                        <a:t>1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22257" marR="22257" marT="0" marB="0" anchor="ctr">
                    <a:lnL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300" b="1" dirty="0">
                          <a:latin typeface="Times New Roman"/>
                          <a:ea typeface="Times New Roman"/>
                        </a:rPr>
                        <a:t>kolektywna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22257" marR="22257" marT="22257" marB="22257" anchor="ctr">
                    <a:lnL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</a:rPr>
                        <a:t>2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22257" marR="22257" marT="0" marB="0" anchor="ctr">
                    <a:lnL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</a:rPr>
                        <a:t>4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22257" marR="22257" marT="0" marB="0" anchor="ctr">
                    <a:lnL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</a:rPr>
                        <a:t>4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22257" marR="22257" marT="0" marB="0" anchor="ctr">
                    <a:lnL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22257" marR="22257" marT="0" marB="0" anchor="b">
                    <a:lnL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Times New Roman"/>
                          <a:ea typeface="Times New Roman"/>
                        </a:rPr>
                        <a:t>2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22257" marR="22257" marT="0" marB="0" anchor="ctr">
                    <a:lnL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300" b="1" dirty="0">
                          <a:latin typeface="Times New Roman"/>
                          <a:ea typeface="Times New Roman"/>
                        </a:rPr>
                        <a:t>z naczelnym specjalistą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22257" marR="22257" marT="22257" marB="22257" anchor="ctr">
                    <a:lnL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</a:rPr>
                        <a:t>1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22257" marR="22257" marT="0" marB="0" anchor="ctr">
                    <a:lnL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</a:rPr>
                        <a:t>2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22257" marR="22257" marT="0" marB="0" anchor="ctr">
                    <a:lnL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</a:rPr>
                        <a:t>2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22257" marR="22257" marT="0" marB="0" anchor="ctr">
                    <a:lnL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22257" marR="22257" marT="0" marB="0" anchor="b">
                    <a:lnL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Times New Roman"/>
                          <a:ea typeface="Times New Roman"/>
                        </a:rPr>
                        <a:t>4</a:t>
                      </a:r>
                      <a:endParaRPr lang="pl-PL" sz="1600" dirty="0">
                        <a:latin typeface="Times New Roman"/>
                        <a:ea typeface="Times New Roman"/>
                      </a:endParaRPr>
                    </a:p>
                  </a:txBody>
                  <a:tcPr marL="22257" marR="22257" marT="0" marB="0" anchor="ctr">
                    <a:lnL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891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1005" y="1707481"/>
            <a:ext cx="4279026" cy="2383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Systemowa analiza struktury zespołu</a:t>
            </a:r>
            <a:endParaRPr lang="pl-PL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Warszawska Wyższa Szkoła Informatyki, rok akademicki 2016/2017</a:t>
            </a:r>
            <a:endParaRPr lang="en-US" dirty="0"/>
          </a:p>
        </p:txBody>
      </p:sp>
      <p:sp>
        <p:nvSpPr>
          <p:cNvPr id="9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744580"/>
            <a:ext cx="9152466" cy="685800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400" b="1" dirty="0" smtClean="0">
                <a:latin typeface="+mj-lt"/>
              </a:rPr>
              <a:t>Romboidalny model struktur zespołu projektowego: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600" b="1" dirty="0" smtClean="0">
              <a:latin typeface="+mj-lt"/>
            </a:endParaRPr>
          </a:p>
        </p:txBody>
      </p:sp>
      <p:pic>
        <p:nvPicPr>
          <p:cNvPr id="10" name="Obraz 9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68052" y="2331569"/>
            <a:ext cx="4027548" cy="3739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Analiza kompetencji</a:t>
            </a:r>
            <a:endParaRPr lang="pl-PL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Warszawska Wyższa Szkoła Informatyki, rok akademicki 2016/2017</a:t>
            </a:r>
            <a:endParaRPr lang="en-US" dirty="0"/>
          </a:p>
        </p:txBody>
      </p:sp>
      <p:sp>
        <p:nvSpPr>
          <p:cNvPr id="9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744580"/>
            <a:ext cx="3341213" cy="1347536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400" b="1" dirty="0" smtClean="0">
                <a:latin typeface="+mj-lt"/>
              </a:rPr>
              <a:t>Katalog kompetencji</a:t>
            </a:r>
            <a:br>
              <a:rPr lang="pl-PL" sz="2400" b="1" dirty="0" smtClean="0">
                <a:latin typeface="+mj-lt"/>
              </a:rPr>
            </a:br>
            <a:r>
              <a:rPr lang="pl-PL" sz="2400" b="1" dirty="0" smtClean="0">
                <a:latin typeface="+mj-lt"/>
              </a:rPr>
              <a:t>dla modelu</a:t>
            </a:r>
            <a:br>
              <a:rPr lang="pl-PL" sz="2400" b="1" dirty="0" smtClean="0">
                <a:latin typeface="+mj-lt"/>
              </a:rPr>
            </a:br>
            <a:r>
              <a:rPr lang="pl-PL" sz="2400" b="1" dirty="0" smtClean="0">
                <a:latin typeface="+mj-lt"/>
              </a:rPr>
              <a:t>izomorficznego: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600" b="1" dirty="0" smtClean="0">
              <a:latin typeface="+mj-lt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4608097" y="1473554"/>
          <a:ext cx="4704594" cy="4897020"/>
        </p:xfrm>
        <a:graphic>
          <a:graphicData uri="http://schemas.openxmlformats.org/drawingml/2006/table">
            <a:tbl>
              <a:tblPr/>
              <a:tblGrid>
                <a:gridCol w="3122006"/>
                <a:gridCol w="395647"/>
                <a:gridCol w="395647"/>
                <a:gridCol w="395647"/>
                <a:gridCol w="395647"/>
              </a:tblGrid>
              <a:tr h="22089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 dirty="0">
                          <a:latin typeface="Times New Roman"/>
                          <a:ea typeface="Times New Roman"/>
                        </a:rPr>
                        <a:t>Cecha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Times New Roman"/>
                          <a:ea typeface="Times New Roman"/>
                        </a:rPr>
                        <a:t>Kierownik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Times New Roman"/>
                          <a:ea typeface="Times New Roman"/>
                        </a:rPr>
                        <a:t>Pracownik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2089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 b="1" dirty="0">
                          <a:latin typeface="Times New Roman"/>
                          <a:ea typeface="Times New Roman"/>
                        </a:rPr>
                        <a:t>(K)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 b="1" dirty="0">
                          <a:latin typeface="Times New Roman"/>
                          <a:ea typeface="Times New Roman"/>
                        </a:rPr>
                        <a:t>(S)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 b="1" dirty="0">
                          <a:latin typeface="Times New Roman"/>
                          <a:ea typeface="Times New Roman"/>
                        </a:rPr>
                        <a:t>(K)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 b="1" dirty="0">
                          <a:latin typeface="Times New Roman"/>
                          <a:ea typeface="Times New Roman"/>
                        </a:rPr>
                        <a:t>(S)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2344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Adaptacyjność 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40355" marR="40355" marT="0" marB="0" anchor="ctr">
                    <a:lnL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Calibri"/>
                          <a:ea typeface="Times New Roman"/>
                        </a:rPr>
                        <a:t>x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Calibri"/>
                          <a:ea typeface="Times New Roman"/>
                        </a:rPr>
                        <a:t>x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2344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Administracja / prowadzenie dokumentacji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40355" marR="40355" marT="0" marB="0" anchor="ctr">
                    <a:lnL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Calibri"/>
                          <a:ea typeface="Times New Roman"/>
                        </a:rPr>
                        <a:t>x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Calibri"/>
                          <a:ea typeface="Times New Roman"/>
                        </a:rPr>
                        <a:t>x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2344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Dążenie do rezultatów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40355" marR="40355" marT="0" marB="0" anchor="ctr">
                    <a:lnL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Calibri"/>
                          <a:ea typeface="Times New Roman"/>
                        </a:rPr>
                        <a:t>x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Calibri"/>
                          <a:ea typeface="Times New Roman"/>
                        </a:rPr>
                        <a:t>x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2344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Funkcjonowanie w otoczeniu zespołu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40355" marR="40355" marT="0" marB="0" anchor="ctr">
                    <a:lnL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Calibri"/>
                          <a:ea typeface="Times New Roman"/>
                        </a:rPr>
                        <a:t>x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Calibri"/>
                          <a:ea typeface="Times New Roman"/>
                        </a:rPr>
                        <a:t>n/d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344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Identyfikacja z firmą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40355" marR="40355" marT="0" marB="0" anchor="ctr">
                    <a:lnL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Calibri"/>
                          <a:ea typeface="Times New Roman"/>
                        </a:rPr>
                        <a:t>x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Calibri"/>
                          <a:ea typeface="Times New Roman"/>
                        </a:rPr>
                        <a:t>x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2344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Innowacyjność 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40355" marR="40355" marT="0" marB="0" anchor="ctr">
                    <a:lnL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Calibri"/>
                          <a:ea typeface="Times New Roman"/>
                        </a:rPr>
                        <a:t>x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Calibri"/>
                          <a:ea typeface="Times New Roman"/>
                        </a:rPr>
                        <a:t>x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2344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Komunikacja pisemna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40355" marR="40355" marT="0" marB="0" anchor="ctr">
                    <a:lnL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Calibri"/>
                          <a:ea typeface="Times New Roman"/>
                        </a:rPr>
                        <a:t>x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Calibri"/>
                          <a:ea typeface="Times New Roman"/>
                        </a:rPr>
                        <a:t>x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2344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Myślenie analityczne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40355" marR="40355" marT="0" marB="0" anchor="ctr">
                    <a:lnL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Calibri"/>
                          <a:ea typeface="Times New Roman"/>
                        </a:rPr>
                        <a:t>x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Calibri"/>
                          <a:ea typeface="Times New Roman"/>
                        </a:rPr>
                        <a:t>x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2344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Organizacja pracy własnej / zarządzanie czasem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40355" marR="40355" marT="0" marB="0" anchor="ctr">
                    <a:lnL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Calibri"/>
                          <a:ea typeface="Times New Roman"/>
                        </a:rPr>
                        <a:t>x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Calibri"/>
                          <a:ea typeface="Times New Roman"/>
                        </a:rPr>
                        <a:t>x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2344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Podejmowanie decyzji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40355" marR="40355" marT="0" marB="0" anchor="ctr">
                    <a:lnL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Calibri"/>
                          <a:ea typeface="Times New Roman"/>
                        </a:rPr>
                        <a:t>x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Calibri"/>
                          <a:ea typeface="Times New Roman"/>
                        </a:rPr>
                        <a:t>x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2344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Praca zespołowa / współpraca w zespole 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40355" marR="40355" marT="0" marB="0" anchor="ctr">
                    <a:lnL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Calibri"/>
                          <a:ea typeface="Times New Roman"/>
                        </a:rPr>
                        <a:t>x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Calibri"/>
                          <a:ea typeface="Times New Roman"/>
                        </a:rPr>
                        <a:t>x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2344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Procedury - znajomość i stosowanie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40355" marR="40355" marT="0" marB="0" anchor="ctr">
                    <a:lnL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Calibri"/>
                          <a:ea typeface="Times New Roman"/>
                        </a:rPr>
                        <a:t>x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Calibri"/>
                          <a:ea typeface="Times New Roman"/>
                        </a:rPr>
                        <a:t>x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2344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Przywództwo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40355" marR="40355" marT="0" marB="0" anchor="ctr">
                    <a:lnL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Calibri"/>
                          <a:ea typeface="Times New Roman"/>
                        </a:rPr>
                        <a:t>x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Calibri"/>
                          <a:ea typeface="Times New Roman"/>
                        </a:rPr>
                        <a:t>n/d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344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Rozwiązywanie konfliktów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40355" marR="40355" marT="0" marB="0" anchor="ctr">
                    <a:lnL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Calibri"/>
                          <a:ea typeface="Times New Roman"/>
                        </a:rPr>
                        <a:t>x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Calibri"/>
                          <a:ea typeface="Times New Roman"/>
                        </a:rPr>
                        <a:t>x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2344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Rozwój zawodowy / gotowość do uczenia się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40355" marR="40355" marT="0" marB="0" anchor="ctr">
                    <a:lnL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Calibri"/>
                          <a:ea typeface="Times New Roman"/>
                        </a:rPr>
                        <a:t>x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Calibri"/>
                          <a:ea typeface="Times New Roman"/>
                        </a:rPr>
                        <a:t>x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2344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Umiejętności IT 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40355" marR="40355" marT="0" marB="0" anchor="ctr">
                    <a:lnL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Calibri"/>
                          <a:ea typeface="Times New Roman"/>
                        </a:rPr>
                        <a:t>x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Calibri"/>
                          <a:ea typeface="Times New Roman"/>
                        </a:rPr>
                        <a:t>x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2344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Wiedza zawodowa 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40355" marR="40355" marT="0" marB="0" anchor="ctr">
                    <a:lnL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Calibri"/>
                          <a:ea typeface="Times New Roman"/>
                        </a:rPr>
                        <a:t>x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Calibri"/>
                          <a:ea typeface="Times New Roman"/>
                        </a:rPr>
                        <a:t>x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2344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Zarządzanie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40355" marR="40355" marT="0" marB="0" anchor="ctr">
                    <a:lnL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Calibri"/>
                          <a:ea typeface="Times New Roman"/>
                        </a:rPr>
                        <a:t>x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Calibri"/>
                          <a:ea typeface="Times New Roman"/>
                        </a:rPr>
                        <a:t>n/d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344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Zasady moralne 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40355" marR="40355" marT="0" marB="0" anchor="ctr">
                    <a:lnL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Calibri"/>
                          <a:ea typeface="Times New Roman"/>
                        </a:rPr>
                        <a:t>x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Calibri"/>
                          <a:ea typeface="Times New Roman"/>
                        </a:rPr>
                        <a:t>x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19824" marR="19824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</a:tbl>
          </a:graphicData>
        </a:graphic>
      </p:graphicFrame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Analiza kompetencji</a:t>
            </a:r>
            <a:endParaRPr lang="pl-PL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Warszawska Wyższa Szkoła Informatyki, rok akademicki 2016/2017</a:t>
            </a:r>
            <a:endParaRPr lang="en-US" dirty="0"/>
          </a:p>
        </p:txBody>
      </p:sp>
      <p:sp>
        <p:nvSpPr>
          <p:cNvPr id="9" name="Symbol zastępczy zawartości 2"/>
          <p:cNvSpPr>
            <a:spLocks noGrp="1"/>
          </p:cNvSpPr>
          <p:nvPr>
            <p:ph idx="1"/>
          </p:nvPr>
        </p:nvSpPr>
        <p:spPr>
          <a:xfrm>
            <a:off x="677333" y="1744579"/>
            <a:ext cx="5182046" cy="1756609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400" b="1" dirty="0" smtClean="0">
                <a:latin typeface="+mj-lt"/>
              </a:rPr>
              <a:t>Metoda ewaluacji kompetencji kandydata z wykorzystaniem średnie arytmetycznej ważonej: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600" b="1" dirty="0" smtClean="0">
              <a:latin typeface="+mj-lt"/>
            </a:endParaRPr>
          </a:p>
        </p:txBody>
      </p:sp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6003759" y="633114"/>
          <a:ext cx="5161547" cy="6008926"/>
        </p:xfrm>
        <a:graphic>
          <a:graphicData uri="http://schemas.openxmlformats.org/drawingml/2006/table">
            <a:tbl>
              <a:tblPr/>
              <a:tblGrid>
                <a:gridCol w="562137"/>
                <a:gridCol w="2276714"/>
                <a:gridCol w="774232"/>
                <a:gridCol w="774232"/>
                <a:gridCol w="774232"/>
              </a:tblGrid>
              <a:tr h="38567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Nr cechy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Cecha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latin typeface="Times New Roman"/>
                          <a:ea typeface="Times New Roman"/>
                        </a:rPr>
                        <a:t>Kandydat 1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latin typeface="Times New Roman"/>
                          <a:ea typeface="Times New Roman"/>
                        </a:rPr>
                        <a:t>Kandydat 2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latin typeface="Times New Roman"/>
                          <a:ea typeface="Times New Roman"/>
                        </a:rPr>
                        <a:t>Kandydat 3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76471">
                <a:tc gridSpan="5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latin typeface="Times New Roman"/>
                          <a:ea typeface="Times New Roman"/>
                        </a:rPr>
                        <a:t>Cechy kluczowe (</a:t>
                      </a:r>
                      <a:r>
                        <a:rPr lang="pl-PL" sz="900" i="1" dirty="0">
                          <a:latin typeface="Times New Roman"/>
                          <a:ea typeface="Times New Roman"/>
                        </a:rPr>
                        <a:t>w</a:t>
                      </a:r>
                      <a:r>
                        <a:rPr lang="pl-PL" sz="900" dirty="0">
                          <a:latin typeface="Times New Roman"/>
                          <a:ea typeface="Times New Roman"/>
                        </a:rPr>
                        <a:t> = 1)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16094" marR="16094" marT="488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509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Adaptacyjność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509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800" dirty="0">
                          <a:latin typeface="Times New Roman"/>
                          <a:ea typeface="Times New Roman"/>
                        </a:rPr>
                        <a:t>2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800" dirty="0">
                          <a:latin typeface="Times New Roman"/>
                          <a:ea typeface="Times New Roman"/>
                        </a:rPr>
                        <a:t>Administracja / prowadzenie dokumentacji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509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800" dirty="0">
                          <a:latin typeface="Times New Roman"/>
                          <a:ea typeface="Times New Roman"/>
                        </a:rPr>
                        <a:t>3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800" dirty="0">
                          <a:latin typeface="Times New Roman"/>
                          <a:ea typeface="Times New Roman"/>
                        </a:rPr>
                        <a:t>Dążenie do rezultatów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509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Funkcjonowanie w otoczeniu zespołu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509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800" dirty="0">
                          <a:latin typeface="Times New Roman"/>
                          <a:ea typeface="Times New Roman"/>
                        </a:rPr>
                        <a:t>5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800" dirty="0">
                          <a:latin typeface="Times New Roman"/>
                          <a:ea typeface="Times New Roman"/>
                        </a:rPr>
                        <a:t>Identyfikacja z firmą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509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800" dirty="0">
                          <a:latin typeface="Times New Roman"/>
                          <a:ea typeface="Times New Roman"/>
                        </a:rPr>
                        <a:t>6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800" dirty="0">
                          <a:latin typeface="Times New Roman"/>
                          <a:ea typeface="Times New Roman"/>
                        </a:rPr>
                        <a:t>Komunikacja pisemna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509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800" dirty="0">
                          <a:latin typeface="Times New Roman"/>
                          <a:ea typeface="Times New Roman"/>
                        </a:rPr>
                        <a:t>7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800" dirty="0">
                          <a:latin typeface="Times New Roman"/>
                          <a:ea typeface="Times New Roman"/>
                        </a:rPr>
                        <a:t>Myślenie analityczne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509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800" dirty="0">
                          <a:latin typeface="Times New Roman"/>
                          <a:ea typeface="Times New Roman"/>
                        </a:rPr>
                        <a:t>8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800" dirty="0">
                          <a:latin typeface="Times New Roman"/>
                          <a:ea typeface="Times New Roman"/>
                        </a:rPr>
                        <a:t>Organizacja pracy własnej / zarządzanie czasem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509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800" dirty="0">
                          <a:latin typeface="Times New Roman"/>
                          <a:ea typeface="Times New Roman"/>
                        </a:rPr>
                        <a:t>9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800" dirty="0">
                          <a:latin typeface="Times New Roman"/>
                          <a:ea typeface="Times New Roman"/>
                        </a:rPr>
                        <a:t>Podejmowanie decyzji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509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800" dirty="0">
                          <a:latin typeface="Times New Roman"/>
                          <a:ea typeface="Times New Roman"/>
                        </a:rPr>
                        <a:t>10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800" dirty="0">
                          <a:latin typeface="Times New Roman"/>
                          <a:ea typeface="Times New Roman"/>
                        </a:rPr>
                        <a:t>Procedury - znajomość i stosowanie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509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800" dirty="0">
                          <a:latin typeface="Times New Roman"/>
                          <a:ea typeface="Times New Roman"/>
                        </a:rPr>
                        <a:t>11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800" dirty="0">
                          <a:latin typeface="Times New Roman"/>
                          <a:ea typeface="Times New Roman"/>
                        </a:rPr>
                        <a:t>Umiejętności IT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509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Wiedza zawodowa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509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13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Zarządzanie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509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14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Zasady moralne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76471">
                <a:tc gridSpan="5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latin typeface="Times New Roman"/>
                          <a:ea typeface="Times New Roman"/>
                        </a:rPr>
                        <a:t>Cechy sprzyjające (</a:t>
                      </a:r>
                      <a:r>
                        <a:rPr lang="pl-PL" sz="900" i="1" dirty="0">
                          <a:latin typeface="Times New Roman"/>
                          <a:ea typeface="Times New Roman"/>
                        </a:rPr>
                        <a:t>w</a:t>
                      </a:r>
                      <a:r>
                        <a:rPr lang="pl-PL" sz="900" dirty="0">
                          <a:latin typeface="Times New Roman"/>
                          <a:ea typeface="Times New Roman"/>
                        </a:rPr>
                        <a:t> = 0,5)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16094" marR="16094" marT="488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509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800" dirty="0">
                          <a:latin typeface="Times New Roman"/>
                          <a:ea typeface="Times New Roman"/>
                        </a:rPr>
                        <a:t>15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800" dirty="0">
                          <a:latin typeface="Times New Roman"/>
                          <a:ea typeface="Times New Roman"/>
                        </a:rPr>
                        <a:t>Innowacyjność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509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800" dirty="0">
                          <a:latin typeface="Times New Roman"/>
                          <a:ea typeface="Times New Roman"/>
                        </a:rPr>
                        <a:t>16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800" dirty="0">
                          <a:latin typeface="Times New Roman"/>
                          <a:ea typeface="Times New Roman"/>
                        </a:rPr>
                        <a:t>Praca zespołowa / współpraca w zespole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509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800" dirty="0">
                          <a:latin typeface="Times New Roman"/>
                          <a:ea typeface="Times New Roman"/>
                        </a:rPr>
                        <a:t>17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800" dirty="0">
                          <a:latin typeface="Times New Roman"/>
                          <a:ea typeface="Times New Roman"/>
                        </a:rPr>
                        <a:t>Przywództwo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509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800" dirty="0">
                          <a:latin typeface="Times New Roman"/>
                          <a:ea typeface="Times New Roman"/>
                        </a:rPr>
                        <a:t>18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800" dirty="0">
                          <a:latin typeface="Times New Roman"/>
                          <a:ea typeface="Times New Roman"/>
                        </a:rPr>
                        <a:t>Rozwiązywanie konfliktów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509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800" dirty="0">
                          <a:latin typeface="Times New Roman"/>
                          <a:ea typeface="Times New Roman"/>
                        </a:rPr>
                        <a:t>19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800" dirty="0">
                          <a:latin typeface="Times New Roman"/>
                          <a:ea typeface="Times New Roman"/>
                        </a:rPr>
                        <a:t>Rozwój zawodowy / gotowość uczenia się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16094" marR="160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92565"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latin typeface="Times New Roman"/>
                          <a:ea typeface="Times New Roman"/>
                        </a:rPr>
                        <a:t>ŚREDNIA WAŻONA: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16094" marR="163238" marT="649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Times New Roman"/>
                          <a:ea typeface="Times New Roman"/>
                        </a:rPr>
                        <a:t>3,11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16094" marR="16094" marT="649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900" b="1" u="sng" dirty="0">
                          <a:latin typeface="Times New Roman"/>
                          <a:ea typeface="Times New Roman"/>
                        </a:rPr>
                        <a:t>3,34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62077" marR="62077" marT="649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Times New Roman"/>
                          <a:ea typeface="Times New Roman"/>
                        </a:rPr>
                        <a:t>3,26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62077" marR="62077" marT="649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Wybór struktury zespołu</a:t>
            </a:r>
            <a:endParaRPr lang="pl-PL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Warszawska Wyższa Szkoła Informatyki, rok akademicki 2016/2017</a:t>
            </a:r>
            <a:endParaRPr lang="en-US" dirty="0"/>
          </a:p>
        </p:txBody>
      </p:sp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403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7823" y="2502067"/>
            <a:ext cx="6118099" cy="249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Warszawska Wyższa Szkoła Informatyki, rok akademicki 2016/2017</a:t>
            </a:r>
            <a:endParaRPr lang="en-US" dirty="0"/>
          </a:p>
        </p:txBody>
      </p:sp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25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5394998" y="0"/>
            <a:ext cx="6797002" cy="6436896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ytuł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3954824" cy="1320800"/>
          </a:xfrm>
        </p:spPr>
        <p:txBody>
          <a:bodyPr>
            <a:normAutofit fontScale="90000"/>
          </a:bodyPr>
          <a:lstStyle/>
          <a:p>
            <a:r>
              <a:rPr lang="pl-PL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„Mapa struktur zespołu”</a:t>
            </a:r>
            <a:endParaRPr lang="pl-PL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353153" y="4342038"/>
          <a:ext cx="5915856" cy="1658461"/>
        </p:xfrm>
        <a:graphic>
          <a:graphicData uri="http://schemas.openxmlformats.org/drawingml/2006/table">
            <a:tbl>
              <a:tblPr/>
              <a:tblGrid>
                <a:gridCol w="3301416"/>
                <a:gridCol w="1340585"/>
                <a:gridCol w="1273855"/>
              </a:tblGrid>
              <a:tr h="3838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Pytanie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E36C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848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36C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Wartości dla „tak”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848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848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36C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Wartości dla „nie”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74563" marR="74563" marT="0" marB="0" anchor="ctr">
                    <a:lnL w="12700" cap="flat" cmpd="sng" algn="ctr">
                      <a:solidFill>
                        <a:srgbClr val="9848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36C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36C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</a:tr>
              <a:tr h="2043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Czy projekt jest duży?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39353" marR="39353" marT="19332" marB="19332" anchor="ctr">
                    <a:lnL w="19050" cap="flat" cmpd="sng" algn="ctr">
                      <a:solidFill>
                        <a:srgbClr val="E36C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848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średni, duży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19332" marB="19332" anchor="ctr">
                    <a:lnL w="12700" cap="flat" cmpd="sng" algn="ctr">
                      <a:solidFill>
                        <a:srgbClr val="9848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848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mały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848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36C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Czy projekt jest złożony?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39353" marR="39353" marT="19332" marB="19332" anchor="ctr">
                    <a:lnL w="19050" cap="flat" cmpd="sng" algn="ctr">
                      <a:solidFill>
                        <a:srgbClr val="E36C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848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wysoka, bardzo wysoka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19332" marB="19332" anchor="ctr">
                    <a:lnL w="12700" cap="flat" cmpd="sng" algn="ctr">
                      <a:solidFill>
                        <a:srgbClr val="9848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848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mała, przeciętna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74563" marR="74563" marT="19332" marB="19332" anchor="ctr">
                    <a:lnL w="12700" cap="flat" cmpd="sng" algn="ctr">
                      <a:solidFill>
                        <a:srgbClr val="9848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36C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Czy projekt jest innowacyjny?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39353" marR="39353" marT="19332" marB="19332" anchor="ctr">
                    <a:lnL w="19050" cap="flat" cmpd="sng" algn="ctr">
                      <a:solidFill>
                        <a:srgbClr val="E36C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848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innowacyjny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19332" marB="19332" anchor="ctr">
                    <a:lnL w="12700" cap="flat" cmpd="sng" algn="ctr">
                      <a:solidFill>
                        <a:srgbClr val="9848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848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typowy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74563" marR="74563" marT="19332" marB="19332" anchor="ctr">
                    <a:lnL w="12700" cap="flat" cmpd="sng" algn="ctr">
                      <a:solidFill>
                        <a:srgbClr val="9848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36C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Czy akceptowany jest wysoki poziom ryzyka?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39353" marR="39353" marT="19332" marB="19332" anchor="ctr">
                    <a:lnL w="19050" cap="flat" cmpd="sng" algn="ctr">
                      <a:solidFill>
                        <a:srgbClr val="E36C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848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3, 4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19332" marB="19332" anchor="ctr">
                    <a:lnL w="12700" cap="flat" cmpd="sng" algn="ctr">
                      <a:solidFill>
                        <a:srgbClr val="9848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848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1, 2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74563" marR="74563" marT="19332" marB="19332" anchor="ctr">
                    <a:lnL w="12700" cap="flat" cmpd="sng" algn="ctr">
                      <a:solidFill>
                        <a:srgbClr val="9848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36C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2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Czy pracownicy mogą być przypisani na stałe do zespołu?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39353" marR="39353" marT="19332" marB="19332" anchor="ctr">
                    <a:lnL w="19050" cap="flat" cmpd="sng" algn="ctr">
                      <a:solidFill>
                        <a:srgbClr val="E36C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848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36C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tak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19332" marB="19332" anchor="ctr">
                    <a:lnL w="12700" cap="flat" cmpd="sng" algn="ctr">
                      <a:solidFill>
                        <a:srgbClr val="9848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848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36C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</a:rPr>
                        <a:t>nie</a:t>
                      </a:r>
                      <a:endParaRPr lang="pl-PL" sz="1300" dirty="0">
                        <a:latin typeface="Times New Roman"/>
                        <a:ea typeface="Times New Roman"/>
                      </a:endParaRPr>
                    </a:p>
                  </a:txBody>
                  <a:tcPr marL="74563" marR="74563" marT="19332" marB="19332" anchor="ctr">
                    <a:lnL w="12700" cap="flat" cmpd="sng" algn="ctr">
                      <a:solidFill>
                        <a:srgbClr val="9848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36C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36C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94347"/>
          </a:xfrm>
        </p:spPr>
        <p:txBody>
          <a:bodyPr>
            <a:normAutofit/>
          </a:bodyPr>
          <a:lstStyle/>
          <a:p>
            <a:r>
              <a:rPr lang="pl-PL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Hipoteza badawcza - weryfikacja</a:t>
            </a:r>
            <a:endParaRPr lang="pl-PL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Warszawska Wyższa Szkoła Informatyki, rok akademicki 2016/2017</a:t>
            </a:r>
            <a:endParaRPr lang="en-US" dirty="0"/>
          </a:p>
        </p:txBody>
      </p:sp>
      <p:sp>
        <p:nvSpPr>
          <p:cNvPr id="7" name="Symbol zastępczy zawartości 2"/>
          <p:cNvSpPr>
            <a:spLocks noGrp="1"/>
          </p:cNvSpPr>
          <p:nvPr>
            <p:ph idx="1"/>
          </p:nvPr>
        </p:nvSpPr>
        <p:spPr>
          <a:xfrm>
            <a:off x="677332" y="1756611"/>
            <a:ext cx="9393099" cy="4284751"/>
          </a:xfrm>
        </p:spPr>
        <p:txBody>
          <a:bodyPr>
            <a:normAutofit/>
          </a:bodyPr>
          <a:lstStyle/>
          <a:p>
            <a:r>
              <a:rPr lang="pl-PL" sz="2400" dirty="0" smtClean="0"/>
              <a:t>Metoda „</a:t>
            </a:r>
            <a:r>
              <a:rPr lang="pl-PL" sz="2400" i="1" dirty="0" smtClean="0"/>
              <a:t>mapy struktur zespołu projektowego”</a:t>
            </a:r>
            <a:r>
              <a:rPr lang="pl-PL" sz="2400" dirty="0" smtClean="0"/>
              <a:t> oraz </a:t>
            </a:r>
            <a:r>
              <a:rPr lang="pl-PL" sz="2400" i="1" dirty="0" smtClean="0"/>
              <a:t>ewaluacja kompetencji</a:t>
            </a:r>
            <a:r>
              <a:rPr lang="pl-PL" sz="2400" dirty="0" smtClean="0"/>
              <a:t> tworzą razem systemowo - kompetencyjny model struktury zespołu projektowego.</a:t>
            </a:r>
          </a:p>
          <a:p>
            <a:r>
              <a:rPr lang="pl-PL" sz="2400" dirty="0" smtClean="0"/>
              <a:t>Hipoteza badawcza zakładała, że </a:t>
            </a:r>
            <a:r>
              <a:rPr lang="pl-PL" sz="2400" i="1" dirty="0" smtClean="0"/>
              <a:t>analiza systemowa w  połączeniu z ewaluacją kompetencji umożliwia wybór optymalnej struktury zespołu projektowego.</a:t>
            </a:r>
          </a:p>
          <a:p>
            <a:r>
              <a:rPr lang="pl-PL" sz="2400" b="1" i="1" dirty="0" smtClean="0"/>
              <a:t>W pracy dowiedziono słuszności hipotezy badawczej.</a:t>
            </a:r>
            <a:endParaRPr lang="pl-PL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 prezentacji</a:t>
            </a:r>
            <a:endParaRPr lang="pl-PL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Hipoteza badawcza;</a:t>
            </a:r>
          </a:p>
          <a:p>
            <a:r>
              <a:rPr lang="pl-PL" sz="2400" dirty="0" smtClean="0"/>
              <a:t>Systemowa analiza struktury zespołu;</a:t>
            </a:r>
          </a:p>
          <a:p>
            <a:r>
              <a:rPr lang="pl-PL" sz="2400" dirty="0" smtClean="0"/>
              <a:t>Analiza kompetencji;</a:t>
            </a:r>
          </a:p>
          <a:p>
            <a:r>
              <a:rPr lang="pl-PL" sz="2400" dirty="0" smtClean="0"/>
              <a:t>Weryfikacja hipotezy badawczej.</a:t>
            </a:r>
            <a:endParaRPr lang="pl-PL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Warszawska Wyższa Szkoła Informatyki, rok akademicki 2016/2017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3553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619" y="962526"/>
            <a:ext cx="8596668" cy="3176338"/>
          </a:xfrm>
        </p:spPr>
        <p:txBody>
          <a:bodyPr>
            <a:normAutofit/>
          </a:bodyPr>
          <a:lstStyle/>
          <a:p>
            <a:pPr algn="ctr"/>
            <a:r>
              <a:rPr lang="pl-PL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Dziękuję za uwagę…</a:t>
            </a:r>
            <a:endParaRPr lang="pl-PL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Warszawska Wyższa Szkoła Informatyki, rok akademicki 2016/2017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3654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Hipoteza badawcza</a:t>
            </a:r>
            <a:endParaRPr lang="pl-PL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744579"/>
            <a:ext cx="9152466" cy="3717758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  <a:buNone/>
            </a:pPr>
            <a:r>
              <a:rPr lang="pl-PL" sz="2600" b="1" dirty="0" smtClean="0">
                <a:latin typeface="+mj-lt"/>
              </a:rPr>
              <a:t>Struktura zespołu składa się z elementów (członków zespołu) posiadających określone atrybuty, oraz relacji (zależności formalnych oraz nieformalnych) pomiędzy członkami zespołu.</a:t>
            </a:r>
          </a:p>
          <a:p>
            <a:pPr>
              <a:lnSpc>
                <a:spcPct val="114000"/>
              </a:lnSpc>
              <a:buNone/>
            </a:pPr>
            <a:r>
              <a:rPr lang="pl-PL" sz="2600" b="1" dirty="0" smtClean="0"/>
              <a:t>Jedną z kategorii atrybutów członków zespołu są ich kompetencje.</a:t>
            </a:r>
          </a:p>
          <a:p>
            <a:pPr algn="ctr">
              <a:lnSpc>
                <a:spcPct val="114000"/>
              </a:lnSpc>
              <a:buNone/>
            </a:pPr>
            <a:r>
              <a:rPr lang="pl-PL" sz="3200" b="1" dirty="0" smtClean="0">
                <a:latin typeface="+mj-lt"/>
              </a:rPr>
              <a:t>S = { E, A, R }</a:t>
            </a:r>
            <a:endParaRPr lang="pl-PL" sz="3200" b="1" dirty="0">
              <a:latin typeface="+mj-lt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Warszawska Wyższa Szkoła Informatyki, rok akademicki 2016/2017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Hipoteza badawcza</a:t>
            </a:r>
            <a:endParaRPr lang="pl-PL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756611"/>
            <a:ext cx="9152466" cy="4284751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  <a:spcAft>
                <a:spcPts val="1200"/>
              </a:spcAft>
              <a:buNone/>
            </a:pPr>
            <a:r>
              <a:rPr lang="pl-PL" sz="2400" b="1" dirty="0" smtClean="0">
                <a:latin typeface="+mj-lt"/>
              </a:rPr>
              <a:t>Rozwój teorii zespołów projektowych:</a:t>
            </a:r>
          </a:p>
          <a:p>
            <a:pPr>
              <a:lnSpc>
                <a:spcPct val="114000"/>
              </a:lnSpc>
            </a:pPr>
            <a:r>
              <a:rPr lang="pl-PL" sz="2200" dirty="0" smtClean="0">
                <a:latin typeface="+mj-lt"/>
              </a:rPr>
              <a:t>M. </a:t>
            </a:r>
            <a:r>
              <a:rPr lang="pl-PL" sz="2200" dirty="0" smtClean="0">
                <a:latin typeface="+mj-lt"/>
              </a:rPr>
              <a:t>Belbin</a:t>
            </a:r>
            <a:r>
              <a:rPr lang="pl-PL" sz="2200" dirty="0" smtClean="0">
                <a:latin typeface="+mj-lt"/>
              </a:rPr>
              <a:t> – teoria ról zespołowych, „Projekt Apollo”;</a:t>
            </a:r>
          </a:p>
          <a:p>
            <a:pPr>
              <a:lnSpc>
                <a:spcPct val="114000"/>
              </a:lnSpc>
            </a:pPr>
            <a:r>
              <a:rPr lang="pl-PL" sz="2200" dirty="0" smtClean="0">
                <a:latin typeface="+mj-lt"/>
              </a:rPr>
              <a:t>B. </a:t>
            </a:r>
            <a:r>
              <a:rPr lang="pl-PL" sz="2200" dirty="0" smtClean="0">
                <a:latin typeface="+mj-lt"/>
              </a:rPr>
              <a:t>Tuckmann</a:t>
            </a:r>
            <a:r>
              <a:rPr lang="pl-PL" sz="2200" dirty="0" smtClean="0">
                <a:latin typeface="+mj-lt"/>
              </a:rPr>
              <a:t>, M. D. Cohen – modele cyklu życia zespołu;</a:t>
            </a:r>
          </a:p>
          <a:p>
            <a:pPr>
              <a:lnSpc>
                <a:spcPct val="114000"/>
              </a:lnSpc>
            </a:pPr>
            <a:r>
              <a:rPr lang="pl-PL" sz="2200" dirty="0" smtClean="0">
                <a:latin typeface="+mj-lt"/>
              </a:rPr>
              <a:t>D. </a:t>
            </a:r>
            <a:r>
              <a:rPr lang="pl-PL" sz="2200" dirty="0" smtClean="0">
                <a:latin typeface="+mj-lt"/>
              </a:rPr>
              <a:t>McGregor</a:t>
            </a:r>
            <a:r>
              <a:rPr lang="pl-PL" sz="2200" dirty="0" smtClean="0">
                <a:latin typeface="+mj-lt"/>
              </a:rPr>
              <a:t> – teoria postrzegania pracowników XY;</a:t>
            </a:r>
          </a:p>
          <a:p>
            <a:pPr>
              <a:lnSpc>
                <a:spcPct val="114000"/>
              </a:lnSpc>
            </a:pPr>
            <a:r>
              <a:rPr lang="pl-PL" sz="2200" dirty="0" smtClean="0">
                <a:latin typeface="+mj-lt"/>
              </a:rPr>
              <a:t>R. Blake, J. </a:t>
            </a:r>
            <a:r>
              <a:rPr lang="pl-PL" sz="2200" dirty="0" smtClean="0">
                <a:latin typeface="+mj-lt"/>
              </a:rPr>
              <a:t>Mouton</a:t>
            </a:r>
            <a:r>
              <a:rPr lang="pl-PL" sz="2200" dirty="0" smtClean="0">
                <a:latin typeface="+mj-lt"/>
              </a:rPr>
              <a:t> – siatka stylów zarządzania;</a:t>
            </a:r>
          </a:p>
          <a:p>
            <a:pPr>
              <a:lnSpc>
                <a:spcPct val="114000"/>
              </a:lnSpc>
            </a:pPr>
            <a:r>
              <a:rPr lang="pl-PL" sz="2200" dirty="0" smtClean="0">
                <a:latin typeface="+mj-lt"/>
              </a:rPr>
              <a:t>W. J. </a:t>
            </a:r>
            <a:r>
              <a:rPr lang="pl-PL" sz="2200" dirty="0" smtClean="0">
                <a:latin typeface="+mj-lt"/>
              </a:rPr>
              <a:t>Reddin</a:t>
            </a:r>
            <a:r>
              <a:rPr lang="pl-PL" sz="2200" dirty="0" smtClean="0">
                <a:latin typeface="+mj-lt"/>
              </a:rPr>
              <a:t> – rozszerzona siatka stylów, tzw. „Skrzynka </a:t>
            </a:r>
            <a:r>
              <a:rPr lang="pl-PL" sz="2200" dirty="0" smtClean="0">
                <a:latin typeface="+mj-lt"/>
              </a:rPr>
              <a:t>Reddina</a:t>
            </a:r>
            <a:r>
              <a:rPr lang="pl-PL" sz="2200" dirty="0" smtClean="0">
                <a:latin typeface="+mj-lt"/>
              </a:rPr>
              <a:t>”;</a:t>
            </a:r>
          </a:p>
          <a:p>
            <a:pPr>
              <a:lnSpc>
                <a:spcPct val="114000"/>
              </a:lnSpc>
            </a:pPr>
            <a:r>
              <a:rPr lang="pl-PL" sz="2200" b="1" dirty="0" smtClean="0">
                <a:latin typeface="+mj-lt"/>
              </a:rPr>
              <a:t>M. </a:t>
            </a:r>
            <a:r>
              <a:rPr lang="pl-PL" sz="2200" b="1" dirty="0" smtClean="0">
                <a:latin typeface="+mj-lt"/>
              </a:rPr>
              <a:t>Mesarović</a:t>
            </a:r>
            <a:r>
              <a:rPr lang="pl-PL" sz="2200" b="1" dirty="0" smtClean="0">
                <a:latin typeface="+mj-lt"/>
              </a:rPr>
              <a:t> – teoria systemów;</a:t>
            </a:r>
          </a:p>
          <a:p>
            <a:pPr>
              <a:lnSpc>
                <a:spcPct val="114000"/>
              </a:lnSpc>
            </a:pPr>
            <a:r>
              <a:rPr lang="pl-PL" sz="2200" b="1" dirty="0" smtClean="0">
                <a:latin typeface="+mj-lt"/>
              </a:rPr>
              <a:t>J. D. </a:t>
            </a:r>
            <a:r>
              <a:rPr lang="pl-PL" sz="2200" b="1" dirty="0" smtClean="0">
                <a:latin typeface="+mj-lt"/>
              </a:rPr>
              <a:t>Frame</a:t>
            </a:r>
            <a:r>
              <a:rPr lang="pl-PL" sz="2200" b="1" dirty="0" smtClean="0">
                <a:latin typeface="+mj-lt"/>
              </a:rPr>
              <a:t> – modele struktury zespołu.</a:t>
            </a:r>
            <a:endParaRPr lang="pl-PL" sz="2200" b="1" u="sng" dirty="0">
              <a:latin typeface="+mj-lt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Warszawska Wyższa Szkoła Informatyki, rok akademicki 2016/2017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Hipoteza badawcza</a:t>
            </a:r>
            <a:endParaRPr lang="pl-PL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51284" y="1592179"/>
            <a:ext cx="7158790" cy="1848853"/>
          </a:xfrm>
        </p:spPr>
        <p:txBody>
          <a:bodyPr>
            <a:noAutofit/>
          </a:bodyPr>
          <a:lstStyle/>
          <a:p>
            <a:pPr algn="ctr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2400" b="1" spc="1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„Analiza systemowa w połączeniu</a:t>
            </a:r>
            <a:br>
              <a:rPr lang="pl-PL" sz="2400" b="1" spc="1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400" b="1" spc="1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ewaluacją kompetencji umożliwia</a:t>
            </a:r>
            <a:br>
              <a:rPr lang="pl-PL" sz="2400" b="1" spc="1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400" b="1" spc="1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wybór optymalnej struktury zespołu projektowego”</a:t>
            </a:r>
            <a:endParaRPr lang="pl-PL" sz="2400" b="1" spc="1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Warszawska Wyższa Szkoła Informatyki, rok akademicki 2016/2017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3673" y="3570539"/>
            <a:ext cx="4182727" cy="2465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94347"/>
          </a:xfrm>
        </p:spPr>
        <p:txBody>
          <a:bodyPr>
            <a:normAutofit/>
          </a:bodyPr>
          <a:lstStyle/>
          <a:p>
            <a:r>
              <a:rPr lang="pl-PL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Hipoteza badawcza - weryfikacja</a:t>
            </a:r>
            <a:endParaRPr lang="pl-PL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Warszawska Wyższa Szkoła Informatyki, rok akademicki 2016/2017</a:t>
            </a:r>
            <a:endParaRPr lang="en-US" dirty="0"/>
          </a:p>
        </p:txBody>
      </p:sp>
      <p:sp>
        <p:nvSpPr>
          <p:cNvPr id="7" name="Symbol zastępczy zawartości 2"/>
          <p:cNvSpPr>
            <a:spLocks noGrp="1"/>
          </p:cNvSpPr>
          <p:nvPr>
            <p:ph idx="1"/>
          </p:nvPr>
        </p:nvSpPr>
        <p:spPr>
          <a:xfrm>
            <a:off x="677332" y="1756611"/>
            <a:ext cx="9393099" cy="428475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4000"/>
              </a:lnSpc>
              <a:spcAft>
                <a:spcPts val="1200"/>
              </a:spcAft>
              <a:buNone/>
            </a:pPr>
            <a:r>
              <a:rPr lang="pl-PL" sz="2400" b="1" dirty="0" smtClean="0">
                <a:latin typeface="+mj-lt"/>
              </a:rPr>
              <a:t>W ramach weryfikacji hipotezy badawczej dokonałem:</a:t>
            </a:r>
          </a:p>
          <a:p>
            <a:pPr marL="457200" indent="-457200">
              <a:lnSpc>
                <a:spcPct val="114000"/>
              </a:lnSpc>
              <a:buFont typeface="+mj-lt"/>
              <a:buAutoNum type="arabicPeriod"/>
            </a:pPr>
            <a:r>
              <a:rPr lang="pl-PL" sz="2200" dirty="0" smtClean="0">
                <a:latin typeface="+mj-lt"/>
              </a:rPr>
              <a:t>Analizy pojęcia kompetencji w kontekście zespołu projektowego;</a:t>
            </a:r>
          </a:p>
          <a:p>
            <a:pPr marL="457200" indent="-457200">
              <a:lnSpc>
                <a:spcPct val="114000"/>
              </a:lnSpc>
              <a:buFont typeface="+mj-lt"/>
              <a:buAutoNum type="arabicPeriod"/>
            </a:pPr>
            <a:r>
              <a:rPr lang="pl-PL" sz="2200" dirty="0" smtClean="0">
                <a:latin typeface="+mj-lt"/>
              </a:rPr>
              <a:t>Identyfikacji zespołu projektowego jako systemu;</a:t>
            </a:r>
          </a:p>
          <a:p>
            <a:pPr marL="457200" indent="-457200">
              <a:lnSpc>
                <a:spcPct val="114000"/>
              </a:lnSpc>
              <a:buFont typeface="+mj-lt"/>
              <a:buAutoNum type="arabicPeriod"/>
            </a:pPr>
            <a:r>
              <a:rPr lang="pl-PL" sz="2200" dirty="0" smtClean="0">
                <a:latin typeface="+mj-lt"/>
              </a:rPr>
              <a:t>Identyfikacji „wskaźników charakterystycznych” projektu;</a:t>
            </a:r>
          </a:p>
          <a:p>
            <a:pPr marL="457200" indent="-457200">
              <a:lnSpc>
                <a:spcPct val="114000"/>
              </a:lnSpc>
              <a:buFont typeface="+mj-lt"/>
              <a:buAutoNum type="arabicPeriod"/>
            </a:pPr>
            <a:r>
              <a:rPr lang="pl-PL" sz="2200" dirty="0" smtClean="0"/>
              <a:t>Systemowej analizy modeli struktury zespołu;</a:t>
            </a:r>
            <a:endParaRPr lang="pl-PL" sz="2200" b="1" dirty="0" smtClean="0">
              <a:latin typeface="+mj-lt"/>
            </a:endParaRPr>
          </a:p>
          <a:p>
            <a:pPr marL="457200" indent="-457200">
              <a:lnSpc>
                <a:spcPct val="114000"/>
              </a:lnSpc>
              <a:buFont typeface="+mj-lt"/>
              <a:buAutoNum type="arabicPeriod"/>
            </a:pPr>
            <a:r>
              <a:rPr lang="pl-PL" sz="2200" dirty="0" smtClean="0">
                <a:latin typeface="+mj-lt"/>
              </a:rPr>
              <a:t>Analizy i wyboru modelu kompetencji, oraz jego modyfikacji;</a:t>
            </a:r>
          </a:p>
          <a:p>
            <a:pPr marL="457200" indent="-457200">
              <a:lnSpc>
                <a:spcPct val="114000"/>
              </a:lnSpc>
              <a:buFont typeface="+mj-lt"/>
              <a:buAutoNum type="arabicPeriod"/>
            </a:pPr>
            <a:r>
              <a:rPr lang="pl-PL" sz="2200" dirty="0" smtClean="0"/>
              <a:t>Sformułowania </a:t>
            </a:r>
            <a:r>
              <a:rPr lang="pl-PL" sz="2200" dirty="0" smtClean="0">
                <a:latin typeface="+mj-lt"/>
              </a:rPr>
              <a:t>metody ewaluacji kompetencji;</a:t>
            </a:r>
          </a:p>
          <a:p>
            <a:pPr marL="457200" indent="-457200">
              <a:lnSpc>
                <a:spcPct val="114000"/>
              </a:lnSpc>
              <a:buFont typeface="+mj-lt"/>
              <a:buAutoNum type="arabicPeriod"/>
            </a:pPr>
            <a:r>
              <a:rPr lang="pl-PL" sz="2200" dirty="0" smtClean="0"/>
              <a:t>Identyfikacji determinantów wyboru struktury zespołu;</a:t>
            </a:r>
          </a:p>
          <a:p>
            <a:pPr marL="457200" indent="-457200">
              <a:lnSpc>
                <a:spcPct val="114000"/>
              </a:lnSpc>
              <a:buFont typeface="+mj-lt"/>
              <a:buAutoNum type="arabicPeriod"/>
            </a:pPr>
            <a:r>
              <a:rPr lang="pl-PL" sz="2200" dirty="0" smtClean="0">
                <a:latin typeface="+mj-lt"/>
              </a:rPr>
              <a:t>Sformułowania metody „Mapy struktur zespołu projektowego”.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94347"/>
          </a:xfrm>
        </p:spPr>
        <p:txBody>
          <a:bodyPr>
            <a:normAutofit/>
          </a:bodyPr>
          <a:lstStyle/>
          <a:p>
            <a:r>
              <a:rPr lang="pl-PL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Hipoteza badawcza - weryfikacja</a:t>
            </a:r>
            <a:endParaRPr lang="pl-PL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Warszawska Wyższa Szkoła Informatyki, rok akademicki 2016/2017</a:t>
            </a:r>
            <a:endParaRPr lang="en-US" dirty="0"/>
          </a:p>
        </p:txBody>
      </p:sp>
      <p:sp>
        <p:nvSpPr>
          <p:cNvPr id="7" name="Symbol zastępczy zawartości 2"/>
          <p:cNvSpPr>
            <a:spLocks noGrp="1"/>
          </p:cNvSpPr>
          <p:nvPr>
            <p:ph idx="1"/>
          </p:nvPr>
        </p:nvSpPr>
        <p:spPr>
          <a:xfrm>
            <a:off x="677332" y="1756611"/>
            <a:ext cx="9393099" cy="428475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4000"/>
              </a:lnSpc>
              <a:spcAft>
                <a:spcPts val="1200"/>
              </a:spcAft>
              <a:buNone/>
            </a:pPr>
            <a:r>
              <a:rPr lang="pl-PL" sz="2400" b="1" dirty="0" smtClean="0">
                <a:latin typeface="+mj-lt"/>
              </a:rPr>
              <a:t>W ramach weryfikacji hipotezy badawczej dokonałem:</a:t>
            </a:r>
          </a:p>
          <a:p>
            <a:pPr marL="457200" indent="-457200">
              <a:lnSpc>
                <a:spcPct val="114000"/>
              </a:lnSpc>
              <a:buFont typeface="+mj-lt"/>
              <a:buAutoNum type="arabicPeriod"/>
            </a:pPr>
            <a:r>
              <a:rPr lang="pl-PL" sz="2200" dirty="0" smtClean="0">
                <a:latin typeface="+mj-lt"/>
              </a:rPr>
              <a:t>Analizy pojęcia kompetencji w kontekście zespołu projektowego;</a:t>
            </a:r>
          </a:p>
          <a:p>
            <a:pPr marL="457200" indent="-457200">
              <a:lnSpc>
                <a:spcPct val="114000"/>
              </a:lnSpc>
              <a:buFont typeface="+mj-lt"/>
              <a:buAutoNum type="arabicPeriod"/>
            </a:pPr>
            <a:r>
              <a:rPr lang="pl-PL" sz="2200" dirty="0" smtClean="0">
                <a:latin typeface="+mj-lt"/>
              </a:rPr>
              <a:t>Identyfikacji zespołu projektowego jako systemu;</a:t>
            </a:r>
          </a:p>
          <a:p>
            <a:pPr marL="457200" indent="-457200">
              <a:lnSpc>
                <a:spcPct val="114000"/>
              </a:lnSpc>
              <a:buFont typeface="+mj-lt"/>
              <a:buAutoNum type="arabicPeriod"/>
            </a:pPr>
            <a:r>
              <a:rPr lang="pl-PL" sz="2200" b="1" dirty="0" smtClean="0">
                <a:latin typeface="+mj-lt"/>
              </a:rPr>
              <a:t>Identyfikacji „wskaźników charakterystycznych” projektu</a:t>
            </a:r>
            <a:r>
              <a:rPr lang="pl-PL" sz="2200" dirty="0" smtClean="0">
                <a:latin typeface="+mj-lt"/>
              </a:rPr>
              <a:t>;</a:t>
            </a:r>
          </a:p>
          <a:p>
            <a:pPr marL="457200" indent="-457200">
              <a:lnSpc>
                <a:spcPct val="114000"/>
              </a:lnSpc>
              <a:buFont typeface="+mj-lt"/>
              <a:buAutoNum type="arabicPeriod"/>
            </a:pPr>
            <a:r>
              <a:rPr lang="pl-PL" sz="2200" b="1" dirty="0" smtClean="0">
                <a:latin typeface="+mj-lt"/>
              </a:rPr>
              <a:t>Systemowej analizy modeli struktury zespołu;</a:t>
            </a:r>
          </a:p>
          <a:p>
            <a:pPr marL="457200" indent="-457200">
              <a:lnSpc>
                <a:spcPct val="114000"/>
              </a:lnSpc>
              <a:buFont typeface="+mj-lt"/>
              <a:buAutoNum type="arabicPeriod"/>
            </a:pPr>
            <a:r>
              <a:rPr lang="pl-PL" sz="2200" dirty="0" smtClean="0">
                <a:latin typeface="+mj-lt"/>
              </a:rPr>
              <a:t>Analizy i wyboru modelu kompetencji, oraz jego modyfikacji;</a:t>
            </a:r>
          </a:p>
          <a:p>
            <a:pPr marL="457200" indent="-457200">
              <a:lnSpc>
                <a:spcPct val="114000"/>
              </a:lnSpc>
              <a:buFont typeface="+mj-lt"/>
              <a:buAutoNum type="arabicPeriod"/>
            </a:pPr>
            <a:r>
              <a:rPr lang="pl-PL" sz="2200" b="1" dirty="0" smtClean="0"/>
              <a:t>Sformułowania </a:t>
            </a:r>
            <a:r>
              <a:rPr lang="pl-PL" sz="2200" b="1" dirty="0" smtClean="0">
                <a:latin typeface="+mj-lt"/>
              </a:rPr>
              <a:t>metody ewaluacji kompetencji</a:t>
            </a:r>
            <a:r>
              <a:rPr lang="pl-PL" sz="2200" dirty="0" smtClean="0">
                <a:latin typeface="+mj-lt"/>
              </a:rPr>
              <a:t>;</a:t>
            </a:r>
          </a:p>
          <a:p>
            <a:pPr marL="457200" indent="-457200">
              <a:lnSpc>
                <a:spcPct val="114000"/>
              </a:lnSpc>
              <a:buFont typeface="+mj-lt"/>
              <a:buAutoNum type="arabicPeriod"/>
            </a:pPr>
            <a:r>
              <a:rPr lang="pl-PL" sz="2200" b="1" dirty="0" smtClean="0"/>
              <a:t>Identyfikacji determinantów wyboru struktury zespołu;</a:t>
            </a:r>
          </a:p>
          <a:p>
            <a:pPr marL="457200" indent="-457200">
              <a:lnSpc>
                <a:spcPct val="114000"/>
              </a:lnSpc>
              <a:buFont typeface="+mj-lt"/>
              <a:buAutoNum type="arabicPeriod"/>
            </a:pPr>
            <a:r>
              <a:rPr lang="pl-PL" sz="2200" b="1" dirty="0" smtClean="0">
                <a:latin typeface="+mj-lt"/>
              </a:rPr>
              <a:t>Sformułowania metody „Mapy struktur zespołu projektowego”</a:t>
            </a:r>
            <a:r>
              <a:rPr lang="pl-PL" sz="2200" dirty="0" smtClean="0">
                <a:latin typeface="+mj-lt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66537"/>
          </a:xfrm>
        </p:spPr>
        <p:txBody>
          <a:bodyPr>
            <a:normAutofit fontScale="90000"/>
          </a:bodyPr>
          <a:lstStyle/>
          <a:p>
            <a:r>
              <a:rPr lang="pl-PL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Systemowa analiza struktury zespołu</a:t>
            </a:r>
            <a:endParaRPr lang="pl-PL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Warszawska Wyższa Szkoła Informatyki, rok akademicki 2016/2017</a:t>
            </a:r>
            <a:endParaRPr lang="en-US" dirty="0"/>
          </a:p>
        </p:txBody>
      </p:sp>
      <p:sp>
        <p:nvSpPr>
          <p:cNvPr id="9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744579"/>
            <a:ext cx="9152466" cy="914399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400" b="1" dirty="0" smtClean="0">
                <a:latin typeface="+mj-lt"/>
              </a:rPr>
              <a:t>Kryteria oceny: wybrane cechy systemowe: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600" b="1" dirty="0" smtClean="0">
              <a:latin typeface="+mj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61090" y="2647448"/>
            <a:ext cx="5536902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Systemowa analiza struktury zespołu</a:t>
            </a:r>
            <a:endParaRPr lang="pl-PL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Warszawska Wyższa Szkoła Informatyki, rok akademicki 2016/2017</a:t>
            </a:r>
            <a:endParaRPr lang="en-US" dirty="0"/>
          </a:p>
        </p:txBody>
      </p:sp>
      <p:sp>
        <p:nvSpPr>
          <p:cNvPr id="9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744580"/>
            <a:ext cx="9152466" cy="685800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400" b="1" dirty="0" smtClean="0">
                <a:latin typeface="+mj-lt"/>
              </a:rPr>
              <a:t>Analiza niezawodności na przykładzie modelu izomorficznego: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600" b="1" dirty="0" smtClean="0">
              <a:latin typeface="+mj-lt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79095" y="2664708"/>
            <a:ext cx="3104148" cy="1603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Obraz 10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06905" y="4477076"/>
            <a:ext cx="2863516" cy="1566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60758" y="2835397"/>
            <a:ext cx="3981299" cy="3372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264</TotalTime>
  <Words>1134</Words>
  <Application>Microsoft Office PowerPoint</Application>
  <PresentationFormat>Niestandardowy</PresentationFormat>
  <Paragraphs>392</Paragraphs>
  <Slides>20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1" baseType="lpstr">
      <vt:lpstr>Facet</vt:lpstr>
      <vt:lpstr>Modelowanie struktury zespołu projektowego w kontekście wartościowania kompetencji</vt:lpstr>
      <vt:lpstr>Plan prezentacji</vt:lpstr>
      <vt:lpstr>Hipoteza badawcza</vt:lpstr>
      <vt:lpstr>Hipoteza badawcza</vt:lpstr>
      <vt:lpstr>Hipoteza badawcza</vt:lpstr>
      <vt:lpstr>Hipoteza badawcza - weryfikacja</vt:lpstr>
      <vt:lpstr>Hipoteza badawcza - weryfikacja</vt:lpstr>
      <vt:lpstr>Systemowa analiza struktury zespołu</vt:lpstr>
      <vt:lpstr>Systemowa analiza struktury zespołu</vt:lpstr>
      <vt:lpstr>Systemowa analiza struktury zespołu</vt:lpstr>
      <vt:lpstr>Systemowa analiza struktury zespołu</vt:lpstr>
      <vt:lpstr>Systemowa analiza struktury zespołu</vt:lpstr>
      <vt:lpstr>Systemowa analiza struktury zespołu</vt:lpstr>
      <vt:lpstr>Systemowa analiza struktury zespołu</vt:lpstr>
      <vt:lpstr>Analiza kompetencji</vt:lpstr>
      <vt:lpstr>Analiza kompetencji</vt:lpstr>
      <vt:lpstr>Wybór struktury zespołu</vt:lpstr>
      <vt:lpstr>„Mapa struktur zespołu”</vt:lpstr>
      <vt:lpstr>Hipoteza badawcza - weryfikacja</vt:lpstr>
      <vt:lpstr>  Dziękuję za uwagę…</vt:lpstr>
    </vt:vector>
  </TitlesOfParts>
  <Company>Fiserv.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Modelowanie struktury zespołu projektowego w kontekście wartościowania kompetencji</dc:title>
  <dc:creator>Patryk Szczepański</dc:creator>
  <cp:lastModifiedBy>Patryk Szczepański</cp:lastModifiedBy>
  <cp:revision>63</cp:revision>
  <dcterms:created xsi:type="dcterms:W3CDTF">2017-02-14T14:18:59Z</dcterms:created>
  <dcterms:modified xsi:type="dcterms:W3CDTF">2017-02-23T08:46:24Z</dcterms:modified>
</cp:coreProperties>
</file>