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2" r:id="rId3"/>
    <p:sldId id="261" r:id="rId4"/>
    <p:sldId id="260" r:id="rId5"/>
    <p:sldId id="263" r:id="rId6"/>
    <p:sldId id="266" r:id="rId7"/>
    <p:sldId id="264" r:id="rId8"/>
    <p:sldId id="265" r:id="rId9"/>
    <p:sldId id="257" r:id="rId10"/>
  </p:sldIdLst>
  <p:sldSz cx="12190413" cy="6859588"/>
  <p:notesSz cx="6858000" cy="9144000"/>
  <p:defaultTextStyle>
    <a:defPPr>
      <a:defRPr lang="pl-PL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06" y="-222"/>
      </p:cViewPr>
      <p:guideLst>
        <p:guide orient="horz" pos="2161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C6B83A-5F55-4F36-981B-A215FE63B46B}" type="datetimeFigureOut">
              <a:rPr lang="pl-PL" smtClean="0"/>
              <a:pPr/>
              <a:t>2016-09-22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F14B5D-3314-461E-9E8E-F82AB7D08455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14281" y="2130919"/>
            <a:ext cx="10361851" cy="1470366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828562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E2B33-F463-496F-8BAC-80384E2379CB}" type="datetime1">
              <a:rPr lang="pl-PL" smtClean="0"/>
              <a:pPr/>
              <a:t>2016-09-22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8CB4-DA31-4A46-82B6-62869C37368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8A1C-77EC-46FA-A385-E7E233E0D344}" type="datetime1">
              <a:rPr lang="pl-PL" smtClean="0"/>
              <a:pPr/>
              <a:t>2016-09-22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8CB4-DA31-4A46-82B6-62869C37368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838049" y="274702"/>
            <a:ext cx="2742843" cy="585288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09521" y="274702"/>
            <a:ext cx="8025355" cy="585288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C7DB-9B06-4AC8-97FC-D8C6B1A0C08D}" type="datetime1">
              <a:rPr lang="pl-PL" smtClean="0"/>
              <a:pPr/>
              <a:t>2016-09-22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8CB4-DA31-4A46-82B6-62869C37368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C83BC-8E06-468B-9144-9EA3FCBE3D85}" type="datetime1">
              <a:rPr lang="pl-PL" smtClean="0"/>
              <a:pPr/>
              <a:t>2016-09-22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8CB4-DA31-4A46-82B6-62869C37368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2959" y="4407922"/>
            <a:ext cx="10361851" cy="136239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62959" y="2907386"/>
            <a:ext cx="10361851" cy="1500534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8EED1-94E4-4AE2-929C-674E3EA3B259}" type="datetime1">
              <a:rPr lang="pl-PL" smtClean="0"/>
              <a:pPr/>
              <a:t>2016-09-22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8CB4-DA31-4A46-82B6-62869C37368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09521" y="1600572"/>
            <a:ext cx="5384099" cy="452701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96793" y="1600572"/>
            <a:ext cx="5384099" cy="452701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C4763-7B2E-4E90-8A9B-F9B0E76EFBC3}" type="datetime1">
              <a:rPr lang="pl-PL" smtClean="0"/>
              <a:pPr/>
              <a:t>2016-09-22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8CB4-DA31-4A46-82B6-62869C37368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521" y="1535469"/>
            <a:ext cx="5386216" cy="6399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09521" y="2175378"/>
            <a:ext cx="5386216" cy="39522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92562" y="1535469"/>
            <a:ext cx="5388332" cy="6399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92562" y="2175378"/>
            <a:ext cx="5388332" cy="39522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1C95-4346-4765-ADB9-FD4C6E200D5D}" type="datetime1">
              <a:rPr lang="pl-PL" smtClean="0"/>
              <a:pPr/>
              <a:t>2016-09-22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8CB4-DA31-4A46-82B6-62869C37368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CE0A-C73D-4B26-9A8D-BF734F255F87}" type="datetime1">
              <a:rPr lang="pl-PL" smtClean="0"/>
              <a:pPr/>
              <a:t>2016-09-22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8CB4-DA31-4A46-82B6-62869C37368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495F8-3A17-42C4-8331-628F49CA4B09}" type="datetime1">
              <a:rPr lang="pl-PL" smtClean="0"/>
              <a:pPr/>
              <a:t>2016-09-22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8CB4-DA31-4A46-82B6-62869C37368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523" y="273112"/>
            <a:ext cx="4010562" cy="116232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66113" y="273114"/>
            <a:ext cx="6814779" cy="5854469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523" y="1435434"/>
            <a:ext cx="4010562" cy="4692149"/>
          </a:xfrm>
        </p:spPr>
        <p:txBody>
          <a:bodyPr/>
          <a:lstStyle>
            <a:lvl1pPr marL="0" indent="0">
              <a:buNone/>
              <a:defRPr sz="1900"/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37184-57D4-4ACB-B521-26292719DB02}" type="datetime1">
              <a:rPr lang="pl-PL" smtClean="0"/>
              <a:pPr/>
              <a:t>2016-09-22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8CB4-DA31-4A46-82B6-62869C37368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89406" y="4801712"/>
            <a:ext cx="7314248" cy="56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389406" y="612916"/>
            <a:ext cx="7314248" cy="4115753"/>
          </a:xfrm>
        </p:spPr>
        <p:txBody>
          <a:bodyPr/>
          <a:lstStyle>
            <a:lvl1pPr marL="0" indent="0">
              <a:buNone/>
              <a:defRPr sz="430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389406" y="5368581"/>
            <a:ext cx="7314248" cy="805049"/>
          </a:xfrm>
        </p:spPr>
        <p:txBody>
          <a:bodyPr/>
          <a:lstStyle>
            <a:lvl1pPr marL="0" indent="0">
              <a:buNone/>
              <a:defRPr sz="1900"/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CF277-3A0B-4352-8AA8-EABED64B060A}" type="datetime1">
              <a:rPr lang="pl-PL" smtClean="0"/>
              <a:pPr/>
              <a:t>2016-09-22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8CB4-DA31-4A46-82B6-62869C37368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  <a:prstGeom prst="rect">
            <a:avLst/>
          </a:prstGeom>
        </p:spPr>
        <p:txBody>
          <a:bodyPr vert="horz" lIns="121917" tIns="60958" rIns="121917" bIns="60958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521" y="1600572"/>
            <a:ext cx="10971372" cy="4527011"/>
          </a:xfrm>
          <a:prstGeom prst="rect">
            <a:avLst/>
          </a:prstGeom>
        </p:spPr>
        <p:txBody>
          <a:bodyPr vert="horz" lIns="121917" tIns="60958" rIns="121917" bIns="60958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609520" y="6357822"/>
            <a:ext cx="2844430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0F847-6611-468F-9E9C-7370CA83F501}" type="datetime1">
              <a:rPr lang="pl-PL" smtClean="0"/>
              <a:pPr/>
              <a:t>2016-09-22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165058" y="6357822"/>
            <a:ext cx="3860297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736463" y="6357822"/>
            <a:ext cx="2844430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D8CB4-DA31-4A46-82B6-62869C373685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0" y="2057242"/>
            <a:ext cx="12190413" cy="2339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1917" tIns="60958" rIns="121917" bIns="60958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l-PL" sz="4800" b="1" dirty="0"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MODEL EFEKTYWNEJ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l-PL" sz="4800" b="1" dirty="0">
                <a:latin typeface="Trebuchet MS" pitchFamily="34" charset="0"/>
                <a:ea typeface="Times New Roman" pitchFamily="18" charset="0"/>
                <a:cs typeface="Arial" pitchFamily="34" charset="0"/>
              </a:rPr>
              <a:t>INTEGRACJI DANYCH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l-PL" sz="4800" b="1" dirty="0">
                <a:latin typeface="Trebuchet MS" pitchFamily="34" charset="0"/>
                <a:ea typeface="Times New Roman" pitchFamily="18" charset="0"/>
                <a:cs typeface="Arial" pitchFamily="34" charset="0"/>
              </a:rPr>
              <a:t>ROZPROSZONYCH BAZ DANYCH </a:t>
            </a:r>
            <a:endParaRPr lang="pl-PL" sz="4800" dirty="0">
              <a:latin typeface="Trebuchet MS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5615216" y="4696265"/>
            <a:ext cx="6119254" cy="1969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1917" tIns="60958" rIns="121917" bIns="60958" numCol="1" anchor="ctr" anchorCtr="0" compatLnSpc="1">
            <a:prstTxWarp prst="textNoShape">
              <a:avLst/>
            </a:prstTxWarp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pl-PL" sz="3200" b="1" dirty="0">
                <a:latin typeface="+mj-lt"/>
                <a:ea typeface="Times New Roman" pitchFamily="18" charset="0"/>
                <a:cs typeface="Times New Roman" pitchFamily="18" charset="0"/>
              </a:rPr>
              <a:t>Autor: Justyna </a:t>
            </a:r>
            <a:r>
              <a:rPr lang="pl-PL" sz="3200" b="1" dirty="0" err="1">
                <a:latin typeface="+mj-lt"/>
                <a:ea typeface="Times New Roman" pitchFamily="18" charset="0"/>
                <a:cs typeface="Times New Roman" pitchFamily="18" charset="0"/>
              </a:rPr>
              <a:t>Porzuc</a:t>
            </a:r>
            <a:endParaRPr lang="pl-PL" sz="3200" b="1" dirty="0"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pl-PL" sz="3200" dirty="0">
                <a:latin typeface="+mj-lt"/>
                <a:ea typeface="Times New Roman" pitchFamily="18" charset="0"/>
                <a:cs typeface="Times New Roman" pitchFamily="18" charset="0"/>
              </a:rPr>
              <a:t>Numer albumu: 7247</a:t>
            </a:r>
            <a:br>
              <a:rPr lang="pl-PL" sz="3200" dirty="0">
                <a:latin typeface="+mj-lt"/>
                <a:ea typeface="Times New Roman" pitchFamily="18" charset="0"/>
                <a:cs typeface="Times New Roman" pitchFamily="18" charset="0"/>
              </a:rPr>
            </a:br>
            <a:r>
              <a:rPr lang="pl-PL" sz="3200" b="1" dirty="0">
                <a:latin typeface="+mj-lt"/>
                <a:ea typeface="Times New Roman" pitchFamily="18" charset="0"/>
                <a:cs typeface="Times New Roman" pitchFamily="18" charset="0"/>
              </a:rPr>
              <a:t>Promotor: </a:t>
            </a:r>
            <a:r>
              <a:rPr lang="de-DE" sz="3200" b="1" dirty="0">
                <a:latin typeface="+mj-lt"/>
                <a:ea typeface="Times New Roman" pitchFamily="18" charset="0"/>
                <a:cs typeface="Times New Roman" pitchFamily="18" charset="0"/>
              </a:rPr>
              <a:t>DR INŻ. DARIUSZ PAŁKA</a:t>
            </a:r>
            <a:endParaRPr lang="pl-PL" sz="3700" dirty="0">
              <a:latin typeface="Arial" pitchFamily="34" charset="0"/>
              <a:cs typeface="Arial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pl-PL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Uczeln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315" y="332733"/>
            <a:ext cx="3503651" cy="8479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8CB4-DA31-4A46-82B6-62869C373685}" type="slidenum">
              <a:rPr lang="pl-PL" smtClean="0"/>
              <a:pPr/>
              <a:t>2</a:t>
            </a:fld>
            <a:endParaRPr lang="pl-PL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609521" y="333254"/>
            <a:ext cx="10971372" cy="1026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 pracy</a:t>
            </a:r>
            <a:endParaRPr lang="pl-PL" dirty="0"/>
          </a:p>
        </p:txBody>
      </p:sp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550590" y="1927119"/>
            <a:ext cx="11017223" cy="45270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sz="3700" i="1" dirty="0"/>
              <a:t>Celem pracy </a:t>
            </a:r>
            <a:r>
              <a:rPr lang="pl-PL" sz="3700" i="1" dirty="0" smtClean="0"/>
              <a:t>jest </a:t>
            </a:r>
            <a:r>
              <a:rPr lang="pl-PL" sz="3700" i="1" dirty="0"/>
              <a:t>opracowanie </a:t>
            </a:r>
            <a:r>
              <a:rPr lang="pl-PL" sz="3700" i="1" dirty="0" smtClean="0"/>
              <a:t/>
            </a:r>
            <a:br>
              <a:rPr lang="pl-PL" sz="3700" i="1" dirty="0" smtClean="0"/>
            </a:br>
            <a:r>
              <a:rPr lang="pl-PL" sz="3700" i="1" dirty="0" smtClean="0"/>
              <a:t>efektywnego </a:t>
            </a:r>
            <a:r>
              <a:rPr lang="pl-PL" sz="3700" i="1" dirty="0"/>
              <a:t>modelu integracji danych </a:t>
            </a:r>
            <a:br>
              <a:rPr lang="pl-PL" sz="3700" i="1" dirty="0"/>
            </a:br>
            <a:r>
              <a:rPr lang="pl-PL" sz="3700" i="1" dirty="0"/>
              <a:t>w rozproszonych bazach danych </a:t>
            </a:r>
            <a:r>
              <a:rPr lang="pl-PL" sz="3700" i="1" dirty="0" smtClean="0"/>
              <a:t>z </a:t>
            </a:r>
            <a:r>
              <a:rPr lang="pl-PL" sz="3700" i="1" dirty="0"/>
              <a:t>wykorzystaniem narzędzi </a:t>
            </a:r>
            <a:r>
              <a:rPr lang="pl-PL" sz="3700" i="1" dirty="0" smtClean="0"/>
              <a:t>typu </a:t>
            </a:r>
            <a:r>
              <a:rPr lang="pl-PL" sz="3700" i="1" dirty="0"/>
              <a:t>open source i </a:t>
            </a:r>
            <a:r>
              <a:rPr lang="pl-PL" sz="3700" i="1" dirty="0" smtClean="0"/>
              <a:t>komercyjne</a:t>
            </a:r>
            <a:endParaRPr lang="pl-PL" sz="37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8CB4-DA31-4A46-82B6-62869C373685}" type="slidenum">
              <a:rPr lang="pl-PL" smtClean="0"/>
              <a:pPr/>
              <a:t>3</a:t>
            </a:fld>
            <a:endParaRPr lang="pl-PL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</a:t>
            </a:r>
            <a:r>
              <a:rPr lang="pl-PL" b="1" dirty="0" smtClean="0"/>
              <a:t> 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badawczy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ymbol zastępczy zawartości 6"/>
          <p:cNvSpPr>
            <a:spLocks noGrp="1"/>
          </p:cNvSpPr>
          <p:nvPr>
            <p:ph idx="1"/>
          </p:nvPr>
        </p:nvSpPr>
        <p:spPr>
          <a:xfrm>
            <a:off x="0" y="1917626"/>
            <a:ext cx="12190413" cy="45270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sz="3700" i="1" dirty="0"/>
              <a:t>Czy narzędzie </a:t>
            </a:r>
          </a:p>
          <a:p>
            <a:pPr algn="ctr">
              <a:buNone/>
            </a:pPr>
            <a:r>
              <a:rPr lang="pl-PL" sz="37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Talend Open Studio for Data </a:t>
            </a:r>
            <a:r>
              <a:rPr lang="pl-PL" sz="37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Integration</a:t>
            </a:r>
            <a:r>
              <a:rPr lang="pl-PL" sz="37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buNone/>
            </a:pPr>
            <a:r>
              <a:rPr lang="pl-PL" sz="3700" i="1" dirty="0"/>
              <a:t>umożliwia efektywniejszą integrację danych </a:t>
            </a:r>
          </a:p>
          <a:p>
            <a:pPr algn="ctr">
              <a:buNone/>
            </a:pPr>
            <a:r>
              <a:rPr lang="pl-PL" sz="3700" i="1" dirty="0"/>
              <a:t>w porównaniu do narzędzia </a:t>
            </a:r>
          </a:p>
          <a:p>
            <a:pPr algn="ctr">
              <a:buNone/>
            </a:pPr>
            <a:r>
              <a:rPr lang="pl-PL" sz="37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SQL Server </a:t>
            </a:r>
            <a:r>
              <a:rPr lang="pl-PL" sz="37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Integration</a:t>
            </a:r>
            <a:r>
              <a:rPr lang="pl-PL" sz="37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Services</a:t>
            </a:r>
            <a:r>
              <a:rPr lang="pl-PL" sz="3700" i="1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09521" y="1600572"/>
            <a:ext cx="10971372" cy="2117321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pl-PL" sz="3700" i="1" dirty="0" smtClean="0"/>
              <a:t>Narzędzie </a:t>
            </a:r>
            <a:r>
              <a:rPr lang="pl-PL" sz="3700" i="1" dirty="0"/>
              <a:t>do integracji danych </a:t>
            </a:r>
            <a:r>
              <a:rPr lang="pl-PL" sz="3700" i="1" dirty="0" smtClean="0"/>
              <a:t>typu </a:t>
            </a:r>
            <a:r>
              <a:rPr lang="pl-PL" sz="3700" i="1" dirty="0"/>
              <a:t>open source </a:t>
            </a:r>
            <a:endParaRPr lang="pl-PL" sz="3700" i="1" dirty="0" smtClean="0"/>
          </a:p>
          <a:p>
            <a:pPr algn="ctr">
              <a:buNone/>
            </a:pPr>
            <a:r>
              <a:rPr lang="pl-PL" sz="37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Talend </a:t>
            </a:r>
            <a:r>
              <a:rPr lang="pl-PL" sz="37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 Studio for Data </a:t>
            </a:r>
            <a:r>
              <a:rPr lang="pl-PL" sz="37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Integration</a:t>
            </a:r>
            <a:r>
              <a:rPr lang="pl-PL" sz="3700" i="1" dirty="0" smtClean="0"/>
              <a:t> </a:t>
            </a:r>
            <a:endParaRPr lang="pl-PL" sz="3700" i="1" dirty="0"/>
          </a:p>
          <a:p>
            <a:pPr algn="ctr">
              <a:buNone/>
            </a:pPr>
            <a:r>
              <a:rPr lang="pl-PL" sz="3700" i="1" dirty="0" smtClean="0"/>
              <a:t>jest</a:t>
            </a:r>
            <a:r>
              <a:rPr lang="pl-PL" sz="3700" i="1" dirty="0" smtClean="0"/>
              <a:t> </a:t>
            </a:r>
            <a:r>
              <a:rPr lang="pl-PL" sz="3700" i="1" dirty="0"/>
              <a:t>efektywniejsze w porównaniu </a:t>
            </a:r>
            <a:r>
              <a:rPr lang="pl-PL" sz="3700" i="1" dirty="0" smtClean="0"/>
              <a:t>do </a:t>
            </a:r>
            <a:r>
              <a:rPr lang="pl-PL" sz="3700" i="1" dirty="0" smtClean="0"/>
              <a:t>narzędzia komercyjnego </a:t>
            </a:r>
            <a:r>
              <a:rPr lang="pl-PL" sz="37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SQL </a:t>
            </a:r>
            <a:r>
              <a:rPr lang="pl-PL" sz="37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Server </a:t>
            </a:r>
            <a:r>
              <a:rPr lang="pl-PL" sz="37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Integration</a:t>
            </a:r>
            <a:r>
              <a:rPr lang="pl-PL" sz="37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37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Services</a:t>
            </a:r>
            <a:endParaRPr lang="pl-PL" sz="3700" i="1" dirty="0"/>
          </a:p>
          <a:p>
            <a:pPr algn="ctr">
              <a:buNone/>
            </a:pPr>
            <a:endParaRPr lang="pl-PL" sz="3700" i="1" dirty="0"/>
          </a:p>
          <a:p>
            <a:pPr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8CB4-DA31-4A46-82B6-62869C373685}" type="slidenum">
              <a:rPr lang="pl-PL" smtClean="0"/>
              <a:pPr/>
              <a:t>4</a:t>
            </a:fld>
            <a:endParaRPr lang="pl-PL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Hipoteza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0" y="3789917"/>
            <a:ext cx="12190413" cy="1143265"/>
          </a:xfrm>
          <a:prstGeom prst="rect">
            <a:avLst/>
          </a:prstGeom>
        </p:spPr>
        <p:txBody>
          <a:bodyPr vert="horz" lIns="121917" tIns="60958" rIns="121917" bIns="60958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Hipoteza pomocnicza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0" y="4798265"/>
            <a:ext cx="12190413" cy="1692767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>
              <a:buNone/>
            </a:pPr>
            <a:r>
              <a:rPr lang="pl-PL" sz="3400" i="1" dirty="0"/>
              <a:t>Rodzaj bazy danych wpływa </a:t>
            </a:r>
          </a:p>
          <a:p>
            <a:pPr algn="ctr">
              <a:buNone/>
            </a:pPr>
            <a:r>
              <a:rPr lang="pl-PL" sz="3400" i="1" dirty="0"/>
              <a:t>na efektywność integracji </a:t>
            </a:r>
            <a:r>
              <a:rPr lang="pl-PL" sz="3400" i="1" dirty="0" smtClean="0"/>
              <a:t>danych</a:t>
            </a:r>
            <a:endParaRPr lang="pl-PL" sz="3400" i="1" dirty="0"/>
          </a:p>
          <a:p>
            <a:endParaRPr lang="pl-PL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98662" y="1600572"/>
            <a:ext cx="10801200" cy="4527011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pl-PL" sz="2500" dirty="0" smtClean="0"/>
              <a:t>Wybór narzędzia open source i komercyjnego do integracji danych</a:t>
            </a:r>
          </a:p>
          <a:p>
            <a:pPr marL="685783" indent="-685783">
              <a:buFont typeface="+mj-lt"/>
              <a:buAutoNum type="arabicPeriod"/>
            </a:pPr>
            <a:r>
              <a:rPr lang="pl-PL" sz="2500" dirty="0" smtClean="0"/>
              <a:t> Budowa modelu badawczego</a:t>
            </a:r>
          </a:p>
          <a:p>
            <a:pPr marL="1219170" lvl="1" indent="-685783">
              <a:buFont typeface="Wingdings" pitchFamily="2" charset="2"/>
              <a:buChar char="q"/>
            </a:pPr>
            <a:r>
              <a:rPr lang="pl-PL" sz="2500" dirty="0" smtClean="0"/>
              <a:t>Modele baz danych</a:t>
            </a:r>
          </a:p>
          <a:p>
            <a:pPr marL="1219170" lvl="1" indent="-685783">
              <a:buFont typeface="Wingdings" pitchFamily="2" charset="2"/>
              <a:buChar char="q"/>
            </a:pPr>
            <a:r>
              <a:rPr lang="pl-PL" sz="2500" dirty="0" smtClean="0"/>
              <a:t>Model hurtowni danych</a:t>
            </a:r>
          </a:p>
          <a:p>
            <a:pPr marL="685783" indent="-685783">
              <a:buFont typeface="+mj-lt"/>
              <a:buAutoNum type="arabicPeriod"/>
            </a:pPr>
            <a:r>
              <a:rPr lang="pl-PL" sz="2500" dirty="0" smtClean="0"/>
              <a:t>Implementacja modelu z użyciem SQL Server </a:t>
            </a:r>
            <a:r>
              <a:rPr lang="pl-PL" sz="2500" dirty="0" err="1" smtClean="0"/>
              <a:t>Integration</a:t>
            </a:r>
            <a:r>
              <a:rPr lang="pl-PL" sz="2500" dirty="0" smtClean="0"/>
              <a:t> Services</a:t>
            </a:r>
          </a:p>
          <a:p>
            <a:pPr marL="685783" indent="-685783">
              <a:buFont typeface="+mj-lt"/>
              <a:buAutoNum type="arabicPeriod"/>
            </a:pPr>
            <a:r>
              <a:rPr lang="pl-PL" sz="2500" dirty="0" smtClean="0"/>
              <a:t>Implementacja modelu z użyciem Talend Open Studio for Data </a:t>
            </a:r>
            <a:r>
              <a:rPr lang="pl-PL" sz="2500" dirty="0" err="1" smtClean="0"/>
              <a:t>Integration</a:t>
            </a:r>
            <a:endParaRPr lang="pl-PL" sz="2500" dirty="0" smtClean="0"/>
          </a:p>
          <a:p>
            <a:pPr marL="685783" indent="-685783">
              <a:buFont typeface="+mj-lt"/>
              <a:buAutoNum type="arabicPeriod"/>
            </a:pPr>
            <a:r>
              <a:rPr lang="pl-PL" sz="2500" dirty="0" smtClean="0"/>
              <a:t>Porównanie procesów integracji danych</a:t>
            </a:r>
          </a:p>
          <a:p>
            <a:pPr marL="685783" indent="-685783">
              <a:buFont typeface="+mj-lt"/>
              <a:buAutoNum type="arabicPeriod"/>
            </a:pPr>
            <a:r>
              <a:rPr lang="pl-PL" sz="2500" dirty="0" smtClean="0"/>
              <a:t>Wnioski</a:t>
            </a:r>
            <a:endParaRPr lang="pl-PL" sz="25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8CB4-DA31-4A46-82B6-62869C373685}" type="slidenum">
              <a:rPr lang="pl-PL" smtClean="0"/>
              <a:pPr/>
              <a:t>5</a:t>
            </a:fld>
            <a:endParaRPr lang="pl-PL" dirty="0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Sposób 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prowadzenia badań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8CB4-DA31-4A46-82B6-62869C373685}" type="slidenum">
              <a:rPr lang="pl-PL" smtClean="0"/>
              <a:pPr/>
              <a:t>6</a:t>
            </a:fld>
            <a:endParaRPr lang="pl-PL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Integracja danych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Obraz 7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054646" y="2637706"/>
            <a:ext cx="10297144" cy="309706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9" name="pole tekstowe 8"/>
          <p:cNvSpPr txBox="1"/>
          <p:nvPr/>
        </p:nvSpPr>
        <p:spPr>
          <a:xfrm>
            <a:off x="1054646" y="1845618"/>
            <a:ext cx="99239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800" dirty="0" smtClean="0"/>
              <a:t>Migracja danych z bazy </a:t>
            </a:r>
            <a:r>
              <a:rPr lang="pl-PL" sz="2800" b="1" dirty="0" smtClean="0"/>
              <a:t>MS SQL Server </a:t>
            </a:r>
            <a:r>
              <a:rPr lang="pl-PL" sz="2800" dirty="0" smtClean="0"/>
              <a:t>i </a:t>
            </a:r>
            <a:r>
              <a:rPr lang="pl-PL" sz="2800" b="1" dirty="0" smtClean="0"/>
              <a:t>Oracle</a:t>
            </a:r>
            <a:r>
              <a:rPr lang="pl-PL" sz="2800" dirty="0" smtClean="0"/>
              <a:t> do hurtowni danych</a:t>
            </a:r>
            <a:endParaRPr lang="pl-P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8CB4-DA31-4A46-82B6-62869C373685}" type="slidenum">
              <a:rPr lang="pl-PL" smtClean="0"/>
              <a:pPr/>
              <a:t>7</a:t>
            </a:fld>
            <a:endParaRPr lang="pl-PL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Wyniki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4414" y="1557586"/>
            <a:ext cx="12005999" cy="4176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2598" y="1413570"/>
            <a:ext cx="11161239" cy="496855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pl-PL" sz="2400" dirty="0"/>
              <a:t>Talend Open Studio for Data </a:t>
            </a:r>
            <a:r>
              <a:rPr lang="pl-PL" sz="2400" dirty="0" err="1"/>
              <a:t>Integration</a:t>
            </a:r>
            <a:r>
              <a:rPr lang="pl-PL" sz="2400" dirty="0"/>
              <a:t> jest narzędziem </a:t>
            </a:r>
            <a:r>
              <a:rPr lang="pl-PL" sz="2400" dirty="0" smtClean="0"/>
              <a:t>efektywniejszym,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niż SQL </a:t>
            </a:r>
            <a:r>
              <a:rPr lang="pl-PL" sz="2400" dirty="0" smtClean="0"/>
              <a:t>Server </a:t>
            </a:r>
            <a:r>
              <a:rPr lang="pl-PL" sz="2400" dirty="0" err="1" smtClean="0"/>
              <a:t>Intagration</a:t>
            </a:r>
            <a:r>
              <a:rPr lang="pl-PL" sz="2400" dirty="0" smtClean="0"/>
              <a:t> Services.</a:t>
            </a:r>
          </a:p>
          <a:p>
            <a:pPr>
              <a:buFont typeface="Wingdings" pitchFamily="2" charset="2"/>
              <a:buChar char="q"/>
            </a:pPr>
            <a:r>
              <a:rPr lang="pl-PL" sz="2400" dirty="0" smtClean="0"/>
              <a:t>Komponent sortowania danych w SQL Server </a:t>
            </a:r>
            <a:r>
              <a:rPr lang="pl-PL" sz="2400" dirty="0" err="1" smtClean="0"/>
              <a:t>Integartion</a:t>
            </a:r>
            <a:r>
              <a:rPr lang="pl-PL" sz="2400" dirty="0" smtClean="0"/>
              <a:t> Services jest nieefektywny.</a:t>
            </a:r>
          </a:p>
          <a:p>
            <a:pPr>
              <a:buFont typeface="Wingdings" pitchFamily="2" charset="2"/>
              <a:buChar char="q"/>
            </a:pPr>
            <a:r>
              <a:rPr lang="pl-PL" sz="2400" dirty="0" smtClean="0"/>
              <a:t>Czas integracji danych w narzędziu SSIS jest krótszy, przy niewielkiej liczbie wykonywanych transformacji i</a:t>
            </a:r>
            <a:r>
              <a:rPr lang="pl-PL" sz="2400" dirty="0" smtClean="0"/>
              <a:t> małej </a:t>
            </a:r>
            <a:r>
              <a:rPr lang="pl-PL" sz="2400" dirty="0" smtClean="0"/>
              <a:t>ilości </a:t>
            </a:r>
            <a:r>
              <a:rPr lang="pl-PL" sz="2400" dirty="0" smtClean="0"/>
              <a:t>danych</a:t>
            </a:r>
            <a:r>
              <a:rPr lang="pl-PL" sz="2400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pl-PL" sz="2400" dirty="0" smtClean="0"/>
              <a:t>Rodzaj bazy danych wpływa na szybkość integracji danych.</a:t>
            </a:r>
          </a:p>
          <a:p>
            <a:pPr>
              <a:buFont typeface="Wingdings" pitchFamily="2" charset="2"/>
              <a:buChar char="q"/>
            </a:pPr>
            <a:r>
              <a:rPr lang="pl-PL" sz="2400" dirty="0"/>
              <a:t>M</a:t>
            </a:r>
            <a:r>
              <a:rPr lang="pl-PL" sz="2400" dirty="0" smtClean="0"/>
              <a:t>igracja przebiega </a:t>
            </a:r>
            <a:r>
              <a:rPr lang="pl-PL" sz="2400" dirty="0"/>
              <a:t>szybciej dla bazy danych MS SQL Server, niż dla bazy danych Oracle </a:t>
            </a:r>
            <a:r>
              <a:rPr lang="pl-PL" sz="2400" dirty="0" smtClean="0"/>
              <a:t>w obu narzędziach.</a:t>
            </a:r>
          </a:p>
          <a:p>
            <a:pPr>
              <a:buFont typeface="Wingdings" pitchFamily="2" charset="2"/>
              <a:buChar char="q"/>
            </a:pPr>
            <a:r>
              <a:rPr lang="pl-PL" sz="2400" dirty="0"/>
              <a:t>N</a:t>
            </a:r>
            <a:r>
              <a:rPr lang="pl-PL" sz="2400" dirty="0" smtClean="0"/>
              <a:t>ie jest </a:t>
            </a:r>
            <a:r>
              <a:rPr lang="pl-PL" sz="2400" dirty="0"/>
              <a:t>konieczne ponoszenie kosztów związanych z zakupem płatnego rozwiązania </a:t>
            </a:r>
            <a:r>
              <a:rPr lang="pl-PL" sz="2400" dirty="0" smtClean="0"/>
              <a:t>w celu przeprowadzenia efektywnej </a:t>
            </a:r>
            <a:r>
              <a:rPr lang="pl-PL" sz="2400" dirty="0"/>
              <a:t>integracji </a:t>
            </a:r>
            <a:r>
              <a:rPr lang="pl-PL" sz="2400" dirty="0" smtClean="0"/>
              <a:t>danych.</a:t>
            </a:r>
            <a:endParaRPr lang="pl-PL" sz="24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8CB4-DA31-4A46-82B6-62869C373685}" type="slidenum">
              <a:rPr lang="pl-PL" smtClean="0"/>
              <a:pPr/>
              <a:t>8</a:t>
            </a:fld>
            <a:endParaRPr lang="pl-PL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Wnioski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2998862" y="2781722"/>
            <a:ext cx="5966327" cy="1026159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pl-PL" sz="5900" b="1" dirty="0">
                <a:latin typeface="+mj-lt"/>
              </a:rPr>
              <a:t>Dziękuję za uwagę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8CB4-DA31-4A46-82B6-62869C373685}" type="slidenum">
              <a:rPr lang="pl-PL" smtClean="0"/>
              <a:pPr/>
              <a:t>9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2873</TotalTime>
  <Words>161</Words>
  <Application>Microsoft Office PowerPoint</Application>
  <PresentationFormat>Niestandardowy</PresentationFormat>
  <Paragraphs>48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Motyw pakietu Office</vt:lpstr>
      <vt:lpstr>Slajd 1</vt:lpstr>
      <vt:lpstr>Cel pracy</vt:lpstr>
      <vt:lpstr>Problem badawczy</vt:lpstr>
      <vt:lpstr>Hipoteza</vt:lpstr>
      <vt:lpstr>Sposób prowadzenia badań</vt:lpstr>
      <vt:lpstr>Integracja danych</vt:lpstr>
      <vt:lpstr>Wyniki</vt:lpstr>
      <vt:lpstr>Wnioski</vt:lpstr>
      <vt:lpstr>Slajd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as</dc:creator>
  <cp:lastModifiedBy>as</cp:lastModifiedBy>
  <cp:revision>69</cp:revision>
  <dcterms:created xsi:type="dcterms:W3CDTF">2016-09-19T20:04:28Z</dcterms:created>
  <dcterms:modified xsi:type="dcterms:W3CDTF">2016-09-22T19:58:32Z</dcterms:modified>
</cp:coreProperties>
</file>