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61" r:id="rId3"/>
    <p:sldId id="277" r:id="rId4"/>
    <p:sldId id="257" r:id="rId5"/>
    <p:sldId id="272" r:id="rId6"/>
    <p:sldId id="274" r:id="rId7"/>
    <p:sldId id="275" r:id="rId8"/>
    <p:sldId id="279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2482" autoAdjust="0"/>
  </p:normalViewPr>
  <p:slideViewPr>
    <p:cSldViewPr snapToGrid="0">
      <p:cViewPr varScale="1">
        <p:scale>
          <a:sx n="83" d="100"/>
          <a:sy n="83" d="100"/>
        </p:scale>
        <p:origin x="1614" y="7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09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pl-PL" smtClean="0"/>
              <a:t>23.11.2016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pl-PL" smtClean="0"/>
              <a:t>23.11.2016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90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49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51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19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02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Łącznik prosty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Łącznik prosty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a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Łącznik prosty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Łącznik prosty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Łącznik prosty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Łącznik prosty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a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Łącznik prosty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Łącznik prosty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Łącznik prosty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Łącznik prosty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Łącznik prosty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Łącznik prosty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a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Łącznik prosty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Łącznik prosty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Łącznik prosty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upa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Łącznik prosty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Łącznik prosty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Łącznik prosty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Łącznik prosty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Łącznik prosty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pl-PL" dirty="0"/>
          </a:p>
        </p:txBody>
      </p:sp>
      <p:cxnSp>
        <p:nvCxnSpPr>
          <p:cNvPr id="58" name="Łącznik prosty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Łącznik prosty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a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Łącznik prosty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Łącznik prosty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Łącznik prosty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Łącznik prosty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a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Łącznik prosty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Łącznik prosty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Łącznik prosty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Łącznik prosty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Łącznik prosty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Łącznik prosty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a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Łącznik prosty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Łącznik prosty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Łącznik prosty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a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Łącznik prosty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Łącznik prosty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Łącznik prosty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Łącznik prosty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Łącznik prosty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Łącznik prosty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cxnSp>
        <p:nvCxnSpPr>
          <p:cNvPr id="58" name="Łącznik prosty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a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Łącznik prosty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Łącznik prosty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Łącznik prosty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Łącznik prosty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Łącznik prosty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Łącznik prosty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Łącznik prosty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Łącznik prosty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Łącznik prosty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Łącznik prosty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Łącznik prosty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Łącznik prosty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Łącznik prosty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Łącznik prosty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Łącznik prosty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Łącznik prosty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a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Łącznik prosty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Łącznik prosty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Łącznik prosty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Łącznik prosty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Łącznik prosty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a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Łącznik prosty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Łącznik prosty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Łącznik prosty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Łącznik prosty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Łącznik prosty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Łącznik prosty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Łącznik prosty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Łącznik prosty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Łącznik prosty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Łącznik prosty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a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Łącznik prosty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Łącznik prosty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Łącznik prosty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Łącznik prosty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Łącznik prosty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a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Łącznik prosty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Łącznik prosty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Łącznik prosty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Łącznik prosty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Łącznik prosty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Łącznik prosty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Łącznik prosty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Łącznik prosty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Łącznik prosty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Łącznik prosty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Symbol zastępczy daty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213" name="Symbol zastępczy stopki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214" name="Symbol zastępczy numeru slajdu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Łącznik prosty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a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Łącznik prosty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Łącznik prosty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Łącznik prosty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a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Łącznik prosty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Łącznik prosty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Łącznik prosty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Łącznik prosty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Łącznik prosty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Łącznik prosty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a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Łącznik prosty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Łącznik prosty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Łącznik prosty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Łącznik prosty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a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Łącznik prosty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Łącznik prosty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Łącznik prosty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Łącznik prosty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Łącznik prosty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Prostokąt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cxnSp>
        <p:nvCxnSpPr>
          <p:cNvPr id="60" name="Łącznik prosty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Łącznik prosty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a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Łącznik prosty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Łącznik prosty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Łącznik prosty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a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Łącznik prosty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Łącznik prosty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Łącznik prosty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Łącznik prosty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Łącznik prosty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Łącznik prosty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a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Łącznik prosty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Łącznik prosty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Łącznik prosty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a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Łącznik prosty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Łącznik prosty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Łącznik prosty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Łącznik prosty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Łącznik prosty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Łącznik prosty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Prostokąt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cxnSp>
        <p:nvCxnSpPr>
          <p:cNvPr id="59" name="Łącznik prosty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a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Łącznik prosty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Łącznik prosty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y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Łącznik prosty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y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Łącznik prosty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y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Łącznik prosty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Łącznik prosty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Łącznik prosty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Łącznik prosty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Łącznik prosty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Łącznik prosty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Łącznik prosty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Łącznik prosty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a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Łącznik prosty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Łącznik prosty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Łącznik prosty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Łącznik prosty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Łącznik prosty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a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Łącznik prosty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Łącznik prosty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Łącznik prosty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Łącznik prosty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Łącznik prosty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Łącznik prosty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Łącznik prosty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Łącznik prosty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Łącznik prosty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Łącznik prosty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a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Łącznik prosty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Łącznik prosty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Łącznik prosty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Łącznik prosty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Łącznik prosty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a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Łącznik prosty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Łącznik prosty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Łącznik prosty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Łącznik prosty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Łącznik prosty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Łącznik prosty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Łącznik prosty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Łącznik prosty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Łącznik prosty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Łącznik prosty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148" name="Łącznik prosty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93845" y="1624120"/>
            <a:ext cx="9604310" cy="557017"/>
          </a:xfrm>
        </p:spPr>
        <p:txBody>
          <a:bodyPr>
            <a:normAutofit/>
          </a:bodyPr>
          <a:lstStyle/>
          <a:p>
            <a:pPr algn="ctr" defTabSz="914400">
              <a:lnSpc>
                <a:spcPct val="76000"/>
              </a:lnSpc>
              <a:spcBef>
                <a:spcPct val="0"/>
              </a:spcBef>
              <a:buNone/>
            </a:pPr>
            <a:r>
              <a:rPr lang="pl-PL" sz="2800" b="1" i="0" baseline="0" dirty="0">
                <a:solidFill>
                  <a:srgbClr val="2D2E2D"/>
                </a:solidFill>
                <a:latin typeface="Arial"/>
              </a:rPr>
              <a:t>Bezpieczeństwo systemów komunikacji głosowej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pl-PL" sz="1800" dirty="0">
                <a:solidFill>
                  <a:srgbClr val="D15A3E"/>
                </a:solidFill>
              </a:rPr>
              <a:t>Promotor: dr inż. Krzysztof </a:t>
            </a:r>
            <a:r>
              <a:rPr lang="pl-PL" sz="1800" dirty="0" err="1">
                <a:solidFill>
                  <a:srgbClr val="D15A3E"/>
                </a:solidFill>
              </a:rPr>
              <a:t>Różanowski</a:t>
            </a:r>
            <a:endParaRPr lang="pl-PL" sz="1800" dirty="0">
              <a:solidFill>
                <a:srgbClr val="D15A3E"/>
              </a:solidFill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293845" y="2558642"/>
            <a:ext cx="9049781" cy="3472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76000"/>
              </a:lnSpc>
              <a:spcBef>
                <a:spcPct val="0"/>
              </a:spcBef>
              <a:buNone/>
              <a:defRPr sz="80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sz="1800" dirty="0">
                <a:solidFill>
                  <a:srgbClr val="2D2E2D"/>
                </a:solidFill>
                <a:latin typeface="Arial"/>
              </a:rPr>
              <a:t>Bartosz Pawlak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pl-PL" dirty="0"/>
              <a:t>Plan prezentacji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dirty="0"/>
              <a:t>Cel i założenia pracy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dirty="0"/>
              <a:t>Mechanizmy bezpieczeństwa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dirty="0"/>
              <a:t>Środowisko testowe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dirty="0"/>
              <a:t>Profile SIP i wykorzystane mechanizmy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dirty="0"/>
              <a:t>Podsumowanie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866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4111" y="2508308"/>
            <a:ext cx="9601200" cy="612398"/>
          </a:xfrm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pl-PL" dirty="0"/>
              <a:t>Cel i założenia pracy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pl-PL" dirty="0"/>
              <a:t>Mechanizmy bezpieczeństwa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sz="2000" b="0" i="0" dirty="0">
                <a:solidFill>
                  <a:srgbClr val="2D2E2D"/>
                </a:solidFill>
                <a:latin typeface="Arial"/>
              </a:rPr>
              <a:t>Mechanizmy bezpieczeństwa protokołów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sz="2000" b="0" i="0" dirty="0">
                <a:solidFill>
                  <a:srgbClr val="2D2E2D"/>
                </a:solidFill>
                <a:latin typeface="Arial"/>
              </a:rPr>
              <a:t>Mechanizmy bezpieczeństwa usług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sz="2000" b="0" i="0" dirty="0">
                <a:solidFill>
                  <a:srgbClr val="2D2E2D"/>
                </a:solidFill>
                <a:latin typeface="Arial"/>
              </a:rPr>
              <a:t>Mechanizmy bezpieczeństwa wdrażanego „rozwiązania”</a:t>
            </a:r>
          </a:p>
          <a:p>
            <a:pPr marL="0" indent="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None/>
            </a:pP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795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1025806"/>
          </a:xfrm>
        </p:spPr>
        <p:txBody>
          <a:bodyPr/>
          <a:lstStyle/>
          <a:p>
            <a:r>
              <a:rPr lang="pl-PL" dirty="0"/>
              <a:t>Środowisko testowe</a:t>
            </a:r>
          </a:p>
        </p:txBody>
      </p:sp>
      <p:pic>
        <p:nvPicPr>
          <p:cNvPr id="8" name="Symbol zastępczy zawartości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687" y="571500"/>
            <a:ext cx="3702713" cy="5715000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6593" y="2963119"/>
            <a:ext cx="3657600" cy="3151220"/>
          </a:xfrm>
        </p:spPr>
        <p:txBody>
          <a:bodyPr/>
          <a:lstStyle/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dirty="0"/>
              <a:t>Microsoft Hyper-V</a:t>
            </a:r>
          </a:p>
          <a:p>
            <a:pPr marL="742950" lvl="1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bg1"/>
                </a:solidFill>
              </a:rPr>
              <a:t>Virtual Switch</a:t>
            </a:r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dirty="0" err="1"/>
              <a:t>CentOS</a:t>
            </a:r>
            <a:endParaRPr lang="pl-PL" dirty="0"/>
          </a:p>
          <a:p>
            <a:pPr marL="742950" lvl="1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bg1"/>
                </a:solidFill>
              </a:rPr>
              <a:t>Fail2Ban</a:t>
            </a:r>
          </a:p>
          <a:p>
            <a:pPr marL="742950" lvl="1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dirty="0" err="1">
                <a:solidFill>
                  <a:schemeClr val="bg1"/>
                </a:solidFill>
              </a:rPr>
              <a:t>iptables</a:t>
            </a:r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dirty="0" err="1"/>
              <a:t>Freeswitch</a:t>
            </a:r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720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pl-PL" dirty="0"/>
              <a:t>Profile SIP i wykorzystane mechanizmy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dirty="0" err="1"/>
              <a:t>Unsecured</a:t>
            </a:r>
            <a:endParaRPr lang="pl-PL" dirty="0"/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dirty="0" err="1"/>
              <a:t>Reg_sec</a:t>
            </a:r>
            <a:endParaRPr lang="pl-PL" dirty="0"/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dirty="0" err="1"/>
              <a:t>ACL_sec</a:t>
            </a:r>
            <a:endParaRPr lang="pl-PL" dirty="0"/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dirty="0"/>
              <a:t>F2B_sec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dirty="0" err="1"/>
              <a:t>TLS_sec</a:t>
            </a:r>
            <a:endParaRPr lang="pl-PL" dirty="0"/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D15A3E"/>
              </a:buClr>
              <a:buSzPct val="100000"/>
              <a:buFont typeface="Arial"/>
              <a:buChar char="▪"/>
            </a:pPr>
            <a:r>
              <a:rPr lang="pl-PL" dirty="0" err="1"/>
              <a:t>SRTP_sec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/>
              <a:t>2016-11-24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451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4111" y="2508308"/>
            <a:ext cx="9601200" cy="612398"/>
          </a:xfrm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pl-PL" dirty="0"/>
              <a:t>Podsumowanie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168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4111" y="2508308"/>
            <a:ext cx="9601200" cy="612398"/>
          </a:xfrm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pl-PL" dirty="0"/>
              <a:t>Dziękuję za uwagę!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2016-11-24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Bezpieczeństwo systemów komunikacji głosowej - Bartosz Pawlak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560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z siatką rombową (panoramiczna)</Template>
  <TotalTime>0</TotalTime>
  <Words>142</Words>
  <Application>Microsoft Office PowerPoint</Application>
  <PresentationFormat>Panoramiczny</PresentationFormat>
  <Paragraphs>57</Paragraphs>
  <Slides>8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Wingdings</vt:lpstr>
      <vt:lpstr>Diamond Grid 16x9</vt:lpstr>
      <vt:lpstr>Bezpieczeństwo systemów komunikacji głosowej</vt:lpstr>
      <vt:lpstr>Plan prezentacji</vt:lpstr>
      <vt:lpstr>Cel i założenia pracy</vt:lpstr>
      <vt:lpstr>Mechanizmy bezpieczeństwa</vt:lpstr>
      <vt:lpstr>Środowisko testowe</vt:lpstr>
      <vt:lpstr>Profile SIP i wykorzystane mechanizmy</vt:lpstr>
      <vt:lpstr>Podsumowanie</vt:lpstr>
      <vt:lpstr>Dziękuję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2016-11-11T17:28:14Z</dcterms:created>
  <dcterms:modified xsi:type="dcterms:W3CDTF">2016-11-23T18:04:04Z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