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86" r:id="rId6"/>
    <p:sldId id="260" r:id="rId7"/>
    <p:sldId id="266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83" r:id="rId21"/>
    <p:sldId id="279" r:id="rId22"/>
    <p:sldId id="280" r:id="rId23"/>
    <p:sldId id="281" r:id="rId24"/>
    <p:sldId id="284" r:id="rId25"/>
    <p:sldId id="28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76815" autoAdjust="0"/>
  </p:normalViewPr>
  <p:slideViewPr>
    <p:cSldViewPr snapToGrid="0">
      <p:cViewPr varScale="1">
        <p:scale>
          <a:sx n="54" d="100"/>
          <a:sy n="54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zys\Google%20Drive\WWSI\Praca%20magisterska\Sprzeda&#380;%20urz&#261;dze&#32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Udział mobilnych</a:t>
            </a:r>
            <a:r>
              <a:rPr lang="pl-PL" baseline="0"/>
              <a:t> systemów operacyjnych w odwiedzinach monitorowanych stron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Arkusz2!$B$1</c:f>
              <c:strCache>
                <c:ptCount val="1"/>
                <c:pt idx="0">
                  <c:v>Android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E-43E2-BE59-CA3ADD9F3C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E-43E2-BE59-CA3ADD9F3C4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E-43E2-BE59-CA3ADD9F3C4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E-43E2-BE59-CA3ADD9F3C4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2E-43E2-BE59-CA3ADD9F3C4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2E-43E2-BE59-CA3ADD9F3C4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2E-43E2-BE59-CA3ADD9F3C4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2E-43E2-BE59-CA3ADD9F3C4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2E-43E2-BE59-CA3ADD9F3C4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2E-43E2-BE59-CA3ADD9F3C4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2E-43E2-BE59-CA3ADD9F3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Arkusz2!$A$2:$A$24</c:f>
              <c:numCache>
                <c:formatCode>mmm\-yy</c:formatCode>
                <c:ptCount val="23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  <c:pt idx="18">
                  <c:v>42461</c:v>
                </c:pt>
                <c:pt idx="19">
                  <c:v>42491</c:v>
                </c:pt>
                <c:pt idx="20">
                  <c:v>42522</c:v>
                </c:pt>
                <c:pt idx="21">
                  <c:v>42552</c:v>
                </c:pt>
                <c:pt idx="22">
                  <c:v>42583</c:v>
                </c:pt>
              </c:numCache>
            </c:numRef>
          </c:cat>
          <c:val>
            <c:numRef>
              <c:f>Arkusz2!$B$2:$B$24</c:f>
              <c:numCache>
                <c:formatCode>0.0%</c:formatCode>
                <c:ptCount val="23"/>
                <c:pt idx="0">
                  <c:v>0.46379999999999999</c:v>
                </c:pt>
                <c:pt idx="1">
                  <c:v>0.45779999999999998</c:v>
                </c:pt>
                <c:pt idx="2">
                  <c:v>0.45860000000000001</c:v>
                </c:pt>
                <c:pt idx="3">
                  <c:v>0.47449999999999998</c:v>
                </c:pt>
                <c:pt idx="4">
                  <c:v>0.46870000000000001</c:v>
                </c:pt>
                <c:pt idx="5">
                  <c:v>0.47510000000000002</c:v>
                </c:pt>
                <c:pt idx="6">
                  <c:v>0.52470000000000006</c:v>
                </c:pt>
                <c:pt idx="7">
                  <c:v>0.51590000000000003</c:v>
                </c:pt>
                <c:pt idx="8">
                  <c:v>0.51039999999999996</c:v>
                </c:pt>
                <c:pt idx="9">
                  <c:v>0.51119999999999999</c:v>
                </c:pt>
                <c:pt idx="10">
                  <c:v>0.52139999999999997</c:v>
                </c:pt>
                <c:pt idx="11">
                  <c:v>0.53539999999999999</c:v>
                </c:pt>
                <c:pt idx="12">
                  <c:v>0.52610000000000001</c:v>
                </c:pt>
                <c:pt idx="13">
                  <c:v>0.57099999999999995</c:v>
                </c:pt>
                <c:pt idx="14">
                  <c:v>0.57289999999999996</c:v>
                </c:pt>
                <c:pt idx="15">
                  <c:v>0.58750000000000002</c:v>
                </c:pt>
                <c:pt idx="16">
                  <c:v>0.59650000000000003</c:v>
                </c:pt>
                <c:pt idx="17">
                  <c:v>0.6099</c:v>
                </c:pt>
                <c:pt idx="18">
                  <c:v>0.61919999999999997</c:v>
                </c:pt>
                <c:pt idx="19">
                  <c:v>0.70850000000000002</c:v>
                </c:pt>
                <c:pt idx="20">
                  <c:v>0.65580000000000005</c:v>
                </c:pt>
                <c:pt idx="21">
                  <c:v>0.66010000000000002</c:v>
                </c:pt>
                <c:pt idx="22">
                  <c:v>0.66869999999999996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52E-43E2-BE59-CA3ADD9F3C4A}"/>
            </c:ext>
          </c:extLst>
        </c:ser>
        <c:ser>
          <c:idx val="1"/>
          <c:order val="1"/>
          <c:tx>
            <c:strRef>
              <c:f>Arkusz2!$C$1</c:f>
              <c:strCache>
                <c:ptCount val="1"/>
                <c:pt idx="0">
                  <c:v>iOS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2E-43E2-BE59-CA3ADD9F3C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2E-43E2-BE59-CA3ADD9F3C4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2E-43E2-BE59-CA3ADD9F3C4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2E-43E2-BE59-CA3ADD9F3C4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2E-43E2-BE59-CA3ADD9F3C4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2E-43E2-BE59-CA3ADD9F3C4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2E-43E2-BE59-CA3ADD9F3C4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2E-43E2-BE59-CA3ADD9F3C4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2E-43E2-BE59-CA3ADD9F3C4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2E-43E2-BE59-CA3ADD9F3C4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2E-43E2-BE59-CA3ADD9F3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Arkusz2!$A$2:$A$24</c:f>
              <c:numCache>
                <c:formatCode>mmm\-yy</c:formatCode>
                <c:ptCount val="23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  <c:pt idx="18">
                  <c:v>42461</c:v>
                </c:pt>
                <c:pt idx="19">
                  <c:v>42491</c:v>
                </c:pt>
                <c:pt idx="20">
                  <c:v>42522</c:v>
                </c:pt>
                <c:pt idx="21">
                  <c:v>42552</c:v>
                </c:pt>
                <c:pt idx="22">
                  <c:v>42583</c:v>
                </c:pt>
              </c:numCache>
            </c:numRef>
          </c:cat>
          <c:val>
            <c:numRef>
              <c:f>Arkusz2!$C$2:$C$24</c:f>
              <c:numCache>
                <c:formatCode>0.0%</c:formatCode>
                <c:ptCount val="23"/>
                <c:pt idx="0">
                  <c:v>0.44230000000000003</c:v>
                </c:pt>
                <c:pt idx="1">
                  <c:v>0.4461</c:v>
                </c:pt>
                <c:pt idx="2">
                  <c:v>0.43149999999999999</c:v>
                </c:pt>
                <c:pt idx="3">
                  <c:v>0.4259</c:v>
                </c:pt>
                <c:pt idx="4">
                  <c:v>0.42609999999999998</c:v>
                </c:pt>
                <c:pt idx="5">
                  <c:v>0.41970000000000002</c:v>
                </c:pt>
                <c:pt idx="6">
                  <c:v>0.3881</c:v>
                </c:pt>
                <c:pt idx="7">
                  <c:v>0.38979999999999998</c:v>
                </c:pt>
                <c:pt idx="8">
                  <c:v>0.4083</c:v>
                </c:pt>
                <c:pt idx="9">
                  <c:v>0.41549999999999998</c:v>
                </c:pt>
                <c:pt idx="10">
                  <c:v>0.40820000000000001</c:v>
                </c:pt>
                <c:pt idx="11">
                  <c:v>0.38579999999999998</c:v>
                </c:pt>
                <c:pt idx="12">
                  <c:v>0.40279999999999999</c:v>
                </c:pt>
                <c:pt idx="13">
                  <c:v>0.3488</c:v>
                </c:pt>
                <c:pt idx="14">
                  <c:v>0.3543</c:v>
                </c:pt>
                <c:pt idx="15">
                  <c:v>0.32929999999999998</c:v>
                </c:pt>
                <c:pt idx="16">
                  <c:v>0.32279999999999998</c:v>
                </c:pt>
                <c:pt idx="17">
                  <c:v>0.31759999999999999</c:v>
                </c:pt>
                <c:pt idx="18">
                  <c:v>0.28420000000000001</c:v>
                </c:pt>
                <c:pt idx="19">
                  <c:v>0.23100000000000001</c:v>
                </c:pt>
                <c:pt idx="20">
                  <c:v>0.27239999999999998</c:v>
                </c:pt>
                <c:pt idx="21">
                  <c:v>0.27839999999999998</c:v>
                </c:pt>
                <c:pt idx="22">
                  <c:v>0.27200000000000002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52E-43E2-BE59-CA3ADD9F3C4A}"/>
            </c:ext>
          </c:extLst>
        </c:ser>
        <c:ser>
          <c:idx val="2"/>
          <c:order val="2"/>
          <c:tx>
            <c:strRef>
              <c:f>Arkusz2!$D$1</c:f>
              <c:strCache>
                <c:ptCount val="1"/>
                <c:pt idx="0">
                  <c:v>Inne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Arkusz2!$A$2:$A$24</c:f>
              <c:numCache>
                <c:formatCode>mmm\-yy</c:formatCode>
                <c:ptCount val="23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  <c:pt idx="8">
                  <c:v>42156</c:v>
                </c:pt>
                <c:pt idx="9">
                  <c:v>42186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  <c:pt idx="17">
                  <c:v>42430</c:v>
                </c:pt>
                <c:pt idx="18">
                  <c:v>42461</c:v>
                </c:pt>
                <c:pt idx="19">
                  <c:v>42491</c:v>
                </c:pt>
                <c:pt idx="20">
                  <c:v>42522</c:v>
                </c:pt>
                <c:pt idx="21">
                  <c:v>42552</c:v>
                </c:pt>
                <c:pt idx="22">
                  <c:v>42583</c:v>
                </c:pt>
              </c:numCache>
            </c:numRef>
          </c:cat>
          <c:val>
            <c:numRef>
              <c:f>Arkusz2!$D$2:$D$24</c:f>
              <c:numCache>
                <c:formatCode>0.0%</c:formatCode>
                <c:ptCount val="23"/>
                <c:pt idx="0">
                  <c:v>9.3899999999999983E-2</c:v>
                </c:pt>
                <c:pt idx="1">
                  <c:v>9.6100000000000019E-2</c:v>
                </c:pt>
                <c:pt idx="2">
                  <c:v>0.1099</c:v>
                </c:pt>
                <c:pt idx="3">
                  <c:v>9.9600000000000077E-2</c:v>
                </c:pt>
                <c:pt idx="4">
                  <c:v>0.10520000000000002</c:v>
                </c:pt>
                <c:pt idx="5">
                  <c:v>0.1051999999999999</c:v>
                </c:pt>
                <c:pt idx="6">
                  <c:v>8.7199999999999944E-2</c:v>
                </c:pt>
                <c:pt idx="7">
                  <c:v>9.4299999999999995E-2</c:v>
                </c:pt>
                <c:pt idx="8">
                  <c:v>8.1300000000000039E-2</c:v>
                </c:pt>
                <c:pt idx="9">
                  <c:v>7.3300000000000032E-2</c:v>
                </c:pt>
                <c:pt idx="10">
                  <c:v>7.0400000000000018E-2</c:v>
                </c:pt>
                <c:pt idx="11">
                  <c:v>7.8800000000000037E-2</c:v>
                </c:pt>
                <c:pt idx="12">
                  <c:v>7.1099999999999997E-2</c:v>
                </c:pt>
                <c:pt idx="13">
                  <c:v>8.0200000000000049E-2</c:v>
                </c:pt>
                <c:pt idx="14">
                  <c:v>7.2800000000000031E-2</c:v>
                </c:pt>
                <c:pt idx="15">
                  <c:v>8.3199999999999996E-2</c:v>
                </c:pt>
                <c:pt idx="16">
                  <c:v>8.0699999999999994E-2</c:v>
                </c:pt>
                <c:pt idx="17">
                  <c:v>7.2500000000000009E-2</c:v>
                </c:pt>
                <c:pt idx="18">
                  <c:v>9.6600000000000019E-2</c:v>
                </c:pt>
                <c:pt idx="19">
                  <c:v>6.049999999999997E-2</c:v>
                </c:pt>
                <c:pt idx="20">
                  <c:v>7.1799999999999975E-2</c:v>
                </c:pt>
                <c:pt idx="21">
                  <c:v>6.1499999999999999E-2</c:v>
                </c:pt>
                <c:pt idx="22">
                  <c:v>5.9300000000000019E-2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52E-43E2-BE59-CA3ADD9F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285736"/>
        <c:axId val="630286064"/>
      </c:lineChart>
      <c:dateAx>
        <c:axId val="630285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286064"/>
        <c:crosses val="autoZero"/>
        <c:auto val="0"/>
        <c:lblOffset val="100"/>
        <c:baseTimeUnit val="months"/>
        <c:majorUnit val="2"/>
        <c:majorTimeUnit val="months"/>
      </c:dateAx>
      <c:valAx>
        <c:axId val="630286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28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78083157152927"/>
          <c:y val="0.9434950910200619"/>
          <c:w val="0.58423009161381256"/>
          <c:h val="4.1684025771998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6C1B-C917-4F2B-96CB-465D03038F9C}" type="datetimeFigureOut">
              <a:rPr lang="pl-PL" smtClean="0"/>
              <a:t>23.02.2017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7827-6199-41C8-B796-CB1DD5A69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6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55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04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089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59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19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425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25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57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4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2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56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31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0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49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79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5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34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7827-6199-41C8-B796-CB1DD5A6924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8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7D9B-CEFC-4FC5-B56A-7BD72A50DB3F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97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2BD-9684-4C4A-BD4D-700E5BAAB432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76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791C-1C1C-410C-8433-8741E6A78829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20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924-2C28-4A2C-8310-2A93AE50F859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9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FCBC-4A95-49B0-8D54-DA42BA4EEEFC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65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30A4-49F1-47BC-8C05-E6441995E25B}" type="datetime1">
              <a:rPr lang="pl-PL" smtClean="0"/>
              <a:t>23.02.2017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51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236-A6B3-4EF9-9874-62FF75EA4C33}" type="datetime1">
              <a:rPr lang="pl-PL" smtClean="0"/>
              <a:t>23.02.2017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2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305-F896-4DFB-84FD-AA28AE2341A9}" type="datetime1">
              <a:rPr lang="pl-PL" smtClean="0"/>
              <a:t>23.02.2017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00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176-E3EB-4F32-A6E9-A08F19615DDF}" type="datetime1">
              <a:rPr lang="pl-PL" smtClean="0"/>
              <a:t>23.02.2017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6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D2F3-465D-4B99-922C-5270DACBA6AC}" type="datetime1">
              <a:rPr lang="pl-PL" smtClean="0"/>
              <a:t>23.02.2017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5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430E-E566-433F-9A2C-880212A09A5A}" type="datetime1">
              <a:rPr lang="pl-PL" smtClean="0"/>
              <a:t>23.02.2017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2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9504-20BD-42F0-9E0B-C4B4FC9BAE82}" type="datetime1">
              <a:rPr lang="pl-PL" smtClean="0"/>
              <a:t>23.02.2017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4845-6F58-4092-9721-2D2336AD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3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7221"/>
            <a:ext cx="9797716" cy="319714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Analiza porównawcza narzędzi </a:t>
            </a:r>
            <a:br>
              <a:rPr lang="pl-PL" b="1" dirty="0"/>
            </a:br>
            <a:r>
              <a:rPr lang="pl-PL" b="1" dirty="0"/>
              <a:t>i technik do tworzenia</a:t>
            </a:r>
            <a:br>
              <a:rPr lang="pl-PL" b="1" dirty="0"/>
            </a:br>
            <a:r>
              <a:rPr lang="pl-PL" b="1" dirty="0"/>
              <a:t>wieloplatformowych aplikacji mobilnych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92316"/>
            <a:ext cx="9797716" cy="1263316"/>
          </a:xfrm>
        </p:spPr>
        <p:txBody>
          <a:bodyPr>
            <a:normAutofit/>
          </a:bodyPr>
          <a:lstStyle/>
          <a:p>
            <a:r>
              <a:rPr lang="pl-PL" sz="2000" dirty="0"/>
              <a:t>							          Promotor:     </a:t>
            </a:r>
          </a:p>
          <a:p>
            <a:pPr algn="r"/>
            <a:r>
              <a:rPr lang="pl-PL" sz="2000" dirty="0"/>
              <a:t>dr inż. Paweł Figat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95563"/>
            <a:ext cx="9797716" cy="126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Krzysztof Kruk</a:t>
            </a:r>
          </a:p>
        </p:txBody>
      </p:sp>
    </p:spTree>
    <p:extLst>
      <p:ext uri="{BB962C8B-B14F-4D97-AF65-F5344CB8AC3E}">
        <p14:creationId xmlns:p14="http://schemas.microsoft.com/office/powerpoint/2010/main" val="358069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Aplikacje hybrydowe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7754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Technologie www </a:t>
            </a:r>
            <a:r>
              <a:rPr lang="pl-PL" dirty="0"/>
              <a:t>+ środowisko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53" y="2363379"/>
            <a:ext cx="5871694" cy="2371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1" y="5102942"/>
            <a:ext cx="232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Interpretacja HTML/CSS/JavaScript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924" y="5749273"/>
            <a:ext cx="217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Środowisko uruchomieniowe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466" y="5102942"/>
            <a:ext cx="217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z funkcjami urządzenia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7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Aplikacje tłumaczone do postaci natywnej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284" y="1825625"/>
            <a:ext cx="7235431" cy="435133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31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Aplikacje tłumaczone do </a:t>
            </a:r>
            <a:r>
              <a:rPr lang="pl-PL"/>
              <a:t>postaci natywnej – kompilacja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61" y="2069473"/>
            <a:ext cx="7344277" cy="392225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12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porównawcze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Koszty i licencjonowanie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Wspierane platformy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Możliwości dostępu do funkcji urządzeń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Możliwości związane z graficznym interfejsem użytkownika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Wydajność i wymagania sprzętowe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Dystrybucja aplikacji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25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porównawcze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l-PL" dirty="0"/>
              <a:t>Perspektywy długoterminowe</a:t>
            </a:r>
          </a:p>
          <a:p>
            <a:pPr marL="514350" indent="-514350">
              <a:buFont typeface="+mj-lt"/>
              <a:buAutoNum type="arabicPeriod" startAt="7"/>
            </a:pPr>
            <a:endParaRPr lang="pl-PL" dirty="0"/>
          </a:p>
          <a:p>
            <a:pPr marL="514350" indent="-514350">
              <a:buFont typeface="+mj-lt"/>
              <a:buAutoNum type="arabicPeriod" startAt="7"/>
            </a:pPr>
            <a:r>
              <a:rPr lang="pl-PL" dirty="0"/>
              <a:t>Możliwości środowisk programistycznych</a:t>
            </a:r>
          </a:p>
          <a:p>
            <a:pPr marL="514350" indent="-514350">
              <a:buFont typeface="+mj-lt"/>
              <a:buAutoNum type="arabicPeriod" startAt="7"/>
            </a:pPr>
            <a:endParaRPr lang="pl-PL" dirty="0"/>
          </a:p>
          <a:p>
            <a:pPr marL="514350" indent="-514350">
              <a:buFont typeface="+mj-lt"/>
              <a:buAutoNum type="arabicPeriod" startAt="7"/>
            </a:pPr>
            <a:r>
              <a:rPr lang="pl-PL" dirty="0"/>
              <a:t>Funkcje projektowania graficznego interfejsu użytkownika</a:t>
            </a:r>
          </a:p>
          <a:p>
            <a:pPr marL="514350" indent="-514350">
              <a:buFont typeface="+mj-lt"/>
              <a:buAutoNum type="arabicPeriod" startAt="7"/>
            </a:pPr>
            <a:endParaRPr lang="pl-PL" dirty="0"/>
          </a:p>
          <a:p>
            <a:pPr marL="514350" indent="-514350">
              <a:buFont typeface="+mj-lt"/>
              <a:buAutoNum type="arabicPeriod" startAt="7"/>
            </a:pPr>
            <a:r>
              <a:rPr lang="pl-PL" dirty="0"/>
              <a:t>Łatwość programowania</a:t>
            </a:r>
          </a:p>
          <a:p>
            <a:pPr marL="514350" indent="-514350">
              <a:buFont typeface="+mj-lt"/>
              <a:buAutoNum type="arabicPeriod" startAt="7"/>
            </a:pPr>
            <a:endParaRPr lang="pl-PL" dirty="0"/>
          </a:p>
          <a:p>
            <a:pPr marL="514350" indent="-514350">
              <a:buFont typeface="+mj-lt"/>
              <a:buAutoNum type="arabicPeriod" startAt="7"/>
            </a:pPr>
            <a:r>
              <a:rPr lang="pl-PL" dirty="0"/>
              <a:t>Utrzymanie kodu źródłowego i skalowalność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17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Aplikacja demonstracyjna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38200" y="1937084"/>
            <a:ext cx="2975810" cy="721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Aplikacja www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38199" y="3400926"/>
            <a:ext cx="2975811" cy="7218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Aplikacja hybrydowa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38199" y="4864768"/>
            <a:ext cx="2975811" cy="7218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Aplikacja tłumaczona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8" y="1937085"/>
            <a:ext cx="1229759" cy="1463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8" y="4121463"/>
            <a:ext cx="1195295" cy="14652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>
          <a:xfrm>
            <a:off x="3814010" y="2298032"/>
            <a:ext cx="4150898" cy="37097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5" idx="3"/>
            <a:endCxn id="13" idx="1"/>
          </p:cNvCxnSpPr>
          <p:nvPr/>
        </p:nvCxnSpPr>
        <p:spPr>
          <a:xfrm flipV="1">
            <a:off x="3814010" y="2669006"/>
            <a:ext cx="4150898" cy="109286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7" idx="3"/>
            <a:endCxn id="13" idx="1"/>
          </p:cNvCxnSpPr>
          <p:nvPr/>
        </p:nvCxnSpPr>
        <p:spPr>
          <a:xfrm flipV="1">
            <a:off x="3814010" y="2669006"/>
            <a:ext cx="4150898" cy="255671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4" idx="3"/>
            <a:endCxn id="14" idx="1"/>
          </p:cNvCxnSpPr>
          <p:nvPr/>
        </p:nvCxnSpPr>
        <p:spPr>
          <a:xfrm>
            <a:off x="3814010" y="2298032"/>
            <a:ext cx="4150898" cy="255603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5" idx="3"/>
            <a:endCxn id="14" idx="1"/>
          </p:cNvCxnSpPr>
          <p:nvPr/>
        </p:nvCxnSpPr>
        <p:spPr>
          <a:xfrm>
            <a:off x="3814010" y="3761874"/>
            <a:ext cx="4150898" cy="10921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7" idx="3"/>
            <a:endCxn id="14" idx="1"/>
          </p:cNvCxnSpPr>
          <p:nvPr/>
        </p:nvCxnSpPr>
        <p:spPr>
          <a:xfrm flipV="1">
            <a:off x="3814010" y="4854063"/>
            <a:ext cx="4150898" cy="37165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46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Aplikacja testowa - funkcje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Komunikacja z Internetem:</a:t>
            </a:r>
          </a:p>
          <a:p>
            <a:pPr marL="0" indent="0">
              <a:buNone/>
            </a:pPr>
            <a:endParaRPr lang="pl-PL" b="1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Zalogowanie w serwisie Facebook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Przeglądanie zdjęć użytkownika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Wysyłanie zdjęć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17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Aplikacja testowa - funkcje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Dostęp do funkcji urządzeń:</a:t>
            </a:r>
          </a:p>
          <a:p>
            <a:pPr marL="0" indent="0">
              <a:buNone/>
            </a:pPr>
            <a:endParaRPr lang="pl-PL" b="1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Wykonanie zdjęcia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Zapisanie zdjęcia w pamięci trwałej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Odczyt zdjęcia z pamięci trwałej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37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Aplikacja testowa - funkcje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Wydajność obliczeniowa</a:t>
            </a:r>
            <a:r>
              <a:rPr lang="pl-PL" dirty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Nałożenie na wykonane zdjęcie graficznych filtrów macierzowych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1" y="4165621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00" y="3359219"/>
            <a:ext cx="2160000" cy="16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00" y="5155835"/>
            <a:ext cx="2160000" cy="16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462" y="3535621"/>
            <a:ext cx="2611821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65" y="5335835"/>
            <a:ext cx="1892614" cy="126000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>
            <a:off x="3637722" y="3999912"/>
            <a:ext cx="1457740" cy="67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Arrow: Right 9"/>
          <p:cNvSpPr/>
          <p:nvPr/>
        </p:nvSpPr>
        <p:spPr>
          <a:xfrm>
            <a:off x="3637722" y="5511254"/>
            <a:ext cx="1457740" cy="67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Arrow: Right 10"/>
          <p:cNvSpPr/>
          <p:nvPr/>
        </p:nvSpPr>
        <p:spPr>
          <a:xfrm>
            <a:off x="7593496" y="3999912"/>
            <a:ext cx="1457740" cy="67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rrow: Right 11"/>
          <p:cNvSpPr/>
          <p:nvPr/>
        </p:nvSpPr>
        <p:spPr>
          <a:xfrm>
            <a:off x="7593496" y="5511254"/>
            <a:ext cx="1457740" cy="67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74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badania - podsumowanie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15845"/>
              </p:ext>
            </p:extLst>
          </p:nvPr>
        </p:nvGraphicFramePr>
        <p:xfrm>
          <a:off x="838200" y="1516515"/>
          <a:ext cx="10515600" cy="52041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686">
                  <a:extLst>
                    <a:ext uri="{9D8B030D-6E8A-4147-A177-3AD203B41FA5}">
                      <a16:colId xmlns:a16="http://schemas.microsoft.com/office/drawing/2014/main" val="3032981476"/>
                    </a:ext>
                  </a:extLst>
                </a:gridCol>
                <a:gridCol w="4528457">
                  <a:extLst>
                    <a:ext uri="{9D8B030D-6E8A-4147-A177-3AD203B41FA5}">
                      <a16:colId xmlns:a16="http://schemas.microsoft.com/office/drawing/2014/main" val="4180513684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30013617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21265345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43801885"/>
                    </a:ext>
                  </a:extLst>
                </a:gridCol>
              </a:tblGrid>
              <a:tr h="340584">
                <a:tc rowSpan="2">
                  <a:txBody>
                    <a:bodyPr/>
                    <a:lstStyle/>
                    <a:p>
                      <a:r>
                        <a:rPr lang="pl-PL" sz="2000" dirty="0"/>
                        <a:t>L.p.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2000" dirty="0"/>
                        <a:t>Kryterium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2000" dirty="0"/>
                        <a:t>Oceniane podejście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23916"/>
                  </a:ext>
                </a:extLst>
              </a:tr>
              <a:tr h="3405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Mobilne aplikacje www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Aplikacje hybrydowe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Aplikacje tłumaczone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32080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Koszty i licencjonowanie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997335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Wspierane platformy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018032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Dostęp do funkcji urządzeń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450623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Możliwości związane z graficznym interfejsem użytkownika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908372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Wydajność i wymagania sprzętowe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860359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Dystrybucja aplikacji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397855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6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Wprowadzenie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Porównywane techniki i narzędzia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Kryteria porównawcze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Aplikacja demonstracyjna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 z badania i podsumowanie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78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badania - podsumowanie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42747"/>
              </p:ext>
            </p:extLst>
          </p:nvPr>
        </p:nvGraphicFramePr>
        <p:xfrm>
          <a:off x="838200" y="1516515"/>
          <a:ext cx="10515600" cy="4542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686">
                  <a:extLst>
                    <a:ext uri="{9D8B030D-6E8A-4147-A177-3AD203B41FA5}">
                      <a16:colId xmlns:a16="http://schemas.microsoft.com/office/drawing/2014/main" val="3032981476"/>
                    </a:ext>
                  </a:extLst>
                </a:gridCol>
                <a:gridCol w="4528457">
                  <a:extLst>
                    <a:ext uri="{9D8B030D-6E8A-4147-A177-3AD203B41FA5}">
                      <a16:colId xmlns:a16="http://schemas.microsoft.com/office/drawing/2014/main" val="4180513684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30013617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21265345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43801885"/>
                    </a:ext>
                  </a:extLst>
                </a:gridCol>
              </a:tblGrid>
              <a:tr h="340584">
                <a:tc rowSpan="2">
                  <a:txBody>
                    <a:bodyPr/>
                    <a:lstStyle/>
                    <a:p>
                      <a:r>
                        <a:rPr lang="pl-PL" sz="2000" dirty="0"/>
                        <a:t>L.p.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2000" dirty="0"/>
                        <a:t>Kryterium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2000" dirty="0"/>
                        <a:t>Oceniane podejście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23916"/>
                  </a:ext>
                </a:extLst>
              </a:tr>
              <a:tr h="3405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Mobilne aplikacje www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Aplikacje hybrydowe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Aplikacje tłumaczone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32080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Perspektywy długoterminowe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997335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Możliwości środowisk programistycznych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018032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Funkcje projektowania graficznego interfejsu użytkownika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450623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Łatwość programowania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908372"/>
                  </a:ext>
                </a:extLst>
              </a:tr>
              <a:tr h="681167">
                <a:tc>
                  <a:txBody>
                    <a:bodyPr/>
                    <a:lstStyle/>
                    <a:p>
                      <a:r>
                        <a:rPr lang="pl-PL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Utrzymanie kodu źródłowego i skalowalność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860359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3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badania – mobilne aplikacje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Mocne strony</a:t>
            </a:r>
          </a:p>
          <a:p>
            <a:pPr lvl="1"/>
            <a:r>
              <a:rPr lang="pl-PL" dirty="0"/>
              <a:t>brak konieczności instalacji aplikacji,</a:t>
            </a:r>
          </a:p>
          <a:p>
            <a:pPr lvl="1"/>
            <a:r>
              <a:rPr lang="pl-PL" dirty="0"/>
              <a:t>ułatwione i przezroczyste dla użytkownika wdrażanie, aktualizowanie,</a:t>
            </a:r>
          </a:p>
          <a:p>
            <a:pPr lvl="1"/>
            <a:r>
              <a:rPr lang="pl-PL" dirty="0"/>
              <a:t>możliwość uruchamiania również na urządzeniach stacjonarnych,</a:t>
            </a:r>
          </a:p>
          <a:p>
            <a:pPr lvl="1"/>
            <a:r>
              <a:rPr lang="pl-PL" dirty="0"/>
              <a:t>bogate możliwości wykorzystania bibliotek i gotowych rozwiązań.</a:t>
            </a:r>
          </a:p>
          <a:p>
            <a:r>
              <a:rPr lang="pl-PL" dirty="0">
                <a:solidFill>
                  <a:srgbClr val="FF0000"/>
                </a:solidFill>
              </a:rPr>
              <a:t>Słabe strony</a:t>
            </a:r>
          </a:p>
          <a:p>
            <a:pPr lvl="1"/>
            <a:r>
              <a:rPr lang="pl-PL" dirty="0"/>
              <a:t>ograniczone możliwości wykorzystania funkcji urządzeń,</a:t>
            </a:r>
          </a:p>
          <a:p>
            <a:pPr lvl="1"/>
            <a:r>
              <a:rPr lang="pl-PL" dirty="0"/>
              <a:t>działanie uzależnione od środowiska zewnętrznego – przeglądarek www,</a:t>
            </a:r>
          </a:p>
          <a:p>
            <a:pPr lvl="1"/>
            <a:r>
              <a:rPr lang="pl-PL" dirty="0"/>
              <a:t>działanie aplikacji tylko w trybie z połączeniem do Internetu,</a:t>
            </a:r>
          </a:p>
          <a:p>
            <a:pPr lvl="1"/>
            <a:r>
              <a:rPr lang="pl-PL" dirty="0"/>
              <a:t>utrudnione uzyskanie wyglądu natywnych aplikacji.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92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badania – aplikacje hybrydowe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4498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Mocne strony</a:t>
            </a:r>
          </a:p>
          <a:p>
            <a:pPr lvl="1"/>
            <a:r>
              <a:rPr lang="pl-PL" dirty="0"/>
              <a:t>wrażenie obcowania z natywnymi aplikacjami (instalacja, aktualizacje przez sklep),</a:t>
            </a:r>
          </a:p>
          <a:p>
            <a:pPr lvl="1"/>
            <a:r>
              <a:rPr lang="pl-PL" dirty="0"/>
              <a:t>duże możliwości dostępu do funkcji urządzenia przez wtyczki,</a:t>
            </a:r>
          </a:p>
          <a:p>
            <a:pPr lvl="1"/>
            <a:r>
              <a:rPr lang="pl-PL" dirty="0"/>
              <a:t>możliwość działania w trybie bez połączenia do Internetu,</a:t>
            </a:r>
          </a:p>
          <a:p>
            <a:pPr lvl="1"/>
            <a:r>
              <a:rPr lang="pl-PL" dirty="0"/>
              <a:t>możliwość portowania aplikacji www.</a:t>
            </a:r>
          </a:p>
          <a:p>
            <a:r>
              <a:rPr lang="pl-PL" dirty="0">
                <a:solidFill>
                  <a:srgbClr val="FF0000"/>
                </a:solidFill>
              </a:rPr>
              <a:t>Słabe strony</a:t>
            </a:r>
          </a:p>
          <a:p>
            <a:pPr lvl="1"/>
            <a:r>
              <a:rPr lang="pl-PL" dirty="0"/>
              <a:t>uzależnienie od kontrolek WebView stanowiących środowisko dla aplikacji,</a:t>
            </a:r>
          </a:p>
          <a:p>
            <a:pPr lvl="1"/>
            <a:r>
              <a:rPr lang="pl-PL" dirty="0"/>
              <a:t>negatywny narzut dla algorytmów wymagających dużej wydajności,</a:t>
            </a:r>
          </a:p>
          <a:p>
            <a:pPr lvl="1"/>
            <a:r>
              <a:rPr lang="pl-PL" dirty="0"/>
              <a:t>użycie języków interpretowanych utrudnia wykrywanie błędów,</a:t>
            </a:r>
          </a:p>
          <a:p>
            <a:pPr lvl="1"/>
            <a:r>
              <a:rPr lang="pl-PL" dirty="0"/>
              <a:t>dodatkowe koszty dystrybucji – sklepy z aplikacjami mobilnymi.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77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badania – aplikacje tłumaczone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4498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Mocne strony</a:t>
            </a:r>
          </a:p>
          <a:p>
            <a:pPr lvl="1"/>
            <a:r>
              <a:rPr lang="pl-PL" dirty="0"/>
              <a:t>uruchamianie natywnego kodu na urządzeniu,</a:t>
            </a:r>
          </a:p>
          <a:p>
            <a:pPr lvl="1"/>
            <a:r>
              <a:rPr lang="pl-PL" dirty="0"/>
              <a:t>użycie systemowych kontrolek interfejsu użytkownika,</a:t>
            </a:r>
          </a:p>
          <a:p>
            <a:pPr lvl="1"/>
            <a:r>
              <a:rPr lang="pl-PL" dirty="0"/>
              <a:t>wykorzystanie jednego języka programowania,</a:t>
            </a:r>
          </a:p>
          <a:p>
            <a:pPr lvl="1"/>
            <a:r>
              <a:rPr lang="pl-PL" dirty="0"/>
              <a:t>brak dodatkowych narzutów wydajnościowych.</a:t>
            </a:r>
          </a:p>
          <a:p>
            <a:r>
              <a:rPr lang="pl-PL" dirty="0">
                <a:solidFill>
                  <a:srgbClr val="FF0000"/>
                </a:solidFill>
              </a:rPr>
              <a:t>Słabe strony</a:t>
            </a:r>
          </a:p>
          <a:p>
            <a:pPr lvl="1"/>
            <a:r>
              <a:rPr lang="pl-PL" dirty="0"/>
              <a:t>częściej występuje konieczność tworzenia kodu dedykowanego,</a:t>
            </a:r>
          </a:p>
          <a:p>
            <a:pPr lvl="1"/>
            <a:r>
              <a:rPr lang="pl-PL" dirty="0"/>
              <a:t>uzależnienie od skomplikowanych mechanizmów kompilatorów skrośnych,</a:t>
            </a:r>
          </a:p>
          <a:p>
            <a:pPr lvl="1"/>
            <a:r>
              <a:rPr lang="pl-PL" dirty="0"/>
              <a:t>niewielka popularność i dostępność darmowych komponentów dodatkowych,</a:t>
            </a:r>
          </a:p>
          <a:p>
            <a:pPr lvl="1"/>
            <a:r>
              <a:rPr lang="pl-PL" dirty="0"/>
              <a:t>dodatkowe koszty dystrybucji – sklepy z aplikacjami mobilnymi.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76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Kwestionariusz wyboru najlepszej techniki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70782"/>
              </p:ext>
            </p:extLst>
          </p:nvPr>
        </p:nvGraphicFramePr>
        <p:xfrm>
          <a:off x="1706880" y="1110411"/>
          <a:ext cx="8778240" cy="499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4" imgW="9432270" imgH="5364507" progId="Word.Document.12">
                  <p:embed/>
                </p:oleObj>
              </mc:Choice>
              <mc:Fallback>
                <p:oleObj name="Document" r:id="rId4" imgW="9432270" imgH="53645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880" y="1110411"/>
                        <a:ext cx="8778240" cy="499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17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304"/>
          </a:xfrm>
        </p:spPr>
        <p:txBody>
          <a:bodyPr>
            <a:normAutofit/>
          </a:bodyPr>
          <a:lstStyle/>
          <a:p>
            <a:pPr algn="ctr"/>
            <a:r>
              <a:rPr lang="pl-PL" sz="6600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97013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Google Android i Apple iOS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673772"/>
              </p:ext>
            </p:extLst>
          </p:nvPr>
        </p:nvGraphicFramePr>
        <p:xfrm>
          <a:off x="850900" y="1825625"/>
          <a:ext cx="10515600" cy="357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1975712738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979658335"/>
                    </a:ext>
                  </a:extLst>
                </a:gridCol>
                <a:gridCol w="4559300">
                  <a:extLst>
                    <a:ext uri="{9D8B030D-6E8A-4147-A177-3AD203B41FA5}">
                      <a16:colId xmlns:a16="http://schemas.microsoft.com/office/drawing/2014/main" val="180277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Google 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Apple 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143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Licencjonowanie kodu źródlowego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Otwarty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Zamknięty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0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Jądro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Darwin (BSD / Unix)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277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dirty="0"/>
                        <a:t>Język programowania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Objective-C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787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dirty="0"/>
                        <a:t>Kompilacja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Kod pośredni</a:t>
                      </a:r>
                    </a:p>
                    <a:p>
                      <a:r>
                        <a:rPr lang="pl-PL" dirty="0"/>
                        <a:t>Just-in-time – podczas uruchomienia</a:t>
                      </a:r>
                    </a:p>
                    <a:p>
                      <a:r>
                        <a:rPr lang="pl-PL" dirty="0"/>
                        <a:t>Ahead-of-time – podczas instalacji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Kod maszynowy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6505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dirty="0"/>
                        <a:t>Uruchomienie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Maszyna wirtualna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Kod maszynowy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464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63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Motywacja powstania pracy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Dywersyfikacja rynku mobilnych systemów operacyjnych</a:t>
            </a:r>
          </a:p>
        </p:txBody>
      </p:sp>
      <p:graphicFrame>
        <p:nvGraphicFramePr>
          <p:cNvPr id="6" name="Wykres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42039"/>
              </p:ext>
            </p:extLst>
          </p:nvPr>
        </p:nvGraphicFramePr>
        <p:xfrm>
          <a:off x="2957850" y="2249402"/>
          <a:ext cx="6276300" cy="379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43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pracy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Wypracowanie kryteriów porównawczych podejść do tworzenia wieloplatformowych aplikacji mobilnych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Przeprowadzenie porównania bazując na źródłach oraz informacjach pozyskanych podczas implementacji aplikacji demonstracyjnych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Zaproponowanie wskazówek pozwalających wybrać najlepszy wariant implementacyjny na podstawie specyfiki projektowanej aplikacji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4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Porównywane metody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Mobilne aplikacje www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Aplikacje hybrydowe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Aplikacje tłumaczone do postaci natywnej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2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Mobilne aplikacje www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284" y="1825625"/>
            <a:ext cx="7235431" cy="435133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Technologie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948" cy="4351338"/>
          </a:xfrm>
        </p:spPr>
        <p:txBody>
          <a:bodyPr/>
          <a:lstStyle/>
          <a:p>
            <a:r>
              <a:rPr lang="pl-PL" dirty="0"/>
              <a:t>HTML5</a:t>
            </a:r>
          </a:p>
          <a:p>
            <a:endParaRPr lang="pl-PL" dirty="0"/>
          </a:p>
          <a:p>
            <a:r>
              <a:rPr lang="pl-PL" dirty="0"/>
              <a:t>CSS3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JavaScript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/>
              <a:t>Przeglądarki internetowe</a:t>
            </a:r>
          </a:p>
          <a:p>
            <a:pPr lvl="1"/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90" y="1822802"/>
            <a:ext cx="484956" cy="48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1" y="2690819"/>
            <a:ext cx="1122335" cy="74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94" y="3813868"/>
            <a:ext cx="577350" cy="5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34" y="5630810"/>
            <a:ext cx="793340" cy="686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408" y="5678282"/>
            <a:ext cx="645352" cy="63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194" y="5630810"/>
            <a:ext cx="806351" cy="7122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391582" y="1822802"/>
            <a:ext cx="5336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40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Aplikacje hybrydowe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284" y="1825625"/>
            <a:ext cx="7235431" cy="435133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Analiza porównawcza narzędzi i technik do tworzenia wieloplatformowych aplikacji mobilnych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845-6F58-4092-9721-2D2336ADBA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80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6462</TotalTime>
  <Words>854</Words>
  <Application>Microsoft Office PowerPoint</Application>
  <PresentationFormat>Widescreen</PresentationFormat>
  <Paragraphs>272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Document</vt:lpstr>
      <vt:lpstr>Analiza porównawcza narzędzi  i technik do tworzenia wieloplatformowych aplikacji mobilnych</vt:lpstr>
      <vt:lpstr>Plan prezentacji</vt:lpstr>
      <vt:lpstr>Google Android i Apple iOS</vt:lpstr>
      <vt:lpstr>Motywacja powstania pracy</vt:lpstr>
      <vt:lpstr>Cele pracy</vt:lpstr>
      <vt:lpstr>Porównywane metody</vt:lpstr>
      <vt:lpstr>Mobilne aplikacje www</vt:lpstr>
      <vt:lpstr>Technologie www</vt:lpstr>
      <vt:lpstr>Aplikacje hybrydowe</vt:lpstr>
      <vt:lpstr>Aplikacje hybrydowe</vt:lpstr>
      <vt:lpstr>Aplikacje tłumaczone do postaci natywnej</vt:lpstr>
      <vt:lpstr>Aplikacje tłumaczone do postaci natywnej – kompilacja</vt:lpstr>
      <vt:lpstr>Kryteria porównawcze</vt:lpstr>
      <vt:lpstr>Kryteria porównawcze</vt:lpstr>
      <vt:lpstr>Aplikacja demonstracyjna</vt:lpstr>
      <vt:lpstr>Aplikacja testowa - funkcje</vt:lpstr>
      <vt:lpstr>Aplikacja testowa - funkcje</vt:lpstr>
      <vt:lpstr>Aplikacja testowa - funkcje</vt:lpstr>
      <vt:lpstr>Wnioski z badania - podsumowanie</vt:lpstr>
      <vt:lpstr>Wnioski z badania - podsumowanie</vt:lpstr>
      <vt:lpstr>Wnioski z badania – mobilne aplikacje www</vt:lpstr>
      <vt:lpstr>Wnioski z badania – aplikacje hybrydowe</vt:lpstr>
      <vt:lpstr>Wnioski z badania – aplikacje tłumaczone</vt:lpstr>
      <vt:lpstr>Kwestionariusz wyboru najlepszej techniki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porównawcza narzędzi i technik do tworzenia wieloplatformowych aplikacji mobilnych</dc:title>
  <dc:creator>Krzysztof Kruk</dc:creator>
  <cp:lastModifiedBy>Krzysztof Kruk</cp:lastModifiedBy>
  <cp:revision>123</cp:revision>
  <dcterms:created xsi:type="dcterms:W3CDTF">2017-01-15T13:32:25Z</dcterms:created>
  <dcterms:modified xsi:type="dcterms:W3CDTF">2017-02-23T10:11:46Z</dcterms:modified>
</cp:coreProperties>
</file>