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7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852" r:id="rId2"/>
  </p:sldMasterIdLst>
  <p:notesMasterIdLst>
    <p:notesMasterId r:id="rId22"/>
  </p:notesMasterIdLst>
  <p:handoutMasterIdLst>
    <p:handoutMasterId r:id="rId23"/>
  </p:handoutMasterIdLst>
  <p:sldIdLst>
    <p:sldId id="256" r:id="rId3"/>
    <p:sldId id="257" r:id="rId4"/>
    <p:sldId id="259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85" r:id="rId18"/>
    <p:sldId id="286" r:id="rId19"/>
    <p:sldId id="287" r:id="rId20"/>
    <p:sldId id="270" r:id="rId2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kcja bez tytułu" id="{E44C3564-AD59-4D2D-991E-AC5E4EF9C893}">
          <p14:sldIdLst/>
        </p14:section>
        <p14:section name="Sekcja bez tytułu" id="{1B17DAA2-6974-4370-A03F-DB9A4C6AB4E0}">
          <p14:sldIdLst>
            <p14:sldId id="256"/>
            <p14:sldId id="257"/>
            <p14:sldId id="259"/>
            <p14:sldId id="273"/>
            <p14:sldId id="274"/>
            <p14:sldId id="275"/>
            <p14:sldId id="276"/>
            <p14:sldId id="277"/>
            <p14:sldId id="278"/>
            <p14:sldId id="279"/>
            <p14:sldId id="280"/>
            <p14:sldId id="281"/>
            <p14:sldId id="282"/>
            <p14:sldId id="283"/>
            <p14:sldId id="284"/>
            <p14:sldId id="285"/>
            <p14:sldId id="286"/>
            <p14:sldId id="287"/>
            <p14:sldId id="27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ca2" initials="y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38" autoAdjust="0"/>
    <p:restoredTop sz="94705" autoAdjust="0"/>
  </p:normalViewPr>
  <p:slideViewPr>
    <p:cSldViewPr>
      <p:cViewPr varScale="1">
        <p:scale>
          <a:sx n="110" d="100"/>
          <a:sy n="110" d="100"/>
        </p:scale>
        <p:origin x="157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-2844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../embeddings/oleObject1.bin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../embeddings/oleObject2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3"/>
            <c:bubble3D val="0"/>
            <c:spPr>
              <a:solidFill>
                <a:srgbClr val="92D05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Lbls>
            <c:spPr>
              <a:no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Arkusz1!$E$12:$E$15</c:f>
              <c:strCache>
                <c:ptCount val="4"/>
                <c:pt idx="0">
                  <c:v>WPA2 Personal</c:v>
                </c:pt>
                <c:pt idx="1">
                  <c:v>WPA2 Enterprise</c:v>
                </c:pt>
                <c:pt idx="2">
                  <c:v>WPA Personal</c:v>
                </c:pt>
                <c:pt idx="3">
                  <c:v>Otwarte</c:v>
                </c:pt>
              </c:strCache>
            </c:strRef>
          </c:cat>
          <c:val>
            <c:numRef>
              <c:f>Arkusz1!$F$12:$F$15</c:f>
              <c:numCache>
                <c:formatCode>General</c:formatCode>
                <c:ptCount val="4"/>
                <c:pt idx="0">
                  <c:v>2108</c:v>
                </c:pt>
                <c:pt idx="1">
                  <c:v>567</c:v>
                </c:pt>
                <c:pt idx="2">
                  <c:v>86</c:v>
                </c:pt>
                <c:pt idx="3">
                  <c:v>337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pl-P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3"/>
            <c:bubble3D val="0"/>
            <c:spPr>
              <a:solidFill>
                <a:srgbClr val="92D05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Lbls>
            <c:dLbl>
              <c:idx val="1"/>
              <c:layout>
                <c:manualLayout>
                  <c:x val="5.2742310819135399E-2"/>
                  <c:y val="0.11009412360829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8.1004011384084706E-3"/>
                  <c:y val="6.4827608598226796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4.26616611058652E-3"/>
                  <c:y val="6.11292491082102E-4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Arkusz1!$E$18:$E$21</c:f>
              <c:strCache>
                <c:ptCount val="4"/>
                <c:pt idx="0">
                  <c:v>CCMP</c:v>
                </c:pt>
                <c:pt idx="1">
                  <c:v>BRAK</c:v>
                </c:pt>
                <c:pt idx="2">
                  <c:v>TKIP</c:v>
                </c:pt>
                <c:pt idx="3">
                  <c:v>WEP</c:v>
                </c:pt>
              </c:strCache>
            </c:strRef>
          </c:cat>
          <c:val>
            <c:numRef>
              <c:f>Arkusz1!$F$18:$F$21</c:f>
              <c:numCache>
                <c:formatCode>General</c:formatCode>
                <c:ptCount val="4"/>
                <c:pt idx="0">
                  <c:v>2694</c:v>
                </c:pt>
                <c:pt idx="1">
                  <c:v>317</c:v>
                </c:pt>
                <c:pt idx="2">
                  <c:v>67</c:v>
                </c:pt>
                <c:pt idx="3">
                  <c:v>20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pl-P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  <a:sp3d/>
            </c:spPr>
          </c:dPt>
          <c:dPt>
            <c:idx val="1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  <a:sp3d/>
            </c:spPr>
          </c:dPt>
          <c:dPt>
            <c:idx val="2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  <a:sp3d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Arkusz1!$E$62:$E$64</c:f>
              <c:strCache>
                <c:ptCount val="3"/>
                <c:pt idx="0">
                  <c:v>IEEE 802.11b</c:v>
                </c:pt>
                <c:pt idx="1">
                  <c:v>IEEE 802.11g</c:v>
                </c:pt>
                <c:pt idx="2">
                  <c:v>IEEE 802.11n</c:v>
                </c:pt>
              </c:strCache>
            </c:strRef>
          </c:cat>
          <c:val>
            <c:numRef>
              <c:f>Arkusz1!$F$62:$F$64</c:f>
              <c:numCache>
                <c:formatCode>General</c:formatCode>
                <c:ptCount val="3"/>
                <c:pt idx="0">
                  <c:v>2</c:v>
                </c:pt>
                <c:pt idx="1">
                  <c:v>311</c:v>
                </c:pt>
                <c:pt idx="2">
                  <c:v>2784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-1411543648"/>
        <c:axId val="-1411546912"/>
        <c:axId val="0"/>
      </c:bar3DChart>
      <c:catAx>
        <c:axId val="-1411543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-1411546912"/>
        <c:crosses val="autoZero"/>
        <c:auto val="1"/>
        <c:lblAlgn val="ctr"/>
        <c:lblOffset val="100"/>
        <c:noMultiLvlLbl val="0"/>
      </c:catAx>
      <c:valAx>
        <c:axId val="-1411546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-14115436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stacked"/>
        <c:varyColors val="0"/>
        <c:ser>
          <c:idx val="0"/>
          <c:order val="0"/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Arkusz1!$E$103:$E$108</c:f>
              <c:strCache>
                <c:ptCount val="6"/>
                <c:pt idx="0">
                  <c:v>TP-Link</c:v>
                </c:pt>
                <c:pt idx="1">
                  <c:v>Cisco</c:v>
                </c:pt>
                <c:pt idx="2">
                  <c:v>Ubee</c:v>
                </c:pt>
                <c:pt idx="3">
                  <c:v>D-Link</c:v>
                </c:pt>
                <c:pt idx="4">
                  <c:v>Huawei </c:v>
                </c:pt>
                <c:pt idx="5">
                  <c:v>AsusTek</c:v>
                </c:pt>
              </c:strCache>
            </c:strRef>
          </c:cat>
          <c:val>
            <c:numRef>
              <c:f>Arkusz1!$F$103:$F$108</c:f>
              <c:numCache>
                <c:formatCode>General</c:formatCode>
                <c:ptCount val="6"/>
                <c:pt idx="0">
                  <c:v>297</c:v>
                </c:pt>
                <c:pt idx="1">
                  <c:v>122</c:v>
                </c:pt>
                <c:pt idx="2">
                  <c:v>104</c:v>
                </c:pt>
                <c:pt idx="3">
                  <c:v>88</c:v>
                </c:pt>
                <c:pt idx="4">
                  <c:v>76</c:v>
                </c:pt>
                <c:pt idx="5">
                  <c:v>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1411545824"/>
        <c:axId val="-1411533856"/>
        <c:axId val="0"/>
      </c:bar3DChart>
      <c:catAx>
        <c:axId val="-14115458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-1411533856"/>
        <c:crosses val="autoZero"/>
        <c:auto val="1"/>
        <c:lblAlgn val="ctr"/>
        <c:lblOffset val="100"/>
        <c:noMultiLvlLbl val="0"/>
      </c:catAx>
      <c:valAx>
        <c:axId val="-141153385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-14115458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withinLinearReversed" id="25">
  <a:schemeClr val="accent5"/>
</cs:colorStyle>
</file>

<file path=ppt/charts/style1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7896A9-ED71-4611-B085-D5A79B3E535A}" type="datetimeFigureOut">
              <a:rPr lang="pl-PL" smtClean="0"/>
              <a:t>2017-02-20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9EFA13-52EF-46AB-B177-C40A1271A59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1666516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4E9BEB-FCE8-4D4D-8870-7590C03B3AD9}" type="datetimeFigureOut">
              <a:rPr lang="pl-PL" smtClean="0"/>
              <a:t>2017-02-20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63B0B5-907C-43B0-A38C-6BD1F83F3F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927346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63B0B5-907C-43B0-A38C-6BD1F83F3F99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918215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63B0B5-907C-43B0-A38C-6BD1F83F3F99}" type="slidenum">
              <a:rPr lang="pl-PL" smtClean="0"/>
              <a:t>19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023694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63B0B5-907C-43B0-A38C-6BD1F83F3F99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168932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63B0B5-907C-43B0-A38C-6BD1F83F3F99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906062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63B0B5-907C-43B0-A38C-6BD1F83F3F99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248230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63B0B5-907C-43B0-A38C-6BD1F83F3F99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895720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63B0B5-907C-43B0-A38C-6BD1F83F3F99}" type="slidenum">
              <a:rPr lang="pl-PL" smtClean="0"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49393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63B0B5-907C-43B0-A38C-6BD1F83F3F99}" type="slidenum">
              <a:rPr lang="pl-PL" smtClean="0"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86827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63B0B5-907C-43B0-A38C-6BD1F83F3F99}" type="slidenum">
              <a:rPr lang="pl-PL" smtClean="0"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137747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63B0B5-907C-43B0-A38C-6BD1F83F3F99}" type="slidenum">
              <a:rPr lang="pl-PL" smtClean="0"/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31820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FE43E-9E1E-48CA-80FE-7B22C4CCCCE2}" type="datetime1">
              <a:rPr lang="pl-PL" smtClean="0"/>
              <a:t>2017-02-20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859A5-D00C-4CC3-AEA6-3A4B6AAA106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7805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1D3A1-6BD4-43AD-9ED8-C94249581ECE}" type="datetime1">
              <a:rPr lang="pl-PL" smtClean="0"/>
              <a:t>2017-02-20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859A5-D00C-4CC3-AEA6-3A4B6AAA106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65860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C8C24-557D-4390-A9A6-E880AAB7FB2D}" type="datetime1">
              <a:rPr lang="pl-PL" smtClean="0"/>
              <a:t>2017-02-20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859A5-D00C-4CC3-AEA6-3A4B6AAA106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640718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870B2-26E6-47C9-98A4-BBDFDC90517C}" type="datetime1">
              <a:rPr lang="pl-PL" smtClean="0"/>
              <a:t>2017-02-20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859A5-D00C-4CC3-AEA6-3A4B6AAA1063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150D6-A117-476F-AC25-FBE4D2F90B69}" type="datetime1">
              <a:rPr lang="pl-PL" smtClean="0"/>
              <a:t>2017-02-20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859A5-D00C-4CC3-AEA6-3A4B6AAA106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DE50A-1E13-4242-89DD-74251871DB95}" type="datetime1">
              <a:rPr lang="pl-PL" smtClean="0"/>
              <a:t>2017-02-20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859A5-D00C-4CC3-AEA6-3A4B6AAA1063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98AC6-70FA-4F60-825D-E95E5349234E}" type="datetime1">
              <a:rPr lang="pl-PL" smtClean="0"/>
              <a:t>2017-02-20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859A5-D00C-4CC3-AEA6-3A4B6AAA106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6DED6-38AF-499F-A602-59EDCB0E070D}" type="datetime1">
              <a:rPr lang="pl-PL" smtClean="0"/>
              <a:t>2017-02-20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859A5-D00C-4CC3-AEA6-3A4B6AAA1063}" type="slidenum">
              <a:rPr lang="pl-PL" smtClean="0"/>
              <a:t>‹#›</a:t>
            </a:fld>
            <a:endParaRPr lang="pl-PL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5CEE2-D8F0-4130-B5E6-EE573B33A0BE}" type="datetime1">
              <a:rPr lang="pl-PL" smtClean="0"/>
              <a:t>2017-02-20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859A5-D00C-4CC3-AEA6-3A4B6AAA1063}" type="slidenum">
              <a:rPr lang="pl-PL" smtClean="0"/>
              <a:pPr/>
              <a:t>‹#›</a:t>
            </a:fld>
            <a:r>
              <a:rPr lang="pl-PL" smtClean="0"/>
              <a:t> z &lt;x&gt;</a:t>
            </a:r>
            <a:endParaRPr lang="pl-PL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349DE-B24E-40EC-A943-B5191AF1E237}" type="datetime1">
              <a:rPr lang="pl-PL" smtClean="0"/>
              <a:t>2017-02-20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859A5-D00C-4CC3-AEA6-3A4B6AAA106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2C05B-B29E-4F0A-ABC8-0DB779B2E4CA}" type="datetime1">
              <a:rPr lang="pl-PL" smtClean="0"/>
              <a:t>2017-02-20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859A5-D00C-4CC3-AEA6-3A4B6AAA1063}" type="slidenum">
              <a:rPr lang="pl-PL" smtClean="0"/>
              <a:t>‹#›</a:t>
            </a:fld>
            <a:endParaRPr lang="pl-PL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70B4A-9C15-4391-B31F-65AF7306A5CD}" type="datetime1">
              <a:rPr lang="pl-PL" smtClean="0"/>
              <a:t>2017-02-20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859A5-D00C-4CC3-AEA6-3A4B6AAA106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873306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F8EE7-5153-46A7-B6DC-F14847093C03}" type="datetime1">
              <a:rPr lang="pl-PL" smtClean="0"/>
              <a:t>2017-02-20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859A5-D00C-4CC3-AEA6-3A4B6AAA106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26435-060B-4A0C-BF89-67FA9CA12C72}" type="datetime1">
              <a:rPr lang="pl-PL" smtClean="0"/>
              <a:t>2017-02-20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859A5-D00C-4CC3-AEA6-3A4B6AAA106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A4E1C-8E82-4A3D-9131-9862F5D18871}" type="datetime1">
              <a:rPr lang="pl-PL" smtClean="0"/>
              <a:t>2017-02-20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859A5-D00C-4CC3-AEA6-3A4B6AAA106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0D4D2-6B51-4E88-A9D6-C18D61C36CA7}" type="datetime1">
              <a:rPr lang="pl-PL" smtClean="0"/>
              <a:t>2017-02-20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859A5-D00C-4CC3-AEA6-3A4B6AAA106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73288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D66-8DCC-4929-825B-59D77489B75C}" type="datetime1">
              <a:rPr lang="pl-PL" smtClean="0"/>
              <a:t>2017-02-20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859A5-D00C-4CC3-AEA6-3A4B6AAA106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91304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36823-542C-4F8C-A19D-3550D3477DE1}" type="datetime1">
              <a:rPr lang="pl-PL" smtClean="0"/>
              <a:t>2017-02-20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859A5-D00C-4CC3-AEA6-3A4B6AAA106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64845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38023-5C09-4856-A0AF-7B9474755D0E}" type="datetime1">
              <a:rPr lang="pl-PL" smtClean="0"/>
              <a:t>2017-02-20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859A5-D00C-4CC3-AEA6-3A4B6AAA1063}" type="slidenum">
              <a:rPr lang="pl-PL" smtClean="0"/>
              <a:pPr/>
              <a:t>‹#›</a:t>
            </a:fld>
            <a:r>
              <a:rPr lang="pl-PL" dirty="0" smtClean="0"/>
              <a:t> z &lt;x&gt;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48777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66177-3867-444A-BD1A-30EF541DF534}" type="datetime1">
              <a:rPr lang="pl-PL" smtClean="0"/>
              <a:t>2017-02-20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859A5-D00C-4CC3-AEA6-3A4B6AAA106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93407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377CE-2B85-496B-9817-F6B4B3F8202D}" type="datetime1">
              <a:rPr lang="pl-PL" smtClean="0"/>
              <a:t>2017-02-20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859A5-D00C-4CC3-AEA6-3A4B6AAA106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3617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E6EF4-27F4-4D3C-90C9-381301473E4B}" type="datetime1">
              <a:rPr lang="pl-PL" smtClean="0"/>
              <a:t>2017-02-20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859A5-D00C-4CC3-AEA6-3A4B6AAA106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43525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887CCD-80E7-4F03-A99E-D0EB39C2C47C}" type="datetime1">
              <a:rPr lang="pl-PL" smtClean="0"/>
              <a:t>2017-02-20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E859A5-D00C-4CC3-AEA6-3A4B6AAA106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9455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8E48CB4A-F9E4-4340-9DBE-642DDC4E4E4B}" type="datetime1">
              <a:rPr lang="pl-PL" smtClean="0"/>
              <a:t>2017-02-20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E4E859A5-D00C-4CC3-AEA6-3A4B6AAA1063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2.jpeg"/><Relationship Id="rId4" Type="http://schemas.openxmlformats.org/officeDocument/2006/relationships/image" Target="../media/image11.jp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4.jpg"/><Relationship Id="rId4" Type="http://schemas.openxmlformats.org/officeDocument/2006/relationships/image" Target="../media/image1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anaw\Desktop\WWSI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34" y="404664"/>
            <a:ext cx="2160240" cy="612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ytuł 7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hangingPunct="0"/>
            <a:r>
              <a:rPr lang="pl-PL" sz="3200" b="1" dirty="0"/>
              <a:t>Analiza </a:t>
            </a:r>
            <a:r>
              <a:rPr lang="pl-PL" sz="3200" b="1" dirty="0" smtClean="0"/>
              <a:t>ZAGROŻEŃ I METODY ZABEZPIECZENIA SIECI BEZPRZEWODOWYCH Z WYKORZYSTANIEM TESTÓW PENETRACYJNYCH</a:t>
            </a:r>
            <a:endParaRPr lang="pl-PL" sz="3200" b="1" dirty="0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827584" y="3886200"/>
            <a:ext cx="7776864" cy="2279104"/>
          </a:xfrm>
        </p:spPr>
        <p:txBody>
          <a:bodyPr>
            <a:normAutofit fontScale="62500" lnSpcReduction="20000"/>
          </a:bodyPr>
          <a:lstStyle/>
          <a:p>
            <a:pPr hangingPunct="0"/>
            <a:endParaRPr lang="pl-PL" b="1" dirty="0" smtClean="0">
              <a:solidFill>
                <a:schemeClr val="tx1"/>
              </a:solidFill>
            </a:endParaRPr>
          </a:p>
          <a:p>
            <a:pPr hangingPunct="0"/>
            <a:r>
              <a:rPr lang="pl-PL" sz="3800" b="1" dirty="0" smtClean="0">
                <a:solidFill>
                  <a:schemeClr val="tx1"/>
                </a:solidFill>
              </a:rPr>
              <a:t>Jacek Koziej</a:t>
            </a:r>
            <a:endParaRPr lang="pl-PL" sz="3800" b="1" dirty="0">
              <a:solidFill>
                <a:schemeClr val="tx1"/>
              </a:solidFill>
            </a:endParaRPr>
          </a:p>
          <a:p>
            <a:pPr hangingPunct="0"/>
            <a:r>
              <a:rPr lang="pl-PL" sz="3800" dirty="0">
                <a:solidFill>
                  <a:schemeClr val="tx1"/>
                </a:solidFill>
              </a:rPr>
              <a:t>Numer albumu: </a:t>
            </a:r>
            <a:r>
              <a:rPr lang="pl-PL" sz="3800" dirty="0" smtClean="0">
                <a:solidFill>
                  <a:schemeClr val="tx1"/>
                </a:solidFill>
              </a:rPr>
              <a:t>7211</a:t>
            </a:r>
            <a:endParaRPr lang="pl-PL" sz="3800" b="1" dirty="0">
              <a:solidFill>
                <a:schemeClr val="tx1"/>
              </a:solidFill>
            </a:endParaRPr>
          </a:p>
          <a:p>
            <a:pPr hangingPunct="0"/>
            <a:endParaRPr lang="pl-PL" b="1" dirty="0" smtClean="0"/>
          </a:p>
          <a:p>
            <a:pPr hangingPunct="0"/>
            <a:endParaRPr lang="pl-PL" b="1" dirty="0" smtClean="0"/>
          </a:p>
          <a:p>
            <a:pPr lvl="8" algn="just" hangingPunct="0"/>
            <a:r>
              <a:rPr lang="pl-PL" sz="3800" b="1" dirty="0" smtClean="0"/>
              <a:t>Promotor</a:t>
            </a:r>
            <a:r>
              <a:rPr lang="pl-PL" sz="3800" b="1" dirty="0"/>
              <a:t>:</a:t>
            </a:r>
          </a:p>
          <a:p>
            <a:pPr lvl="8" algn="just" hangingPunct="0"/>
            <a:r>
              <a:rPr lang="pl-PL" sz="3800" b="1" dirty="0"/>
              <a:t>dr inż. </a:t>
            </a:r>
            <a:r>
              <a:rPr lang="pl-PL" sz="3800" b="1" dirty="0" smtClean="0"/>
              <a:t>Dariusz </a:t>
            </a:r>
            <a:r>
              <a:rPr lang="pl-PL" sz="3800" b="1" dirty="0" err="1" smtClean="0"/>
              <a:t>Chaładyniak</a:t>
            </a:r>
            <a:endParaRPr lang="pl-PL" sz="3800" b="1" dirty="0"/>
          </a:p>
          <a:p>
            <a:endParaRPr lang="pl-PL" dirty="0"/>
          </a:p>
        </p:txBody>
      </p:sp>
      <p:cxnSp>
        <p:nvCxnSpPr>
          <p:cNvPr id="5" name="Łącznik prostoliniowy 4"/>
          <p:cNvCxnSpPr/>
          <p:nvPr/>
        </p:nvCxnSpPr>
        <p:spPr>
          <a:xfrm>
            <a:off x="179512" y="1124744"/>
            <a:ext cx="8784976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5523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adanaw\Desktop\WWSI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34" y="404664"/>
            <a:ext cx="2160240" cy="612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Łącznik prostoliniowy 7"/>
          <p:cNvCxnSpPr/>
          <p:nvPr/>
        </p:nvCxnSpPr>
        <p:spPr>
          <a:xfrm>
            <a:off x="179512" y="1124744"/>
            <a:ext cx="8784976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ytuł 3"/>
          <p:cNvSpPr txBox="1">
            <a:spLocks/>
          </p:cNvSpPr>
          <p:nvPr/>
        </p:nvSpPr>
        <p:spPr>
          <a:xfrm>
            <a:off x="2416406" y="353979"/>
            <a:ext cx="6707523" cy="7735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2800" b="1" dirty="0" smtClean="0"/>
              <a:t>Bezpieczeństwo sieci bezprzewodowych</a:t>
            </a:r>
            <a:endParaRPr lang="pl-PL" sz="2800" b="1" dirty="0"/>
          </a:p>
        </p:txBody>
      </p:sp>
      <p:sp>
        <p:nvSpPr>
          <p:cNvPr id="11" name="Symbol zastępczy zawartości 4"/>
          <p:cNvSpPr txBox="1">
            <a:spLocks/>
          </p:cNvSpPr>
          <p:nvPr/>
        </p:nvSpPr>
        <p:spPr>
          <a:xfrm>
            <a:off x="213121" y="1321659"/>
            <a:ext cx="8064896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dirty="0"/>
          </a:p>
        </p:txBody>
      </p:sp>
      <p:sp>
        <p:nvSpPr>
          <p:cNvPr id="13" name="Symbol zastępczy zawartości 4"/>
          <p:cNvSpPr txBox="1">
            <a:spLocks/>
          </p:cNvSpPr>
          <p:nvPr/>
        </p:nvSpPr>
        <p:spPr>
          <a:xfrm>
            <a:off x="213120" y="1339007"/>
            <a:ext cx="8473679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dirty="0" smtClean="0"/>
              <a:t>Bezpieczeństwo w warstwie fizycznej</a:t>
            </a:r>
            <a:endParaRPr lang="pl-PL" dirty="0"/>
          </a:p>
        </p:txBody>
      </p:sp>
      <p:pic>
        <p:nvPicPr>
          <p:cNvPr id="10" name="Obraz 9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49" y="2505797"/>
            <a:ext cx="2501900" cy="2408555"/>
          </a:xfrm>
          <a:prstGeom prst="rect">
            <a:avLst/>
          </a:prstGeom>
        </p:spPr>
      </p:pic>
      <p:pic>
        <p:nvPicPr>
          <p:cNvPr id="12" name="Obraz 1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6705" y="2917733"/>
            <a:ext cx="3450590" cy="1967230"/>
          </a:xfrm>
          <a:prstGeom prst="rect">
            <a:avLst/>
          </a:prstGeom>
        </p:spPr>
      </p:pic>
      <p:pic>
        <p:nvPicPr>
          <p:cNvPr id="14" name="Obraz 13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7327" y="2736185"/>
            <a:ext cx="2515870" cy="2172335"/>
          </a:xfrm>
          <a:prstGeom prst="rect">
            <a:avLst/>
          </a:prstGeom>
        </p:spPr>
      </p:pic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859A5-D00C-4CC3-AEA6-3A4B6AAA1063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51571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adanaw\Desktop\WWSI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34" y="404664"/>
            <a:ext cx="2160240" cy="612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Łącznik prostoliniowy 7"/>
          <p:cNvCxnSpPr/>
          <p:nvPr/>
        </p:nvCxnSpPr>
        <p:spPr>
          <a:xfrm>
            <a:off x="179512" y="1124744"/>
            <a:ext cx="8784976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ytuł 3"/>
          <p:cNvSpPr txBox="1">
            <a:spLocks/>
          </p:cNvSpPr>
          <p:nvPr/>
        </p:nvSpPr>
        <p:spPr>
          <a:xfrm>
            <a:off x="2416406" y="353979"/>
            <a:ext cx="6707523" cy="7735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2800" b="1" dirty="0" smtClean="0"/>
              <a:t>Bezpieczeństwo sieci bezprzewodowych</a:t>
            </a:r>
            <a:endParaRPr lang="pl-PL" sz="2800" b="1" dirty="0"/>
          </a:p>
        </p:txBody>
      </p:sp>
      <p:sp>
        <p:nvSpPr>
          <p:cNvPr id="11" name="Symbol zastępczy zawartości 4"/>
          <p:cNvSpPr txBox="1">
            <a:spLocks/>
          </p:cNvSpPr>
          <p:nvPr/>
        </p:nvSpPr>
        <p:spPr>
          <a:xfrm>
            <a:off x="213121" y="1321659"/>
            <a:ext cx="8064896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dirty="0"/>
          </a:p>
        </p:txBody>
      </p:sp>
      <p:sp>
        <p:nvSpPr>
          <p:cNvPr id="13" name="Symbol zastępczy zawartości 4"/>
          <p:cNvSpPr txBox="1">
            <a:spLocks/>
          </p:cNvSpPr>
          <p:nvPr/>
        </p:nvSpPr>
        <p:spPr>
          <a:xfrm>
            <a:off x="213120" y="1339006"/>
            <a:ext cx="8823376" cy="53303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dirty="0" smtClean="0"/>
              <a:t>S</a:t>
            </a:r>
            <a:r>
              <a:rPr lang="pl-PL" dirty="0" smtClean="0"/>
              <a:t>zyfrowanie </a:t>
            </a:r>
            <a:r>
              <a:rPr lang="pl-PL" smtClean="0"/>
              <a:t>i uwierzytelnienie</a:t>
            </a:r>
            <a:endParaRPr lang="pl-PL" dirty="0" smtClean="0"/>
          </a:p>
          <a:p>
            <a:pPr marL="0" indent="0">
              <a:buNone/>
            </a:pPr>
            <a:endParaRPr lang="pl-PL" dirty="0" smtClean="0"/>
          </a:p>
          <a:p>
            <a:pPr>
              <a:lnSpc>
                <a:spcPct val="150000"/>
              </a:lnSpc>
            </a:pPr>
            <a:r>
              <a:rPr lang="pl-PL" dirty="0" smtClean="0"/>
              <a:t>WEP</a:t>
            </a:r>
          </a:p>
          <a:p>
            <a:pPr>
              <a:lnSpc>
                <a:spcPct val="150000"/>
              </a:lnSpc>
            </a:pPr>
            <a:r>
              <a:rPr lang="pl-PL" dirty="0" smtClean="0"/>
              <a:t>WPA</a:t>
            </a:r>
          </a:p>
          <a:p>
            <a:pPr>
              <a:lnSpc>
                <a:spcPct val="150000"/>
              </a:lnSpc>
            </a:pPr>
            <a:r>
              <a:rPr lang="pl-PL" dirty="0" smtClean="0"/>
              <a:t>WPA2</a:t>
            </a:r>
          </a:p>
          <a:p>
            <a:pPr>
              <a:lnSpc>
                <a:spcPct val="150000"/>
              </a:lnSpc>
            </a:pPr>
            <a:r>
              <a:rPr lang="pl-PL" dirty="0" smtClean="0"/>
              <a:t>WPA/WPA2 Enterprise</a:t>
            </a:r>
          </a:p>
          <a:p>
            <a:pPr>
              <a:lnSpc>
                <a:spcPct val="150000"/>
              </a:lnSpc>
            </a:pPr>
            <a:r>
              <a:rPr lang="pl-PL" dirty="0" smtClean="0"/>
              <a:t>WPA/WPA2 Personal</a:t>
            </a:r>
            <a:endParaRPr lang="pl-PL" dirty="0"/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859A5-D00C-4CC3-AEA6-3A4B6AAA1063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06660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adanaw\Desktop\WWSI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34" y="404664"/>
            <a:ext cx="2160240" cy="612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Łącznik prostoliniowy 7"/>
          <p:cNvCxnSpPr/>
          <p:nvPr/>
        </p:nvCxnSpPr>
        <p:spPr>
          <a:xfrm>
            <a:off x="179512" y="1124744"/>
            <a:ext cx="8784976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ytuł 3"/>
          <p:cNvSpPr txBox="1">
            <a:spLocks/>
          </p:cNvSpPr>
          <p:nvPr/>
        </p:nvSpPr>
        <p:spPr>
          <a:xfrm>
            <a:off x="2416406" y="353979"/>
            <a:ext cx="6707523" cy="7735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2800" b="1" dirty="0" smtClean="0"/>
              <a:t>Testy penetracyjne</a:t>
            </a:r>
            <a:endParaRPr lang="pl-PL" sz="2800" b="1" dirty="0"/>
          </a:p>
        </p:txBody>
      </p:sp>
      <p:sp>
        <p:nvSpPr>
          <p:cNvPr id="11" name="Symbol zastępczy zawartości 4"/>
          <p:cNvSpPr txBox="1">
            <a:spLocks/>
          </p:cNvSpPr>
          <p:nvPr/>
        </p:nvSpPr>
        <p:spPr>
          <a:xfrm>
            <a:off x="213121" y="1321658"/>
            <a:ext cx="8064896" cy="52756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dirty="0"/>
          </a:p>
        </p:txBody>
      </p:sp>
      <p:sp>
        <p:nvSpPr>
          <p:cNvPr id="13" name="Symbol zastępczy zawartości 4"/>
          <p:cNvSpPr txBox="1">
            <a:spLocks/>
          </p:cNvSpPr>
          <p:nvPr/>
        </p:nvSpPr>
        <p:spPr>
          <a:xfrm>
            <a:off x="213120" y="1232218"/>
            <a:ext cx="8751368" cy="55091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pl-PL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pl-PL" dirty="0" smtClean="0"/>
              <a:t>Rodzaje testów penetracyjnych:</a:t>
            </a:r>
          </a:p>
          <a:p>
            <a:pPr>
              <a:lnSpc>
                <a:spcPct val="150000"/>
              </a:lnSpc>
            </a:pPr>
            <a:r>
              <a:rPr lang="pl-PL" dirty="0" smtClean="0"/>
              <a:t>Black Box</a:t>
            </a:r>
          </a:p>
          <a:p>
            <a:pPr>
              <a:lnSpc>
                <a:spcPct val="150000"/>
              </a:lnSpc>
            </a:pPr>
            <a:r>
              <a:rPr lang="pl-PL" dirty="0" smtClean="0"/>
              <a:t>White Box</a:t>
            </a:r>
          </a:p>
          <a:p>
            <a:pPr>
              <a:lnSpc>
                <a:spcPct val="150000"/>
              </a:lnSpc>
            </a:pPr>
            <a:r>
              <a:rPr lang="pl-PL" dirty="0" smtClean="0"/>
              <a:t>Grey Box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859A5-D00C-4CC3-AEA6-3A4B6AAA1063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05073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adanaw\Desktop\WWSI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34" y="404664"/>
            <a:ext cx="2160240" cy="612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Łącznik prostoliniowy 7"/>
          <p:cNvCxnSpPr/>
          <p:nvPr/>
        </p:nvCxnSpPr>
        <p:spPr>
          <a:xfrm>
            <a:off x="179512" y="1124744"/>
            <a:ext cx="8784976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ytuł 3"/>
          <p:cNvSpPr txBox="1">
            <a:spLocks/>
          </p:cNvSpPr>
          <p:nvPr/>
        </p:nvSpPr>
        <p:spPr>
          <a:xfrm>
            <a:off x="2416406" y="353979"/>
            <a:ext cx="6707523" cy="7735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2800" b="1" dirty="0" smtClean="0"/>
              <a:t>Bezpieczeństwo sieci bezprzewodowych</a:t>
            </a:r>
            <a:endParaRPr lang="pl-PL" sz="2800" b="1" dirty="0"/>
          </a:p>
        </p:txBody>
      </p:sp>
      <p:sp>
        <p:nvSpPr>
          <p:cNvPr id="11" name="Symbol zastępczy zawartości 4"/>
          <p:cNvSpPr txBox="1">
            <a:spLocks/>
          </p:cNvSpPr>
          <p:nvPr/>
        </p:nvSpPr>
        <p:spPr>
          <a:xfrm>
            <a:off x="213121" y="1321659"/>
            <a:ext cx="8064896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dirty="0"/>
          </a:p>
        </p:txBody>
      </p:sp>
      <p:sp>
        <p:nvSpPr>
          <p:cNvPr id="13" name="Symbol zastępczy zawartości 4"/>
          <p:cNvSpPr txBox="1">
            <a:spLocks/>
          </p:cNvSpPr>
          <p:nvPr/>
        </p:nvSpPr>
        <p:spPr>
          <a:xfrm>
            <a:off x="213120" y="1339006"/>
            <a:ext cx="8473679" cy="5186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pl-PL" dirty="0" smtClean="0"/>
              <a:t>Etapy przeprowadzania testów penetracyjnych:</a:t>
            </a:r>
          </a:p>
          <a:p>
            <a:pPr>
              <a:lnSpc>
                <a:spcPct val="150000"/>
              </a:lnSpc>
            </a:pPr>
            <a:r>
              <a:rPr lang="pl-PL" dirty="0" smtClean="0"/>
              <a:t>Etap planowania</a:t>
            </a:r>
          </a:p>
          <a:p>
            <a:pPr>
              <a:lnSpc>
                <a:spcPct val="150000"/>
              </a:lnSpc>
            </a:pPr>
            <a:r>
              <a:rPr lang="pl-PL" dirty="0" smtClean="0"/>
              <a:t>Etap rozpoznania</a:t>
            </a:r>
          </a:p>
          <a:p>
            <a:pPr>
              <a:lnSpc>
                <a:spcPct val="150000"/>
              </a:lnSpc>
            </a:pPr>
            <a:r>
              <a:rPr lang="pl-PL" dirty="0" smtClean="0"/>
              <a:t>Etap ataku</a:t>
            </a:r>
          </a:p>
          <a:p>
            <a:pPr>
              <a:lnSpc>
                <a:spcPct val="150000"/>
              </a:lnSpc>
            </a:pPr>
            <a:r>
              <a:rPr lang="pl-PL" dirty="0" smtClean="0"/>
              <a:t>Etap raportowania</a:t>
            </a:r>
            <a:endParaRPr lang="pl-PL" dirty="0"/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859A5-D00C-4CC3-AEA6-3A4B6AAA1063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76533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adanaw\Desktop\WWSI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34" y="404664"/>
            <a:ext cx="2160240" cy="612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Łącznik prostoliniowy 7"/>
          <p:cNvCxnSpPr/>
          <p:nvPr/>
        </p:nvCxnSpPr>
        <p:spPr>
          <a:xfrm>
            <a:off x="179512" y="1124744"/>
            <a:ext cx="8784976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ytuł 3"/>
          <p:cNvSpPr txBox="1">
            <a:spLocks/>
          </p:cNvSpPr>
          <p:nvPr/>
        </p:nvSpPr>
        <p:spPr>
          <a:xfrm>
            <a:off x="2416406" y="353979"/>
            <a:ext cx="6707523" cy="7735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2800" b="1" dirty="0" smtClean="0"/>
              <a:t>Badanie poziomu zabezpieczeń</a:t>
            </a:r>
            <a:endParaRPr lang="pl-PL" sz="2800" b="1" dirty="0"/>
          </a:p>
        </p:txBody>
      </p:sp>
      <p:sp>
        <p:nvSpPr>
          <p:cNvPr id="11" name="Symbol zastępczy zawartości 4"/>
          <p:cNvSpPr txBox="1">
            <a:spLocks/>
          </p:cNvSpPr>
          <p:nvPr/>
        </p:nvSpPr>
        <p:spPr>
          <a:xfrm>
            <a:off x="213121" y="1321659"/>
            <a:ext cx="8064896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dirty="0" smtClean="0"/>
              <a:t>Laboratorium: Środowisko oraz cel badania</a:t>
            </a:r>
            <a:endParaRPr lang="pl-PL" dirty="0"/>
          </a:p>
        </p:txBody>
      </p:sp>
      <p:sp>
        <p:nvSpPr>
          <p:cNvPr id="13" name="Symbol zastępczy zawartości 4"/>
          <p:cNvSpPr txBox="1">
            <a:spLocks/>
          </p:cNvSpPr>
          <p:nvPr/>
        </p:nvSpPr>
        <p:spPr>
          <a:xfrm>
            <a:off x="213120" y="1339007"/>
            <a:ext cx="8473679" cy="556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pl-PL" dirty="0"/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859A5-D00C-4CC3-AEA6-3A4B6AAA1063}" type="slidenum">
              <a:rPr lang="pl-PL" smtClean="0"/>
              <a:t>14</a:t>
            </a:fld>
            <a:endParaRPr lang="pl-PL"/>
          </a:p>
        </p:txBody>
      </p:sp>
      <p:pic>
        <p:nvPicPr>
          <p:cNvPr id="12" name="Obraz 11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558954"/>
            <a:ext cx="3528115" cy="1979925"/>
          </a:xfrm>
          <a:prstGeom prst="rect">
            <a:avLst/>
          </a:prstGeom>
        </p:spPr>
      </p:pic>
      <p:pic>
        <p:nvPicPr>
          <p:cNvPr id="14" name="Obraz 13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5569" y="2564904"/>
            <a:ext cx="4176186" cy="3542268"/>
          </a:xfrm>
          <a:prstGeom prst="rect">
            <a:avLst/>
          </a:prstGeom>
        </p:spPr>
      </p:pic>
      <p:sp>
        <p:nvSpPr>
          <p:cNvPr id="3" name="pole tekstowe 2"/>
          <p:cNvSpPr txBox="1"/>
          <p:nvPr/>
        </p:nvSpPr>
        <p:spPr>
          <a:xfrm>
            <a:off x="539552" y="5085184"/>
            <a:ext cx="21377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err="1" smtClean="0"/>
              <a:t>Vistumbler</a:t>
            </a:r>
            <a:r>
              <a:rPr lang="pl-PL" dirty="0" smtClean="0"/>
              <a:t> v10.6.4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92745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adanaw\Desktop\WWSI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34" y="404664"/>
            <a:ext cx="2160240" cy="612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Łącznik prostoliniowy 7"/>
          <p:cNvCxnSpPr/>
          <p:nvPr/>
        </p:nvCxnSpPr>
        <p:spPr>
          <a:xfrm>
            <a:off x="179512" y="1124744"/>
            <a:ext cx="8784976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ytuł 3"/>
          <p:cNvSpPr txBox="1">
            <a:spLocks/>
          </p:cNvSpPr>
          <p:nvPr/>
        </p:nvSpPr>
        <p:spPr>
          <a:xfrm>
            <a:off x="2416406" y="353979"/>
            <a:ext cx="6707523" cy="7735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2800" b="1" dirty="0" smtClean="0"/>
              <a:t>Badanie poziomu zabezpieczeń</a:t>
            </a:r>
            <a:endParaRPr lang="pl-PL" sz="2800" b="1" dirty="0"/>
          </a:p>
        </p:txBody>
      </p:sp>
      <p:sp>
        <p:nvSpPr>
          <p:cNvPr id="11" name="Symbol zastępczy zawartości 4"/>
          <p:cNvSpPr txBox="1">
            <a:spLocks/>
          </p:cNvSpPr>
          <p:nvPr/>
        </p:nvSpPr>
        <p:spPr>
          <a:xfrm>
            <a:off x="213121" y="1321659"/>
            <a:ext cx="8064896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dirty="0"/>
          </a:p>
        </p:txBody>
      </p:sp>
      <p:sp>
        <p:nvSpPr>
          <p:cNvPr id="13" name="Symbol zastępczy zawartości 4"/>
          <p:cNvSpPr txBox="1">
            <a:spLocks/>
          </p:cNvSpPr>
          <p:nvPr/>
        </p:nvSpPr>
        <p:spPr>
          <a:xfrm>
            <a:off x="213120" y="1339006"/>
            <a:ext cx="8473679" cy="51143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dirty="0" smtClean="0"/>
              <a:t>Metody uwierzytelnienia</a:t>
            </a:r>
            <a:endParaRPr lang="pl-PL" dirty="0"/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859A5-D00C-4CC3-AEA6-3A4B6AAA1063}" type="slidenum">
              <a:rPr lang="pl-PL" smtClean="0"/>
              <a:t>15</a:t>
            </a:fld>
            <a:endParaRPr lang="pl-PL"/>
          </a:p>
        </p:txBody>
      </p:sp>
      <p:graphicFrame>
        <p:nvGraphicFramePr>
          <p:cNvPr id="12" name="Wykres 11"/>
          <p:cNvGraphicFramePr/>
          <p:nvPr>
            <p:extLst>
              <p:ext uri="{D42A27DB-BD31-4B8C-83A1-F6EECF244321}">
                <p14:modId xmlns:p14="http://schemas.microsoft.com/office/powerpoint/2010/main" val="1560142599"/>
              </p:ext>
            </p:extLst>
          </p:nvPr>
        </p:nvGraphicFramePr>
        <p:xfrm>
          <a:off x="1791652" y="2348880"/>
          <a:ext cx="5560695" cy="3267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497909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adanaw\Desktop\WWSI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34" y="404664"/>
            <a:ext cx="2160240" cy="612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Łącznik prostoliniowy 7"/>
          <p:cNvCxnSpPr/>
          <p:nvPr/>
        </p:nvCxnSpPr>
        <p:spPr>
          <a:xfrm>
            <a:off x="179512" y="1124744"/>
            <a:ext cx="8784976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ytuł 3"/>
          <p:cNvSpPr txBox="1">
            <a:spLocks/>
          </p:cNvSpPr>
          <p:nvPr/>
        </p:nvSpPr>
        <p:spPr>
          <a:xfrm>
            <a:off x="2416406" y="353979"/>
            <a:ext cx="6707523" cy="7735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2800" b="1" dirty="0" smtClean="0"/>
              <a:t>Badanie poziomu zabezpieczeń</a:t>
            </a:r>
            <a:endParaRPr lang="pl-PL" sz="2800" b="1" dirty="0"/>
          </a:p>
        </p:txBody>
      </p:sp>
      <p:sp>
        <p:nvSpPr>
          <p:cNvPr id="11" name="Symbol zastępczy zawartości 4"/>
          <p:cNvSpPr txBox="1">
            <a:spLocks/>
          </p:cNvSpPr>
          <p:nvPr/>
        </p:nvSpPr>
        <p:spPr>
          <a:xfrm>
            <a:off x="213121" y="1321659"/>
            <a:ext cx="8064896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dirty="0"/>
          </a:p>
        </p:txBody>
      </p:sp>
      <p:sp>
        <p:nvSpPr>
          <p:cNvPr id="13" name="Symbol zastępczy zawartości 4"/>
          <p:cNvSpPr txBox="1">
            <a:spLocks/>
          </p:cNvSpPr>
          <p:nvPr/>
        </p:nvSpPr>
        <p:spPr>
          <a:xfrm>
            <a:off x="213120" y="1339006"/>
            <a:ext cx="8473679" cy="5258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dirty="0" smtClean="0"/>
              <a:t>Szyfrowanie</a:t>
            </a:r>
            <a:endParaRPr lang="pl-PL" dirty="0"/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859A5-D00C-4CC3-AEA6-3A4B6AAA1063}" type="slidenum">
              <a:rPr lang="pl-PL" smtClean="0"/>
              <a:t>16</a:t>
            </a:fld>
            <a:endParaRPr lang="pl-PL"/>
          </a:p>
        </p:txBody>
      </p:sp>
      <p:graphicFrame>
        <p:nvGraphicFramePr>
          <p:cNvPr id="12" name="Wykres 11"/>
          <p:cNvGraphicFramePr/>
          <p:nvPr>
            <p:extLst>
              <p:ext uri="{D42A27DB-BD31-4B8C-83A1-F6EECF244321}">
                <p14:modId xmlns:p14="http://schemas.microsoft.com/office/powerpoint/2010/main" val="1940301778"/>
              </p:ext>
            </p:extLst>
          </p:nvPr>
        </p:nvGraphicFramePr>
        <p:xfrm>
          <a:off x="1763689" y="2253262"/>
          <a:ext cx="5508014" cy="33962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48934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adanaw\Desktop\WWSI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34" y="404664"/>
            <a:ext cx="2160240" cy="612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Łącznik prostoliniowy 7"/>
          <p:cNvCxnSpPr/>
          <p:nvPr/>
        </p:nvCxnSpPr>
        <p:spPr>
          <a:xfrm>
            <a:off x="179512" y="1124744"/>
            <a:ext cx="8784976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ytuł 3"/>
          <p:cNvSpPr txBox="1">
            <a:spLocks/>
          </p:cNvSpPr>
          <p:nvPr/>
        </p:nvSpPr>
        <p:spPr>
          <a:xfrm>
            <a:off x="2416406" y="353979"/>
            <a:ext cx="6707523" cy="7735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2800" b="1" dirty="0" smtClean="0"/>
              <a:t>Badanie poziomu zabezpieczeń</a:t>
            </a:r>
            <a:endParaRPr lang="pl-PL" sz="2800" b="1" dirty="0"/>
          </a:p>
        </p:txBody>
      </p:sp>
      <p:sp>
        <p:nvSpPr>
          <p:cNvPr id="11" name="Symbol zastępczy zawartości 4"/>
          <p:cNvSpPr txBox="1">
            <a:spLocks/>
          </p:cNvSpPr>
          <p:nvPr/>
        </p:nvSpPr>
        <p:spPr>
          <a:xfrm>
            <a:off x="213121" y="1321659"/>
            <a:ext cx="8064896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dirty="0"/>
          </a:p>
        </p:txBody>
      </p:sp>
      <p:sp>
        <p:nvSpPr>
          <p:cNvPr id="13" name="Symbol zastępczy zawartości 4"/>
          <p:cNvSpPr txBox="1">
            <a:spLocks/>
          </p:cNvSpPr>
          <p:nvPr/>
        </p:nvSpPr>
        <p:spPr>
          <a:xfrm>
            <a:off x="213120" y="1339006"/>
            <a:ext cx="8473679" cy="5258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dirty="0" smtClean="0"/>
              <a:t>Standardy transmisji danych</a:t>
            </a:r>
            <a:endParaRPr lang="pl-PL" dirty="0"/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859A5-D00C-4CC3-AEA6-3A4B6AAA1063}" type="slidenum">
              <a:rPr lang="pl-PL" smtClean="0"/>
              <a:t>17</a:t>
            </a:fld>
            <a:endParaRPr lang="pl-PL"/>
          </a:p>
        </p:txBody>
      </p:sp>
      <p:graphicFrame>
        <p:nvGraphicFramePr>
          <p:cNvPr id="10" name="Wykres 9"/>
          <p:cNvGraphicFramePr/>
          <p:nvPr>
            <p:extLst>
              <p:ext uri="{D42A27DB-BD31-4B8C-83A1-F6EECF244321}">
                <p14:modId xmlns:p14="http://schemas.microsoft.com/office/powerpoint/2010/main" val="4217350048"/>
              </p:ext>
            </p:extLst>
          </p:nvPr>
        </p:nvGraphicFramePr>
        <p:xfrm>
          <a:off x="1741351" y="2059086"/>
          <a:ext cx="5661297" cy="39865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291414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adanaw\Desktop\WWSI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34" y="404664"/>
            <a:ext cx="2160240" cy="612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Łącznik prostoliniowy 7"/>
          <p:cNvCxnSpPr/>
          <p:nvPr/>
        </p:nvCxnSpPr>
        <p:spPr>
          <a:xfrm>
            <a:off x="179512" y="1124744"/>
            <a:ext cx="8784976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ytuł 3"/>
          <p:cNvSpPr txBox="1">
            <a:spLocks/>
          </p:cNvSpPr>
          <p:nvPr/>
        </p:nvSpPr>
        <p:spPr>
          <a:xfrm>
            <a:off x="2416406" y="353979"/>
            <a:ext cx="6707523" cy="7735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2800" b="1" dirty="0" smtClean="0"/>
              <a:t>Badanie poziomu zabezpieczeń</a:t>
            </a:r>
            <a:endParaRPr lang="pl-PL" sz="2800" b="1" dirty="0"/>
          </a:p>
        </p:txBody>
      </p:sp>
      <p:sp>
        <p:nvSpPr>
          <p:cNvPr id="11" name="Symbol zastępczy zawartości 4"/>
          <p:cNvSpPr txBox="1">
            <a:spLocks/>
          </p:cNvSpPr>
          <p:nvPr/>
        </p:nvSpPr>
        <p:spPr>
          <a:xfrm>
            <a:off x="213121" y="1321659"/>
            <a:ext cx="8064896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dirty="0"/>
          </a:p>
        </p:txBody>
      </p:sp>
      <p:sp>
        <p:nvSpPr>
          <p:cNvPr id="13" name="Symbol zastępczy zawartości 4"/>
          <p:cNvSpPr txBox="1">
            <a:spLocks/>
          </p:cNvSpPr>
          <p:nvPr/>
        </p:nvSpPr>
        <p:spPr>
          <a:xfrm>
            <a:off x="213120" y="1339006"/>
            <a:ext cx="8473679" cy="53303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dirty="0" smtClean="0"/>
              <a:t>Producenci urządzeń sieciowych</a:t>
            </a:r>
            <a:endParaRPr lang="pl-PL" dirty="0"/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859A5-D00C-4CC3-AEA6-3A4B6AAA1063}" type="slidenum">
              <a:rPr lang="pl-PL" smtClean="0"/>
              <a:t>18</a:t>
            </a:fld>
            <a:endParaRPr lang="pl-PL"/>
          </a:p>
        </p:txBody>
      </p:sp>
      <p:graphicFrame>
        <p:nvGraphicFramePr>
          <p:cNvPr id="10" name="Wykres 9"/>
          <p:cNvGraphicFramePr/>
          <p:nvPr>
            <p:extLst>
              <p:ext uri="{D42A27DB-BD31-4B8C-83A1-F6EECF244321}">
                <p14:modId xmlns:p14="http://schemas.microsoft.com/office/powerpoint/2010/main" val="1757726048"/>
              </p:ext>
            </p:extLst>
          </p:nvPr>
        </p:nvGraphicFramePr>
        <p:xfrm>
          <a:off x="1835696" y="2074384"/>
          <a:ext cx="6053106" cy="39936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65160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556792"/>
            <a:ext cx="8712968" cy="464567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pl-PL" sz="2100" spc="50" dirty="0" smtClean="0"/>
              <a:t>Zwiększenie wydajności urządzeń pracujących w sieciach bezprzewodowych</a:t>
            </a:r>
          </a:p>
          <a:p>
            <a:pPr>
              <a:lnSpc>
                <a:spcPct val="150000"/>
              </a:lnSpc>
            </a:pPr>
            <a:r>
              <a:rPr lang="pl-PL" sz="2100" spc="50" dirty="0" smtClean="0"/>
              <a:t>Brak możliwości uniknięcia ataków</a:t>
            </a:r>
          </a:p>
          <a:p>
            <a:pPr>
              <a:lnSpc>
                <a:spcPct val="150000"/>
              </a:lnSpc>
            </a:pPr>
            <a:r>
              <a:rPr lang="pl-PL" sz="2100" spc="50" dirty="0" smtClean="0"/>
              <a:t>Zwiększenie bezpieczeństwa poprzez odpowiednią implementacje zabezpieczeń</a:t>
            </a:r>
          </a:p>
          <a:p>
            <a:pPr>
              <a:lnSpc>
                <a:spcPct val="150000"/>
              </a:lnSpc>
            </a:pPr>
            <a:r>
              <a:rPr lang="pl-PL" sz="2100" spc="50" dirty="0" smtClean="0"/>
              <a:t>Regularna weryfikacja zabezpieczeń </a:t>
            </a:r>
          </a:p>
          <a:p>
            <a:pPr>
              <a:lnSpc>
                <a:spcPct val="150000"/>
              </a:lnSpc>
            </a:pPr>
            <a:r>
              <a:rPr lang="pl-PL" sz="2100" spc="50" dirty="0" smtClean="0"/>
              <a:t>Najsłabsze ogniwo każdego systemu</a:t>
            </a:r>
          </a:p>
        </p:txBody>
      </p:sp>
      <p:pic>
        <p:nvPicPr>
          <p:cNvPr id="5" name="Picture 2" descr="C:\Users\adanaw\Desktop\WWSI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34" y="404664"/>
            <a:ext cx="2160240" cy="612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Łącznik prostoliniowy 5"/>
          <p:cNvCxnSpPr/>
          <p:nvPr/>
        </p:nvCxnSpPr>
        <p:spPr>
          <a:xfrm>
            <a:off x="179512" y="1124744"/>
            <a:ext cx="8784976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ytuł 3"/>
          <p:cNvSpPr txBox="1">
            <a:spLocks/>
          </p:cNvSpPr>
          <p:nvPr/>
        </p:nvSpPr>
        <p:spPr>
          <a:xfrm>
            <a:off x="2416406" y="353979"/>
            <a:ext cx="6707523" cy="7735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3200" b="1" dirty="0" smtClean="0"/>
              <a:t>Wnioski</a:t>
            </a:r>
            <a:endParaRPr lang="pl-PL" sz="3200" b="1" dirty="0"/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859A5-D00C-4CC3-AEA6-3A4B6AAA1063}" type="slidenum">
              <a:rPr lang="pl-PL" smtClean="0"/>
              <a:t>19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26649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2416406" y="353979"/>
            <a:ext cx="6707523" cy="773505"/>
          </a:xfrm>
        </p:spPr>
        <p:txBody>
          <a:bodyPr>
            <a:normAutofit/>
          </a:bodyPr>
          <a:lstStyle/>
          <a:p>
            <a:pPr algn="ctr"/>
            <a:r>
              <a:rPr lang="pl-PL" sz="2800" b="1" dirty="0" smtClean="0"/>
              <a:t>Cel pracy</a:t>
            </a:r>
            <a:endParaRPr lang="pl-PL" sz="2800" b="1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251520" y="1844824"/>
            <a:ext cx="8784976" cy="417646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l-PL" dirty="0" smtClean="0"/>
              <a:t>Identyfikacja zagrożeń występujących w sieciach bezprzewodowych</a:t>
            </a:r>
          </a:p>
          <a:p>
            <a:pPr>
              <a:lnSpc>
                <a:spcPct val="150000"/>
              </a:lnSpc>
            </a:pPr>
            <a:r>
              <a:rPr lang="pl-PL" dirty="0" smtClean="0"/>
              <a:t>Przedstawienie najpopularniejszych metod zabezpieczeń sieci bezprzewodowych</a:t>
            </a:r>
          </a:p>
          <a:p>
            <a:pPr>
              <a:lnSpc>
                <a:spcPct val="150000"/>
              </a:lnSpc>
            </a:pPr>
            <a:r>
              <a:rPr lang="pl-PL" dirty="0" smtClean="0"/>
              <a:t>Szczegóły przeprowadzania testów penetracyjnych sieci WLAN</a:t>
            </a:r>
          </a:p>
          <a:p>
            <a:pPr>
              <a:lnSpc>
                <a:spcPct val="150000"/>
              </a:lnSpc>
            </a:pPr>
            <a:r>
              <a:rPr lang="pl-PL" dirty="0" smtClean="0"/>
              <a:t>Badanie poziomu zabezpieczeń sieci bezprzewodowych</a:t>
            </a:r>
          </a:p>
        </p:txBody>
      </p:sp>
      <p:pic>
        <p:nvPicPr>
          <p:cNvPr id="6" name="Picture 2" descr="C:\Users\adanaw\Desktop\WWSI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34" y="404664"/>
            <a:ext cx="2160240" cy="612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Łącznik prostoliniowy 6"/>
          <p:cNvCxnSpPr/>
          <p:nvPr/>
        </p:nvCxnSpPr>
        <p:spPr>
          <a:xfrm>
            <a:off x="179512" y="1124744"/>
            <a:ext cx="8784976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859A5-D00C-4CC3-AEA6-3A4B6AAA1063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25121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adanaw\Desktop\WWSI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34" y="404664"/>
            <a:ext cx="2160240" cy="612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Łącznik prostoliniowy 8"/>
          <p:cNvCxnSpPr/>
          <p:nvPr/>
        </p:nvCxnSpPr>
        <p:spPr>
          <a:xfrm>
            <a:off x="179512" y="1124744"/>
            <a:ext cx="8784976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ytuł 3"/>
          <p:cNvSpPr txBox="1">
            <a:spLocks/>
          </p:cNvSpPr>
          <p:nvPr/>
        </p:nvSpPr>
        <p:spPr>
          <a:xfrm>
            <a:off x="2416406" y="353979"/>
            <a:ext cx="6707523" cy="7735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2800" b="1" dirty="0" smtClean="0"/>
              <a:t>Zagrożenia w sieciach WLAN</a:t>
            </a:r>
            <a:endParaRPr lang="pl-PL" sz="2800" b="1" dirty="0"/>
          </a:p>
        </p:txBody>
      </p:sp>
      <p:sp>
        <p:nvSpPr>
          <p:cNvPr id="11" name="Symbol zastępczy zawartości 4"/>
          <p:cNvSpPr txBox="1">
            <a:spLocks/>
          </p:cNvSpPr>
          <p:nvPr/>
        </p:nvSpPr>
        <p:spPr>
          <a:xfrm>
            <a:off x="213120" y="1232220"/>
            <a:ext cx="8823375" cy="55091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dirty="0" smtClean="0"/>
              <a:t>Przypadkowe połączenie (ang. </a:t>
            </a:r>
            <a:r>
              <a:rPr lang="pl-PL" dirty="0" err="1" smtClean="0"/>
              <a:t>Accidental</a:t>
            </a:r>
            <a:r>
              <a:rPr lang="pl-PL" dirty="0" smtClean="0"/>
              <a:t> </a:t>
            </a:r>
            <a:r>
              <a:rPr lang="pl-PL" dirty="0" err="1" smtClean="0"/>
              <a:t>Association</a:t>
            </a:r>
            <a:r>
              <a:rPr lang="pl-PL" dirty="0" smtClean="0"/>
              <a:t>)</a:t>
            </a:r>
          </a:p>
          <a:p>
            <a:pPr marL="0" indent="0">
              <a:buNone/>
            </a:pPr>
            <a:endParaRPr lang="pl-PL" sz="2000" dirty="0"/>
          </a:p>
          <a:p>
            <a:pPr marL="0" indent="0">
              <a:buNone/>
            </a:pPr>
            <a:endParaRPr lang="pl-PL" sz="2000" dirty="0" smtClean="0"/>
          </a:p>
          <a:p>
            <a:pPr marL="0" indent="0">
              <a:buNone/>
            </a:pPr>
            <a:endParaRPr lang="pl-PL" sz="2000" dirty="0"/>
          </a:p>
          <a:p>
            <a:pPr marL="0" indent="0">
              <a:buNone/>
            </a:pPr>
            <a:endParaRPr lang="pl-PL" sz="2000" dirty="0" smtClean="0"/>
          </a:p>
          <a:p>
            <a:pPr marL="0" indent="0">
              <a:buNone/>
            </a:pPr>
            <a:endParaRPr lang="pl-PL" sz="2000" dirty="0"/>
          </a:p>
          <a:p>
            <a:pPr marL="0" indent="0">
              <a:buNone/>
            </a:pPr>
            <a:endParaRPr lang="pl-PL" sz="2000" dirty="0" smtClean="0"/>
          </a:p>
          <a:p>
            <a:pPr marL="0" indent="0">
              <a:buNone/>
            </a:pPr>
            <a:endParaRPr lang="pl-PL" sz="2000" dirty="0" smtClean="0"/>
          </a:p>
        </p:txBody>
      </p:sp>
      <p:pic>
        <p:nvPicPr>
          <p:cNvPr id="8" name="Obraz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1988840"/>
            <a:ext cx="5256584" cy="3888432"/>
          </a:xfrm>
          <a:prstGeom prst="rect">
            <a:avLst/>
          </a:prstGeom>
        </p:spPr>
      </p:pic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859A5-D00C-4CC3-AEA6-3A4B6AAA1063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57079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adanaw\Desktop\WWSI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34" y="404664"/>
            <a:ext cx="2160240" cy="612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Łącznik prostoliniowy 6"/>
          <p:cNvCxnSpPr/>
          <p:nvPr/>
        </p:nvCxnSpPr>
        <p:spPr>
          <a:xfrm>
            <a:off x="179512" y="1124744"/>
            <a:ext cx="8784976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ytuł 3"/>
          <p:cNvSpPr txBox="1">
            <a:spLocks/>
          </p:cNvSpPr>
          <p:nvPr/>
        </p:nvSpPr>
        <p:spPr>
          <a:xfrm>
            <a:off x="2416406" y="353979"/>
            <a:ext cx="6707523" cy="7735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2800" b="1" dirty="0"/>
              <a:t>Zagrożenia w sieciach WLAN</a:t>
            </a:r>
          </a:p>
        </p:txBody>
      </p:sp>
      <p:sp>
        <p:nvSpPr>
          <p:cNvPr id="11" name="Symbol zastępczy zawartości 4"/>
          <p:cNvSpPr txBox="1">
            <a:spLocks/>
          </p:cNvSpPr>
          <p:nvPr/>
        </p:nvSpPr>
        <p:spPr>
          <a:xfrm>
            <a:off x="251520" y="1232220"/>
            <a:ext cx="8568952" cy="5456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dirty="0"/>
              <a:t>Złośliwe połączenie (ang. </a:t>
            </a:r>
            <a:r>
              <a:rPr lang="pl-PL" dirty="0" err="1"/>
              <a:t>Malicious</a:t>
            </a:r>
            <a:r>
              <a:rPr lang="pl-PL" dirty="0"/>
              <a:t> </a:t>
            </a:r>
            <a:r>
              <a:rPr lang="pl-PL" dirty="0" err="1"/>
              <a:t>Association</a:t>
            </a:r>
            <a:r>
              <a:rPr lang="pl-PL" dirty="0"/>
              <a:t>)</a:t>
            </a: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8" name="Obraz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8457" y="1988840"/>
            <a:ext cx="3347085" cy="4102100"/>
          </a:xfrm>
          <a:prstGeom prst="rect">
            <a:avLst/>
          </a:prstGeom>
        </p:spPr>
      </p:pic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859A5-D00C-4CC3-AEA6-3A4B6AAA1063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55316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adanaw\Desktop\WWSI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34" y="404664"/>
            <a:ext cx="2160240" cy="612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Łącznik prostoliniowy 6"/>
          <p:cNvCxnSpPr/>
          <p:nvPr/>
        </p:nvCxnSpPr>
        <p:spPr>
          <a:xfrm>
            <a:off x="179512" y="1124744"/>
            <a:ext cx="8784976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ytuł 3"/>
          <p:cNvSpPr txBox="1">
            <a:spLocks/>
          </p:cNvSpPr>
          <p:nvPr/>
        </p:nvSpPr>
        <p:spPr>
          <a:xfrm>
            <a:off x="2416406" y="353979"/>
            <a:ext cx="6707523" cy="7735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2800" b="1" dirty="0"/>
              <a:t>Zagrożenia w sieciach WLAN</a:t>
            </a:r>
          </a:p>
        </p:txBody>
      </p:sp>
      <p:sp>
        <p:nvSpPr>
          <p:cNvPr id="11" name="Symbol zastępczy zawartości 4"/>
          <p:cNvSpPr txBox="1">
            <a:spLocks/>
          </p:cNvSpPr>
          <p:nvPr/>
        </p:nvSpPr>
        <p:spPr>
          <a:xfrm>
            <a:off x="213121" y="1232219"/>
            <a:ext cx="8064896" cy="809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dirty="0" smtClean="0"/>
              <a:t>Kradzież tożsamości (ang. Identity </a:t>
            </a:r>
            <a:r>
              <a:rPr lang="pl-PL" dirty="0" err="1" smtClean="0"/>
              <a:t>Theft</a:t>
            </a:r>
            <a:r>
              <a:rPr lang="pl-PL" dirty="0" smtClean="0"/>
              <a:t>)</a:t>
            </a:r>
            <a:endParaRPr lang="pl-PL" dirty="0"/>
          </a:p>
        </p:txBody>
      </p:sp>
      <p:pic>
        <p:nvPicPr>
          <p:cNvPr id="8" name="Obraz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900" y="1761612"/>
            <a:ext cx="4176463" cy="2784133"/>
          </a:xfrm>
          <a:prstGeom prst="rect">
            <a:avLst/>
          </a:prstGeom>
        </p:spPr>
      </p:pic>
      <p:pic>
        <p:nvPicPr>
          <p:cNvPr id="10" name="Obraz 9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5985" y="3717032"/>
            <a:ext cx="5250815" cy="2421890"/>
          </a:xfrm>
          <a:prstGeom prst="rect">
            <a:avLst/>
          </a:prstGeom>
        </p:spPr>
      </p:pic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859A5-D00C-4CC3-AEA6-3A4B6AAA1063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276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adanaw\Desktop\WWSI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34" y="404664"/>
            <a:ext cx="2160240" cy="612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Łącznik prostoliniowy 6"/>
          <p:cNvCxnSpPr/>
          <p:nvPr/>
        </p:nvCxnSpPr>
        <p:spPr>
          <a:xfrm>
            <a:off x="179512" y="1124744"/>
            <a:ext cx="8784976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ytuł 3"/>
          <p:cNvSpPr txBox="1">
            <a:spLocks/>
          </p:cNvSpPr>
          <p:nvPr/>
        </p:nvSpPr>
        <p:spPr>
          <a:xfrm>
            <a:off x="2416406" y="353979"/>
            <a:ext cx="6707523" cy="7735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2800" b="1" dirty="0"/>
              <a:t>Zagrożenia w sieciach WLAN</a:t>
            </a:r>
          </a:p>
        </p:txBody>
      </p:sp>
      <p:sp>
        <p:nvSpPr>
          <p:cNvPr id="11" name="Symbol zastępczy zawartości 4"/>
          <p:cNvSpPr txBox="1">
            <a:spLocks/>
          </p:cNvSpPr>
          <p:nvPr/>
        </p:nvSpPr>
        <p:spPr>
          <a:xfrm>
            <a:off x="213121" y="1232219"/>
            <a:ext cx="8463336" cy="809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dirty="0" smtClean="0"/>
              <a:t>Człowiek w środku (ang. Man in the Middle)</a:t>
            </a:r>
            <a:endParaRPr lang="pl-PL" dirty="0"/>
          </a:p>
        </p:txBody>
      </p:sp>
      <p:pic>
        <p:nvPicPr>
          <p:cNvPr id="8" name="Obraz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9712" y="2177441"/>
            <a:ext cx="5030153" cy="3168749"/>
          </a:xfrm>
          <a:prstGeom prst="rect">
            <a:avLst/>
          </a:prstGeom>
        </p:spPr>
      </p:pic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859A5-D00C-4CC3-AEA6-3A4B6AAA1063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0706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adanaw\Desktop\WWSI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34" y="404664"/>
            <a:ext cx="2160240" cy="612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Łącznik prostoliniowy 7"/>
          <p:cNvCxnSpPr/>
          <p:nvPr/>
        </p:nvCxnSpPr>
        <p:spPr>
          <a:xfrm>
            <a:off x="179512" y="1124744"/>
            <a:ext cx="8784976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ytuł 3"/>
          <p:cNvSpPr txBox="1">
            <a:spLocks/>
          </p:cNvSpPr>
          <p:nvPr/>
        </p:nvSpPr>
        <p:spPr>
          <a:xfrm>
            <a:off x="2416406" y="353979"/>
            <a:ext cx="6707523" cy="7735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2800" b="1" dirty="0"/>
              <a:t>Zagrożenia w sieciach WLAN</a:t>
            </a:r>
          </a:p>
        </p:txBody>
      </p:sp>
      <p:sp>
        <p:nvSpPr>
          <p:cNvPr id="12" name="Symbol zastępczy zawartości 4"/>
          <p:cNvSpPr txBox="1">
            <a:spLocks/>
          </p:cNvSpPr>
          <p:nvPr/>
        </p:nvSpPr>
        <p:spPr>
          <a:xfrm>
            <a:off x="213121" y="1232219"/>
            <a:ext cx="8064896" cy="809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dirty="0" smtClean="0"/>
              <a:t>Odmowa usługi (ang. </a:t>
            </a:r>
            <a:r>
              <a:rPr lang="pl-PL" dirty="0" err="1" smtClean="0"/>
              <a:t>Denial</a:t>
            </a:r>
            <a:r>
              <a:rPr lang="pl-PL" dirty="0" smtClean="0"/>
              <a:t> of Service)</a:t>
            </a:r>
            <a:endParaRPr lang="pl-PL" dirty="0"/>
          </a:p>
        </p:txBody>
      </p:sp>
      <p:pic>
        <p:nvPicPr>
          <p:cNvPr id="10" name="Obraz 9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2045539"/>
            <a:ext cx="4555008" cy="3524220"/>
          </a:xfrm>
          <a:prstGeom prst="rect">
            <a:avLst/>
          </a:prstGeom>
        </p:spPr>
      </p:pic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859A5-D00C-4CC3-AEA6-3A4B6AAA1063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56565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adanaw\Desktop\WWSI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34" y="404664"/>
            <a:ext cx="2160240" cy="612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Łącznik prostoliniowy 7"/>
          <p:cNvCxnSpPr/>
          <p:nvPr/>
        </p:nvCxnSpPr>
        <p:spPr>
          <a:xfrm>
            <a:off x="179512" y="1124744"/>
            <a:ext cx="8784976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ytuł 3"/>
          <p:cNvSpPr txBox="1">
            <a:spLocks/>
          </p:cNvSpPr>
          <p:nvPr/>
        </p:nvSpPr>
        <p:spPr>
          <a:xfrm>
            <a:off x="2416406" y="353979"/>
            <a:ext cx="6707523" cy="7735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2800" b="1" dirty="0"/>
              <a:t>Zagrożenia w sieciach WLAN</a:t>
            </a:r>
          </a:p>
        </p:txBody>
      </p:sp>
      <p:sp>
        <p:nvSpPr>
          <p:cNvPr id="11" name="Symbol zastępczy zawartości 4"/>
          <p:cNvSpPr txBox="1">
            <a:spLocks/>
          </p:cNvSpPr>
          <p:nvPr/>
        </p:nvSpPr>
        <p:spPr>
          <a:xfrm>
            <a:off x="213121" y="1321659"/>
            <a:ext cx="8064896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dirty="0"/>
          </a:p>
        </p:txBody>
      </p:sp>
      <p:sp>
        <p:nvSpPr>
          <p:cNvPr id="12" name="Symbol zastępczy zawartości 4"/>
          <p:cNvSpPr txBox="1">
            <a:spLocks/>
          </p:cNvSpPr>
          <p:nvPr/>
        </p:nvSpPr>
        <p:spPr>
          <a:xfrm>
            <a:off x="213120" y="1232219"/>
            <a:ext cx="8751367" cy="809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dirty="0" smtClean="0"/>
              <a:t>Nieautoryzowany punkt dostępowy (ang. </a:t>
            </a:r>
            <a:r>
              <a:rPr lang="pl-PL" dirty="0" err="1" smtClean="0"/>
              <a:t>Rogue</a:t>
            </a:r>
            <a:r>
              <a:rPr lang="pl-PL" dirty="0" smtClean="0"/>
              <a:t> Access Point)</a:t>
            </a:r>
            <a:endParaRPr lang="pl-PL" dirty="0"/>
          </a:p>
        </p:txBody>
      </p:sp>
      <p:pic>
        <p:nvPicPr>
          <p:cNvPr id="10" name="Obraz 9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2041739"/>
            <a:ext cx="4910867" cy="3765738"/>
          </a:xfrm>
          <a:prstGeom prst="rect">
            <a:avLst/>
          </a:prstGeom>
        </p:spPr>
      </p:pic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859A5-D00C-4CC3-AEA6-3A4B6AAA1063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87981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adanaw\Desktop\WWSI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34" y="404664"/>
            <a:ext cx="2160240" cy="612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Łącznik prostoliniowy 7"/>
          <p:cNvCxnSpPr/>
          <p:nvPr/>
        </p:nvCxnSpPr>
        <p:spPr>
          <a:xfrm>
            <a:off x="179512" y="1124744"/>
            <a:ext cx="8784976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ytuł 3"/>
          <p:cNvSpPr txBox="1">
            <a:spLocks/>
          </p:cNvSpPr>
          <p:nvPr/>
        </p:nvSpPr>
        <p:spPr>
          <a:xfrm>
            <a:off x="2416406" y="353979"/>
            <a:ext cx="6707523" cy="7735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2800" b="1" dirty="0"/>
              <a:t>Bezpieczeństwo sieci bezprzewodowych</a:t>
            </a:r>
          </a:p>
        </p:txBody>
      </p:sp>
      <p:sp>
        <p:nvSpPr>
          <p:cNvPr id="11" name="Symbol zastępczy zawartości 4"/>
          <p:cNvSpPr txBox="1">
            <a:spLocks/>
          </p:cNvSpPr>
          <p:nvPr/>
        </p:nvSpPr>
        <p:spPr>
          <a:xfrm>
            <a:off x="216110" y="1484784"/>
            <a:ext cx="8751367" cy="46085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pl-PL" dirty="0" smtClean="0"/>
              <a:t>Rejestracja, dopuszczenie, monitorowanie oraz aktualizacja urządzeń</a:t>
            </a:r>
          </a:p>
          <a:p>
            <a:pPr>
              <a:lnSpc>
                <a:spcPct val="150000"/>
              </a:lnSpc>
            </a:pPr>
            <a:r>
              <a:rPr lang="pl-PL" dirty="0" smtClean="0"/>
              <a:t>Szkolenie użytkowników</a:t>
            </a:r>
          </a:p>
          <a:p>
            <a:pPr>
              <a:lnSpc>
                <a:spcPct val="150000"/>
              </a:lnSpc>
            </a:pPr>
            <a:r>
              <a:rPr lang="pl-PL" dirty="0" smtClean="0"/>
              <a:t>Bezpieczeństwo fizyczne</a:t>
            </a:r>
          </a:p>
          <a:p>
            <a:pPr>
              <a:lnSpc>
                <a:spcPct val="150000"/>
              </a:lnSpc>
            </a:pPr>
            <a:r>
              <a:rPr lang="pl-PL" dirty="0" smtClean="0"/>
              <a:t>Budowa i konfiguracja sieci</a:t>
            </a:r>
          </a:p>
          <a:p>
            <a:pPr>
              <a:lnSpc>
                <a:spcPct val="150000"/>
              </a:lnSpc>
            </a:pPr>
            <a:r>
              <a:rPr lang="pl-PL" dirty="0" smtClean="0"/>
              <a:t>Reakcja na incydenty i monitorowanie sieci</a:t>
            </a:r>
          </a:p>
          <a:p>
            <a:pPr>
              <a:lnSpc>
                <a:spcPct val="150000"/>
              </a:lnSpc>
            </a:pPr>
            <a:r>
              <a:rPr lang="pl-PL" dirty="0" smtClean="0"/>
              <a:t>Testy penetracyjne</a:t>
            </a:r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859A5-D00C-4CC3-AEA6-3A4B6AAA1063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52859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ojekt niestandardowy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rzejrzystość">
  <a:themeElements>
    <a:clrScheme name="Niestandardowy 2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D2533C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Aerodynamiczny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rzejrzystość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Pakiet Office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Pakiet Office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Pakiet Office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Pakiet Office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2571</TotalTime>
  <Words>287</Words>
  <Application>Microsoft Office PowerPoint</Application>
  <PresentationFormat>Pokaz na ekranie (4:3)</PresentationFormat>
  <Paragraphs>104</Paragraphs>
  <Slides>19</Slides>
  <Notes>10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19</vt:i4>
      </vt:variant>
    </vt:vector>
  </HeadingPairs>
  <TitlesOfParts>
    <vt:vector size="24" baseType="lpstr">
      <vt:lpstr>Arial</vt:lpstr>
      <vt:lpstr>Calibri</vt:lpstr>
      <vt:lpstr>Trebuchet MS</vt:lpstr>
      <vt:lpstr>Projekt niestandardowy</vt:lpstr>
      <vt:lpstr>Przejrzystość</vt:lpstr>
      <vt:lpstr>Analiza ZAGROŻEŃ I METODY ZABEZPIECZENIA SIECI BEZPRZEWODOWYCH Z WYKORZYSTANIEM TESTÓW PENETRACYJNYCH</vt:lpstr>
      <vt:lpstr>Cel pracy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Kamil Mikulski</dc:creator>
  <cp:lastModifiedBy>yaca2</cp:lastModifiedBy>
  <cp:revision>133</cp:revision>
  <dcterms:created xsi:type="dcterms:W3CDTF">2013-11-16T18:18:34Z</dcterms:created>
  <dcterms:modified xsi:type="dcterms:W3CDTF">2017-02-20T14:14:59Z</dcterms:modified>
</cp:coreProperties>
</file>