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2" r:id="rId1"/>
  </p:sldMasterIdLst>
  <p:notesMasterIdLst>
    <p:notesMasterId r:id="rId18"/>
  </p:notesMasterIdLst>
  <p:sldIdLst>
    <p:sldId id="256" r:id="rId2"/>
    <p:sldId id="257" r:id="rId3"/>
    <p:sldId id="259" r:id="rId4"/>
    <p:sldId id="275" r:id="rId5"/>
    <p:sldId id="273" r:id="rId6"/>
    <p:sldId id="260" r:id="rId7"/>
    <p:sldId id="261" r:id="rId8"/>
    <p:sldId id="262" r:id="rId9"/>
    <p:sldId id="263" r:id="rId10"/>
    <p:sldId id="264" r:id="rId11"/>
    <p:sldId id="265" r:id="rId12"/>
    <p:sldId id="266" r:id="rId13"/>
    <p:sldId id="268" r:id="rId14"/>
    <p:sldId id="272" r:id="rId15"/>
    <p:sldId id="270" r:id="rId16"/>
    <p:sldId id="274" r:id="rId1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434" autoAdjust="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F5BCA5-362A-4B25-838D-971A7E43C85B}" type="datetimeFigureOut">
              <a:rPr lang="pl-PL" smtClean="0"/>
              <a:t>2016-11-23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B0B7E1-E6FB-4E59-BCBA-BC7309B1F835}" type="slidenum">
              <a:rPr lang="pl-PL" smtClean="0"/>
              <a:t>‹#›</a:t>
            </a:fld>
            <a:endParaRPr lang="pl-PL"/>
          </a:p>
        </p:txBody>
      </p:sp>
    </p:spTree>
    <p:extLst>
      <p:ext uri="{BB962C8B-B14F-4D97-AF65-F5344CB8AC3E}">
        <p14:creationId xmlns:p14="http://schemas.microsoft.com/office/powerpoint/2010/main" val="2223091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a:p>
        </p:txBody>
      </p:sp>
      <p:sp>
        <p:nvSpPr>
          <p:cNvPr id="4" name="Slide Number Placeholder 3"/>
          <p:cNvSpPr>
            <a:spLocks noGrp="1"/>
          </p:cNvSpPr>
          <p:nvPr>
            <p:ph type="sldNum" sz="quarter" idx="10"/>
          </p:nvPr>
        </p:nvSpPr>
        <p:spPr/>
        <p:txBody>
          <a:bodyPr/>
          <a:lstStyle/>
          <a:p>
            <a:fld id="{87B0B7E1-E6FB-4E59-BCBA-BC7309B1F835}" type="slidenum">
              <a:rPr lang="pl-PL" smtClean="0"/>
              <a:t>1</a:t>
            </a:fld>
            <a:endParaRPr lang="pl-PL"/>
          </a:p>
        </p:txBody>
      </p:sp>
    </p:spTree>
    <p:extLst>
      <p:ext uri="{BB962C8B-B14F-4D97-AF65-F5344CB8AC3E}">
        <p14:creationId xmlns:p14="http://schemas.microsoft.com/office/powerpoint/2010/main" val="821137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kern="1200" dirty="0" smtClean="0">
              <a:solidFill>
                <a:schemeClr val="tx1"/>
              </a:solidFill>
              <a:latin typeface="+mn-lt"/>
              <a:ea typeface="+mn-ea"/>
              <a:cs typeface="+mn-cs"/>
            </a:endParaRPr>
          </a:p>
          <a:p>
            <a:endParaRPr lang="pl-PL" dirty="0" smtClean="0"/>
          </a:p>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11</a:t>
            </a:fld>
            <a:endParaRPr lang="pl-PL"/>
          </a:p>
        </p:txBody>
      </p:sp>
    </p:spTree>
    <p:extLst>
      <p:ext uri="{BB962C8B-B14F-4D97-AF65-F5344CB8AC3E}">
        <p14:creationId xmlns:p14="http://schemas.microsoft.com/office/powerpoint/2010/main" val="1877754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a:buFontTx/>
              <a:buChar char="-"/>
            </a:pPr>
            <a:endParaRPr lang="pl-PL" sz="1200" kern="1200" dirty="0" smtClean="0">
              <a:solidFill>
                <a:schemeClr val="tx1"/>
              </a:solidFill>
              <a:latin typeface="+mn-lt"/>
              <a:ea typeface="+mn-ea"/>
              <a:cs typeface="+mn-cs"/>
            </a:endParaRPr>
          </a:p>
          <a:p>
            <a:endParaRPr lang="pl-PL" dirty="0" smtClean="0"/>
          </a:p>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12</a:t>
            </a:fld>
            <a:endParaRPr lang="pl-PL"/>
          </a:p>
        </p:txBody>
      </p:sp>
    </p:spTree>
    <p:extLst>
      <p:ext uri="{BB962C8B-B14F-4D97-AF65-F5344CB8AC3E}">
        <p14:creationId xmlns:p14="http://schemas.microsoft.com/office/powerpoint/2010/main" val="1796752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13</a:t>
            </a:fld>
            <a:endParaRPr lang="pl-PL"/>
          </a:p>
        </p:txBody>
      </p:sp>
    </p:spTree>
    <p:extLst>
      <p:ext uri="{BB962C8B-B14F-4D97-AF65-F5344CB8AC3E}">
        <p14:creationId xmlns:p14="http://schemas.microsoft.com/office/powerpoint/2010/main" val="3447584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l-P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kern="1200" dirty="0" smtClean="0">
              <a:solidFill>
                <a:schemeClr val="tx1"/>
              </a:solidFill>
              <a:latin typeface="+mn-lt"/>
              <a:ea typeface="+mn-ea"/>
              <a:cs typeface="+mn-cs"/>
            </a:endParaRPr>
          </a:p>
          <a:p>
            <a:endParaRPr lang="pl-PL" dirty="0" smtClean="0"/>
          </a:p>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14</a:t>
            </a:fld>
            <a:endParaRPr lang="pl-PL"/>
          </a:p>
        </p:txBody>
      </p:sp>
    </p:spTree>
    <p:extLst>
      <p:ext uri="{BB962C8B-B14F-4D97-AF65-F5344CB8AC3E}">
        <p14:creationId xmlns:p14="http://schemas.microsoft.com/office/powerpoint/2010/main" val="17185124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smtClean="0"/>
          </a:p>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15</a:t>
            </a:fld>
            <a:endParaRPr lang="pl-PL"/>
          </a:p>
        </p:txBody>
      </p:sp>
    </p:spTree>
    <p:extLst>
      <p:ext uri="{BB962C8B-B14F-4D97-AF65-F5344CB8AC3E}">
        <p14:creationId xmlns:p14="http://schemas.microsoft.com/office/powerpoint/2010/main" val="3360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16</a:t>
            </a:fld>
            <a:endParaRPr lang="pl-PL"/>
          </a:p>
        </p:txBody>
      </p:sp>
    </p:spTree>
    <p:extLst>
      <p:ext uri="{BB962C8B-B14F-4D97-AF65-F5344CB8AC3E}">
        <p14:creationId xmlns:p14="http://schemas.microsoft.com/office/powerpoint/2010/main" val="3505257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200" kern="1200" dirty="0" smtClean="0">
              <a:solidFill>
                <a:schemeClr val="tx1"/>
              </a:solidFill>
              <a:effectLst/>
              <a:latin typeface="+mn-lt"/>
              <a:ea typeface="+mn-ea"/>
              <a:cs typeface="+mn-cs"/>
            </a:endParaRPr>
          </a:p>
          <a:p>
            <a:endParaRPr lang="pl-PL" sz="1200" kern="1200" dirty="0" smtClean="0">
              <a:solidFill>
                <a:schemeClr val="tx1"/>
              </a:solidFill>
              <a:effectLst/>
              <a:latin typeface="+mn-lt"/>
              <a:ea typeface="+mn-ea"/>
              <a:cs typeface="+mn-cs"/>
            </a:endParaRPr>
          </a:p>
          <a:p>
            <a:endParaRPr lang="pl-PL" sz="1200" kern="1200" dirty="0">
              <a:solidFill>
                <a:schemeClr val="tx1"/>
              </a:solidFill>
              <a:effectLst/>
              <a:latin typeface="+mn-lt"/>
              <a:ea typeface="+mn-ea"/>
              <a:cs typeface="+mn-cs"/>
            </a:endParaRPr>
          </a:p>
        </p:txBody>
      </p:sp>
      <p:sp>
        <p:nvSpPr>
          <p:cNvPr id="4" name="Symbol zastępczy numeru slajdu 3"/>
          <p:cNvSpPr>
            <a:spLocks noGrp="1"/>
          </p:cNvSpPr>
          <p:nvPr>
            <p:ph type="sldNum" sz="quarter" idx="10"/>
          </p:nvPr>
        </p:nvSpPr>
        <p:spPr/>
        <p:txBody>
          <a:bodyPr/>
          <a:lstStyle/>
          <a:p>
            <a:fld id="{87B0B7E1-E6FB-4E59-BCBA-BC7309B1F835}" type="slidenum">
              <a:rPr lang="pl-PL" smtClean="0"/>
              <a:t>2</a:t>
            </a:fld>
            <a:endParaRPr lang="pl-PL"/>
          </a:p>
        </p:txBody>
      </p:sp>
    </p:spTree>
    <p:extLst>
      <p:ext uri="{BB962C8B-B14F-4D97-AF65-F5344CB8AC3E}">
        <p14:creationId xmlns:p14="http://schemas.microsoft.com/office/powerpoint/2010/main" val="445441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4</a:t>
            </a:fld>
            <a:endParaRPr lang="pl-PL"/>
          </a:p>
        </p:txBody>
      </p:sp>
    </p:spTree>
    <p:extLst>
      <p:ext uri="{BB962C8B-B14F-4D97-AF65-F5344CB8AC3E}">
        <p14:creationId xmlns:p14="http://schemas.microsoft.com/office/powerpoint/2010/main" val="4222825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smtClean="0"/>
          </a:p>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5</a:t>
            </a:fld>
            <a:endParaRPr lang="pl-PL"/>
          </a:p>
        </p:txBody>
      </p:sp>
    </p:spTree>
    <p:extLst>
      <p:ext uri="{BB962C8B-B14F-4D97-AF65-F5344CB8AC3E}">
        <p14:creationId xmlns:p14="http://schemas.microsoft.com/office/powerpoint/2010/main" val="3747462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6</a:t>
            </a:fld>
            <a:endParaRPr lang="pl-PL"/>
          </a:p>
        </p:txBody>
      </p:sp>
    </p:spTree>
    <p:extLst>
      <p:ext uri="{BB962C8B-B14F-4D97-AF65-F5344CB8AC3E}">
        <p14:creationId xmlns:p14="http://schemas.microsoft.com/office/powerpoint/2010/main" val="3509939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7</a:t>
            </a:fld>
            <a:endParaRPr lang="pl-PL"/>
          </a:p>
        </p:txBody>
      </p:sp>
    </p:spTree>
    <p:extLst>
      <p:ext uri="{BB962C8B-B14F-4D97-AF65-F5344CB8AC3E}">
        <p14:creationId xmlns:p14="http://schemas.microsoft.com/office/powerpoint/2010/main" val="2300342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8</a:t>
            </a:fld>
            <a:endParaRPr lang="pl-PL"/>
          </a:p>
        </p:txBody>
      </p:sp>
    </p:spTree>
    <p:extLst>
      <p:ext uri="{BB962C8B-B14F-4D97-AF65-F5344CB8AC3E}">
        <p14:creationId xmlns:p14="http://schemas.microsoft.com/office/powerpoint/2010/main" val="2604903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smtClean="0"/>
          </a:p>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9</a:t>
            </a:fld>
            <a:endParaRPr lang="pl-PL"/>
          </a:p>
        </p:txBody>
      </p:sp>
    </p:spTree>
    <p:extLst>
      <p:ext uri="{BB962C8B-B14F-4D97-AF65-F5344CB8AC3E}">
        <p14:creationId xmlns:p14="http://schemas.microsoft.com/office/powerpoint/2010/main" val="1609677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7B0B7E1-E6FB-4E59-BCBA-BC7309B1F835}" type="slidenum">
              <a:rPr lang="pl-PL" smtClean="0"/>
              <a:t>10</a:t>
            </a:fld>
            <a:endParaRPr lang="pl-PL"/>
          </a:p>
        </p:txBody>
      </p:sp>
    </p:spTree>
    <p:extLst>
      <p:ext uri="{BB962C8B-B14F-4D97-AF65-F5344CB8AC3E}">
        <p14:creationId xmlns:p14="http://schemas.microsoft.com/office/powerpoint/2010/main" val="2383514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036320" y="0"/>
            <a:ext cx="100584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16000" y="3200400"/>
            <a:ext cx="100584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016000" y="4724400"/>
            <a:ext cx="9144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A0808D-0DE6-4484-99ED-5EAE39C99233}" type="datetime1">
              <a:rPr lang="pl-PL" smtClean="0"/>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CB95C4-3E61-492B-821B-EB2984F15E4F}" type="slidenum">
              <a:rPr lang="pl-PL" smtClean="0"/>
              <a:t>‹#›</a:t>
            </a:fld>
            <a:endParaRPr lang="pl-PL"/>
          </a:p>
        </p:txBody>
      </p:sp>
      <p:sp>
        <p:nvSpPr>
          <p:cNvPr id="7" name="Rectangle 6"/>
          <p:cNvSpPr/>
          <p:nvPr/>
        </p:nvSpPr>
        <p:spPr>
          <a:xfrm>
            <a:off x="1036320" y="6172200"/>
            <a:ext cx="100584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19200" y="685800"/>
            <a:ext cx="9652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77EC3F-1C38-4479-9C21-CD788EB74DFC}" type="datetime1">
              <a:rPr lang="pl-PL" smtClean="0"/>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CB95C4-3E61-492B-821B-EB2984F15E4F}"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6000" y="685802"/>
            <a:ext cx="24384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54400" y="685801"/>
            <a:ext cx="7620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0FE5E-668C-47BF-9887-F99214A7E7DB}" type="datetime1">
              <a:rPr lang="pl-PL" smtClean="0"/>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CB95C4-3E61-492B-821B-EB2984F15E4F}"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CF372-41D8-49DC-AB23-10B2CDF1DFFC}" type="datetime1">
              <a:rPr lang="pl-PL" smtClean="0"/>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CB95C4-3E61-492B-821B-EB2984F15E4F}"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1036320" y="0"/>
            <a:ext cx="100584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16000" y="3276600"/>
            <a:ext cx="100584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1016000" y="4953000"/>
            <a:ext cx="9144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0A9E11-87A0-4297-97CC-AEA7D6A839B7}" type="datetime1">
              <a:rPr lang="pl-PL" smtClean="0"/>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CB95C4-3E61-492B-821B-EB2984F15E4F}" type="slidenum">
              <a:rPr lang="pl-PL" smtClean="0"/>
              <a:t>‹#›</a:t>
            </a:fld>
            <a:endParaRPr lang="pl-PL"/>
          </a:p>
        </p:txBody>
      </p:sp>
      <p:sp>
        <p:nvSpPr>
          <p:cNvPr id="8" name="Rectangle 7"/>
          <p:cNvSpPr/>
          <p:nvPr/>
        </p:nvSpPr>
        <p:spPr>
          <a:xfrm>
            <a:off x="1036320" y="6172200"/>
            <a:ext cx="100584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000" y="609601"/>
            <a:ext cx="48768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609601"/>
            <a:ext cx="48768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43334D-C549-4621-AF6C-6B6E54B68A85}" type="datetime1">
              <a:rPr lang="pl-PL" smtClean="0"/>
              <a:t>2016-11-23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FCB95C4-3E61-492B-821B-EB2984F15E4F}"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011936" y="609600"/>
            <a:ext cx="48768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11936" y="1329264"/>
            <a:ext cx="48768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536" y="609600"/>
            <a:ext cx="48768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536" y="1329264"/>
            <a:ext cx="48768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18D41F-39D2-4C6F-9759-30A6C584707D}" type="datetime1">
              <a:rPr lang="pl-PL" smtClean="0"/>
              <a:t>2016-11-23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FCB95C4-3E61-492B-821B-EB2984F15E4F}" type="slidenum">
              <a:rPr lang="pl-PL" smtClean="0"/>
              <a:t>‹#›</a:t>
            </a:fld>
            <a:endParaRPr lang="pl-PL"/>
          </a:p>
        </p:txBody>
      </p:sp>
      <p:cxnSp>
        <p:nvCxnSpPr>
          <p:cNvPr id="11" name="Straight Connector 10"/>
          <p:cNvCxnSpPr/>
          <p:nvPr/>
        </p:nvCxnSpPr>
        <p:spPr>
          <a:xfrm>
            <a:off x="1011936" y="1249362"/>
            <a:ext cx="4876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193536" y="1249362"/>
            <a:ext cx="4876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0559CC-ECD6-41B1-8D17-790E90B92743}" type="datetime1">
              <a:rPr lang="pl-PL" smtClean="0"/>
              <a:t>2016-11-23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FCB95C4-3E61-492B-821B-EB2984F15E4F}"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6F607-E59B-4AC4-849D-76BCD5414900}" type="datetime1">
              <a:rPr lang="pl-PL" smtClean="0"/>
              <a:t>2016-11-23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FCB95C4-3E61-492B-821B-EB2984F15E4F}"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16000" y="4572000"/>
            <a:ext cx="9046464"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4947821" y="457201"/>
            <a:ext cx="6126579"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16002" y="457200"/>
            <a:ext cx="3564876"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DD057C-3788-4958-AB9E-73066E1871AD}" type="datetime1">
              <a:rPr lang="pl-PL" smtClean="0"/>
              <a:t>2016-11-23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FCB95C4-3E61-492B-821B-EB2984F15E4F}" type="slidenum">
              <a:rPr lang="pl-PL" smtClean="0"/>
              <a:t>‹#›</a:t>
            </a:fld>
            <a:endParaRPr lang="pl-PL"/>
          </a:p>
        </p:txBody>
      </p:sp>
      <p:cxnSp>
        <p:nvCxnSpPr>
          <p:cNvPr id="10" name="Straight Connector 9"/>
          <p:cNvCxnSpPr/>
          <p:nvPr/>
        </p:nvCxnSpPr>
        <p:spPr>
          <a:xfrm rot="5400000">
            <a:off x="2871259" y="2514336"/>
            <a:ext cx="3810000" cy="2117"/>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11936" y="4572000"/>
            <a:ext cx="9046464"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1036320" y="457200"/>
            <a:ext cx="100584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133856" y="3505200"/>
            <a:ext cx="98552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031658-EF19-48B8-908D-9C20DDE01266}" type="datetime1">
              <a:rPr lang="pl-PL" smtClean="0"/>
              <a:t>2016-11-23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FCB95C4-3E61-492B-821B-EB2984F15E4F}"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6000" y="4572000"/>
            <a:ext cx="90424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16000" y="685800"/>
            <a:ext cx="100584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31200" y="6208777"/>
            <a:ext cx="28448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6458C36C-808F-45AA-9C8E-3FE661FD6FC3}" type="datetime1">
              <a:rPr lang="pl-PL" smtClean="0"/>
              <a:t>2016-11-23</a:t>
            </a:fld>
            <a:endParaRPr lang="pl-PL"/>
          </a:p>
        </p:txBody>
      </p:sp>
      <p:sp>
        <p:nvSpPr>
          <p:cNvPr id="5" name="Footer Placeholder 4"/>
          <p:cNvSpPr>
            <a:spLocks noGrp="1"/>
          </p:cNvSpPr>
          <p:nvPr>
            <p:ph type="ftr" sz="quarter" idx="3"/>
          </p:nvPr>
        </p:nvSpPr>
        <p:spPr>
          <a:xfrm>
            <a:off x="1015999" y="6208777"/>
            <a:ext cx="6498492"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pl-PL"/>
          </a:p>
        </p:txBody>
      </p:sp>
      <p:sp>
        <p:nvSpPr>
          <p:cNvPr id="6" name="Slide Number Placeholder 5"/>
          <p:cNvSpPr>
            <a:spLocks noGrp="1"/>
          </p:cNvSpPr>
          <p:nvPr>
            <p:ph type="sldNum" sz="quarter" idx="4"/>
          </p:nvPr>
        </p:nvSpPr>
        <p:spPr>
          <a:xfrm>
            <a:off x="10160000" y="5687569"/>
            <a:ext cx="1016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EFCB95C4-3E61-492B-821B-EB2984F15E4F}" type="slidenum">
              <a:rPr lang="pl-PL" smtClean="0"/>
              <a:t>‹#›</a:t>
            </a:fld>
            <a:endParaRPr lang="pl-PL"/>
          </a:p>
        </p:txBody>
      </p:sp>
      <p:sp>
        <p:nvSpPr>
          <p:cNvPr id="8" name="Rectangle 7"/>
          <p:cNvSpPr/>
          <p:nvPr/>
        </p:nvSpPr>
        <p:spPr>
          <a:xfrm>
            <a:off x="1036320" y="0"/>
            <a:ext cx="100584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036320" y="6172200"/>
            <a:ext cx="100584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79526" y="2248204"/>
            <a:ext cx="9042400" cy="1600200"/>
          </a:xfrm>
        </p:spPr>
        <p:txBody>
          <a:bodyPr>
            <a:normAutofit/>
          </a:bodyPr>
          <a:lstStyle/>
          <a:p>
            <a:r>
              <a:rPr lang="pl-PL" sz="3000" b="1" u="sng" dirty="0">
                <a:solidFill>
                  <a:srgbClr val="7030A0"/>
                </a:solidFill>
                <a:effectLst>
                  <a:outerShdw blurRad="38100" dist="38100" dir="2700000" algn="tl">
                    <a:srgbClr val="000000">
                      <a:alpha val="43137"/>
                    </a:srgbClr>
                  </a:outerShdw>
                </a:effectLst>
                <a:latin typeface="+mn-lt"/>
                <a:cs typeface="Arial" panose="020B0604020202020204" pitchFamily="34" charset="0"/>
              </a:rPr>
              <a:t>Efektywne zarządzanie wiedzą organizacji biznesowej z wykorzystaniem technologii MS SQL Server 2016</a:t>
            </a:r>
            <a:r>
              <a:rPr lang="pl-PL" sz="3000" b="1" dirty="0">
                <a:latin typeface="Arial" panose="020B0604020202020204" pitchFamily="34" charset="0"/>
                <a:cs typeface="Arial" panose="020B0604020202020204" pitchFamily="34" charset="0"/>
              </a:rPr>
              <a:t/>
            </a:r>
            <a:br>
              <a:rPr lang="pl-PL" sz="3000" b="1" dirty="0">
                <a:latin typeface="Arial" panose="020B0604020202020204" pitchFamily="34" charset="0"/>
                <a:cs typeface="Arial" panose="020B0604020202020204" pitchFamily="34" charset="0"/>
              </a:rPr>
            </a:br>
            <a:endParaRPr lang="pl-PL" sz="3000" dirty="0">
              <a:latin typeface="Arial" panose="020B0604020202020204" pitchFamily="34" charset="0"/>
              <a:cs typeface="Arial" panose="020B0604020202020204" pitchFamily="34" charset="0"/>
            </a:endParaRPr>
          </a:p>
        </p:txBody>
      </p:sp>
      <p:sp>
        <p:nvSpPr>
          <p:cNvPr id="3" name="Podtytuł 2"/>
          <p:cNvSpPr>
            <a:spLocks noGrp="1"/>
          </p:cNvSpPr>
          <p:nvPr>
            <p:ph type="subTitle" idx="4294967295"/>
          </p:nvPr>
        </p:nvSpPr>
        <p:spPr>
          <a:xfrm>
            <a:off x="7543466" y="4194017"/>
            <a:ext cx="4233862" cy="1511696"/>
          </a:xfrm>
        </p:spPr>
        <p:txBody>
          <a:bodyPr/>
          <a:lstStyle/>
          <a:p>
            <a:pPr marL="0" indent="0" hangingPunct="0">
              <a:buNone/>
            </a:pPr>
            <a:r>
              <a:rPr lang="pl-PL" dirty="0"/>
              <a:t>Promotor:</a:t>
            </a:r>
          </a:p>
          <a:p>
            <a:pPr marL="0" indent="0" hangingPunct="0">
              <a:buNone/>
            </a:pPr>
            <a:r>
              <a:rPr lang="pl-PL" i="1" dirty="0"/>
              <a:t>dr</a:t>
            </a:r>
            <a:r>
              <a:rPr lang="de-DE" i="1" dirty="0"/>
              <a:t> </a:t>
            </a:r>
            <a:r>
              <a:rPr lang="de-DE" i="1" dirty="0" err="1"/>
              <a:t>inż</a:t>
            </a:r>
            <a:r>
              <a:rPr lang="de-DE" i="1" dirty="0"/>
              <a:t>. Dariusz </a:t>
            </a:r>
            <a:r>
              <a:rPr lang="de-DE" i="1" dirty="0" err="1"/>
              <a:t>Pałka</a:t>
            </a:r>
            <a:endParaRPr lang="pl-PL" i="1" dirty="0"/>
          </a:p>
          <a:p>
            <a:endParaRPr lang="pl-PL" dirty="0"/>
          </a:p>
        </p:txBody>
      </p:sp>
      <p:sp>
        <p:nvSpPr>
          <p:cNvPr id="4" name="pole tekstowe 3"/>
          <p:cNvSpPr txBox="1"/>
          <p:nvPr/>
        </p:nvSpPr>
        <p:spPr>
          <a:xfrm>
            <a:off x="1249251" y="489397"/>
            <a:ext cx="9981126" cy="1631216"/>
          </a:xfrm>
          <a:prstGeom prst="rect">
            <a:avLst/>
          </a:prstGeom>
          <a:noFill/>
        </p:spPr>
        <p:txBody>
          <a:bodyPr wrap="square" rtlCol="0">
            <a:spAutoFit/>
          </a:bodyPr>
          <a:lstStyle/>
          <a:p>
            <a:pPr algn="ctr"/>
            <a:r>
              <a:rPr lang="pl-PL" sz="2800" b="1" dirty="0" smtClean="0"/>
              <a:t>WARSZAWSKA WYŻSZA  SZKOŁA  INFORMATYKI</a:t>
            </a:r>
            <a:endParaRPr lang="pl-PL" sz="2800" dirty="0" smtClean="0"/>
          </a:p>
          <a:p>
            <a:pPr algn="ctr"/>
            <a:endParaRPr lang="pl-PL" sz="2400" b="1" dirty="0" smtClean="0"/>
          </a:p>
          <a:p>
            <a:pPr algn="ctr"/>
            <a:r>
              <a:rPr lang="pl-PL" sz="3000" b="1" dirty="0" smtClean="0"/>
              <a:t>PRACA MAGISTERSKA</a:t>
            </a:r>
          </a:p>
          <a:p>
            <a:endParaRPr lang="pl-PL" dirty="0"/>
          </a:p>
        </p:txBody>
      </p:sp>
      <p:sp>
        <p:nvSpPr>
          <p:cNvPr id="5" name="Podtytuł 2"/>
          <p:cNvSpPr txBox="1">
            <a:spLocks/>
          </p:cNvSpPr>
          <p:nvPr/>
        </p:nvSpPr>
        <p:spPr>
          <a:xfrm>
            <a:off x="1249251" y="4294500"/>
            <a:ext cx="4232856"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hangingPunct="0"/>
            <a:r>
              <a:rPr lang="pl-PL" dirty="0" smtClean="0"/>
              <a:t>Autor:</a:t>
            </a:r>
          </a:p>
          <a:p>
            <a:pPr hangingPunct="0"/>
            <a:r>
              <a:rPr lang="pl-PL" i="1" dirty="0" smtClean="0"/>
              <a:t>Paweł Góźdź</a:t>
            </a:r>
          </a:p>
          <a:p>
            <a:endParaRPr lang="pl-PL" dirty="0"/>
          </a:p>
        </p:txBody>
      </p:sp>
    </p:spTree>
    <p:extLst>
      <p:ext uri="{BB962C8B-B14F-4D97-AF65-F5344CB8AC3E}">
        <p14:creationId xmlns:p14="http://schemas.microsoft.com/office/powerpoint/2010/main" val="3393954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zawartości 2"/>
          <p:cNvSpPr>
            <a:spLocks noGrp="1"/>
          </p:cNvSpPr>
          <p:nvPr>
            <p:ph idx="1"/>
          </p:nvPr>
        </p:nvSpPr>
        <p:spPr>
          <a:xfrm>
            <a:off x="838200" y="1257301"/>
            <a:ext cx="10515600" cy="2305049"/>
          </a:xfrm>
        </p:spPr>
        <p:txBody>
          <a:bodyPr>
            <a:normAutofit/>
          </a:bodyPr>
          <a:lstStyle/>
          <a:p>
            <a:r>
              <a:rPr lang="pl-PL" dirty="0" smtClean="0"/>
              <a:t>Przeważają </a:t>
            </a:r>
            <a:r>
              <a:rPr lang="pl-PL" dirty="0"/>
              <a:t>bazy, które zajmują pomiędzy 100 GB a 1 TB pamięci </a:t>
            </a:r>
            <a:r>
              <a:rPr lang="pl-PL" dirty="0" smtClean="0"/>
              <a:t>dyskowej</a:t>
            </a:r>
            <a:endParaRPr lang="pl-PL" dirty="0"/>
          </a:p>
          <a:p>
            <a:r>
              <a:rPr lang="pl-PL" dirty="0"/>
              <a:t>N</a:t>
            </a:r>
            <a:r>
              <a:rPr lang="pl-PL" dirty="0" smtClean="0"/>
              <a:t>ajwiększe </a:t>
            </a:r>
            <a:r>
              <a:rPr lang="pl-PL" dirty="0"/>
              <a:t>tabele </a:t>
            </a:r>
            <a:r>
              <a:rPr lang="pl-PL" dirty="0" smtClean="0"/>
              <a:t>w granicach </a:t>
            </a:r>
            <a:r>
              <a:rPr lang="pl-PL" dirty="0"/>
              <a:t>10-100 milionów </a:t>
            </a:r>
            <a:r>
              <a:rPr lang="pl-PL" dirty="0" smtClean="0"/>
              <a:t>rekordów</a:t>
            </a:r>
          </a:p>
          <a:p>
            <a:r>
              <a:rPr lang="pl-PL" dirty="0" smtClean="0"/>
              <a:t>87% badanych pracowało z technologiami Oracle, tyle same z MS SQL Server, 60% z MySQL, 40% z </a:t>
            </a:r>
            <a:r>
              <a:rPr lang="pl-PL" dirty="0" err="1" smtClean="0"/>
              <a:t>PostgreSQL</a:t>
            </a:r>
            <a:r>
              <a:rPr lang="pl-PL" dirty="0" smtClean="0"/>
              <a:t>, 20% z SAS</a:t>
            </a:r>
          </a:p>
          <a:p>
            <a:endParaRPr lang="pl-PL" dirty="0"/>
          </a:p>
        </p:txBody>
      </p:sp>
      <p:sp>
        <p:nvSpPr>
          <p:cNvPr id="12" name="Symbol zastępczy zawartości 2"/>
          <p:cNvSpPr txBox="1">
            <a:spLocks/>
          </p:cNvSpPr>
          <p:nvPr/>
        </p:nvSpPr>
        <p:spPr>
          <a:xfrm>
            <a:off x="6019800" y="3885757"/>
            <a:ext cx="4495800" cy="2305049"/>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pl-PL" dirty="0" smtClean="0"/>
              <a:t>Najwydajniejsze wg ekspertów:</a:t>
            </a:r>
          </a:p>
          <a:p>
            <a:pPr marL="514350" indent="-514350">
              <a:buAutoNum type="arabicPeriod"/>
            </a:pPr>
            <a:r>
              <a:rPr lang="pl-PL" dirty="0" smtClean="0"/>
              <a:t>Oracle (8.6 pkt)</a:t>
            </a:r>
          </a:p>
          <a:p>
            <a:pPr marL="514350" indent="-514350">
              <a:buAutoNum type="arabicPeriod"/>
            </a:pPr>
            <a:r>
              <a:rPr lang="pl-PL" dirty="0" smtClean="0"/>
              <a:t>SQL Server (8.1 pkt)</a:t>
            </a:r>
          </a:p>
          <a:p>
            <a:pPr marL="514350" indent="-514350">
              <a:buAutoNum type="arabicPeriod"/>
            </a:pPr>
            <a:r>
              <a:rPr lang="pl-PL" dirty="0" smtClean="0"/>
              <a:t>SAS (6.5 pkt)</a:t>
            </a:r>
          </a:p>
          <a:p>
            <a:pPr marL="514350" indent="-514350">
              <a:buAutoNum type="arabicPeriod"/>
            </a:pPr>
            <a:r>
              <a:rPr lang="pl-PL" dirty="0" err="1" smtClean="0"/>
              <a:t>Sybase</a:t>
            </a:r>
            <a:r>
              <a:rPr lang="pl-PL" dirty="0" smtClean="0"/>
              <a:t> (5 pkt)</a:t>
            </a:r>
          </a:p>
          <a:p>
            <a:pPr marL="514350" indent="-514350">
              <a:buAutoNum type="arabicPeriod"/>
            </a:pPr>
            <a:r>
              <a:rPr lang="pl-PL" dirty="0" smtClean="0"/>
              <a:t>MySQL (4.8 pkt)</a:t>
            </a:r>
            <a:endParaRPr lang="pl-PL" dirty="0"/>
          </a:p>
        </p:txBody>
      </p:sp>
      <p:sp>
        <p:nvSpPr>
          <p:cNvPr id="13" name="Symbol zastępczy zawartości 2"/>
          <p:cNvSpPr txBox="1">
            <a:spLocks/>
          </p:cNvSpPr>
          <p:nvPr/>
        </p:nvSpPr>
        <p:spPr>
          <a:xfrm>
            <a:off x="990600" y="3867372"/>
            <a:ext cx="4495800" cy="2305049"/>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pl-PL" dirty="0" smtClean="0"/>
              <a:t>Najpopularniejsze wg ekspertów:</a:t>
            </a:r>
          </a:p>
          <a:p>
            <a:pPr marL="514350" indent="-514350">
              <a:buAutoNum type="arabicPeriod"/>
            </a:pPr>
            <a:r>
              <a:rPr lang="pl-PL" dirty="0" smtClean="0"/>
              <a:t>SQL Server (8.3 pkt *)</a:t>
            </a:r>
          </a:p>
          <a:p>
            <a:pPr marL="514350" indent="-514350">
              <a:buAutoNum type="arabicPeriod"/>
            </a:pPr>
            <a:r>
              <a:rPr lang="pl-PL" dirty="0" smtClean="0"/>
              <a:t>Oracle (8.2 pkt)</a:t>
            </a:r>
          </a:p>
          <a:p>
            <a:pPr marL="514350" indent="-514350">
              <a:buAutoNum type="arabicPeriod"/>
            </a:pPr>
            <a:r>
              <a:rPr lang="pl-PL" dirty="0" smtClean="0"/>
              <a:t>MySQL (6.7 pkt)</a:t>
            </a:r>
          </a:p>
          <a:p>
            <a:pPr marL="514350" indent="-514350">
              <a:buAutoNum type="arabicPeriod"/>
            </a:pPr>
            <a:r>
              <a:rPr lang="pl-PL" dirty="0" smtClean="0"/>
              <a:t>SAS (5.7 pkt)</a:t>
            </a:r>
          </a:p>
          <a:p>
            <a:pPr marL="514350" indent="-514350">
              <a:buAutoNum type="arabicPeriod"/>
            </a:pPr>
            <a:r>
              <a:rPr lang="pl-PL" dirty="0" err="1" smtClean="0"/>
              <a:t>PostgreSQL</a:t>
            </a:r>
            <a:r>
              <a:rPr lang="pl-PL" dirty="0" smtClean="0"/>
              <a:t> (5 pkt)</a:t>
            </a:r>
            <a:endParaRPr lang="pl-PL" dirty="0"/>
          </a:p>
        </p:txBody>
      </p:sp>
      <p:sp>
        <p:nvSpPr>
          <p:cNvPr id="6" name="Symbol zastępczy zawartości 2"/>
          <p:cNvSpPr txBox="1">
            <a:spLocks/>
          </p:cNvSpPr>
          <p:nvPr/>
        </p:nvSpPr>
        <p:spPr>
          <a:xfrm>
            <a:off x="404352" y="6456106"/>
            <a:ext cx="1409700" cy="4018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pl-PL" sz="1600" dirty="0" smtClean="0"/>
              <a:t>* w skali 1-9</a:t>
            </a:r>
          </a:p>
        </p:txBody>
      </p:sp>
      <p:sp>
        <p:nvSpPr>
          <p:cNvPr id="8" name="Tytuł 1"/>
          <p:cNvSpPr txBox="1">
            <a:spLocks/>
          </p:cNvSpPr>
          <p:nvPr/>
        </p:nvSpPr>
        <p:spPr>
          <a:xfrm>
            <a:off x="1052623" y="361507"/>
            <a:ext cx="10026503" cy="659219"/>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pl-PL" sz="3000" b="1" dirty="0">
                <a:latin typeface="+mn-lt"/>
              </a:rPr>
              <a:t>Wyniki badania ankietowego</a:t>
            </a:r>
          </a:p>
        </p:txBody>
      </p:sp>
      <p:sp>
        <p:nvSpPr>
          <p:cNvPr id="4" name="Slide Number Placeholder 3"/>
          <p:cNvSpPr>
            <a:spLocks noGrp="1"/>
          </p:cNvSpPr>
          <p:nvPr>
            <p:ph type="sldNum" sz="quarter" idx="12"/>
          </p:nvPr>
        </p:nvSpPr>
        <p:spPr/>
        <p:txBody>
          <a:bodyPr/>
          <a:lstStyle/>
          <a:p>
            <a:fld id="{EFCB95C4-3E61-492B-821B-EB2984F15E4F}" type="slidenum">
              <a:rPr lang="pl-PL" sz="1200" smtClean="0"/>
              <a:t>10</a:t>
            </a:fld>
            <a:endParaRPr lang="pl-PL" sz="1200" dirty="0"/>
          </a:p>
        </p:txBody>
      </p:sp>
    </p:spTree>
    <p:extLst>
      <p:ext uri="{BB962C8B-B14F-4D97-AF65-F5344CB8AC3E}">
        <p14:creationId xmlns:p14="http://schemas.microsoft.com/office/powerpoint/2010/main" val="30186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zawartości 2"/>
          <p:cNvSpPr>
            <a:spLocks noGrp="1"/>
          </p:cNvSpPr>
          <p:nvPr>
            <p:ph idx="1"/>
          </p:nvPr>
        </p:nvSpPr>
        <p:spPr>
          <a:xfrm>
            <a:off x="838200" y="1257301"/>
            <a:ext cx="10739284" cy="5111415"/>
          </a:xfrm>
        </p:spPr>
        <p:txBody>
          <a:bodyPr>
            <a:normAutofit fontScale="92500" lnSpcReduction="10000"/>
          </a:bodyPr>
          <a:lstStyle/>
          <a:p>
            <a:pPr marL="0" indent="0">
              <a:buNone/>
            </a:pPr>
            <a:r>
              <a:rPr lang="pl-PL" b="1" dirty="0" smtClean="0"/>
              <a:t>Cechy MS SQL Server uporządkowane od najlepiej do najgorzej ocenianych:</a:t>
            </a:r>
          </a:p>
          <a:p>
            <a:pPr marL="0" indent="0">
              <a:buNone/>
            </a:pPr>
            <a:r>
              <a:rPr lang="pl-PL" sz="2600" dirty="0" smtClean="0"/>
              <a:t>1. </a:t>
            </a:r>
            <a:r>
              <a:rPr lang="pl-PL" sz="2600" dirty="0"/>
              <a:t>Duża popularność i szerokie zastosowanie w wielu </a:t>
            </a:r>
            <a:r>
              <a:rPr lang="pl-PL" sz="2600" dirty="0" smtClean="0"/>
              <a:t>organizacjach</a:t>
            </a:r>
            <a:endParaRPr lang="pl-PL" sz="2600" dirty="0"/>
          </a:p>
          <a:p>
            <a:pPr marL="0" indent="0">
              <a:buNone/>
            </a:pPr>
            <a:r>
              <a:rPr lang="pl-PL" sz="2600" dirty="0"/>
              <a:t>2. Łatwa przenaszalność danych, migracja i współpraca z innymi produktami (tego samego jak i innych dostawców</a:t>
            </a:r>
            <a:r>
              <a:rPr lang="pl-PL" sz="2600" dirty="0" smtClean="0"/>
              <a:t>)</a:t>
            </a:r>
            <a:endParaRPr lang="pl-PL" sz="2600" dirty="0"/>
          </a:p>
          <a:p>
            <a:pPr marL="0" indent="0">
              <a:buNone/>
            </a:pPr>
            <a:r>
              <a:rPr lang="pl-PL" sz="2600" dirty="0" smtClean="0"/>
              <a:t>- Brak </a:t>
            </a:r>
            <a:r>
              <a:rPr lang="pl-PL" sz="2600" dirty="0"/>
              <a:t>rewolucyjnych zmian pomiędzy kolejnymi wersjami produktu, a co za tym idzie łatwa adaptacja do nowych wersji SQL </a:t>
            </a:r>
            <a:r>
              <a:rPr lang="pl-PL" sz="2600" dirty="0" smtClean="0"/>
              <a:t>Server</a:t>
            </a:r>
            <a:endParaRPr lang="pl-PL" sz="2600" dirty="0"/>
          </a:p>
          <a:p>
            <a:pPr marL="0" indent="0">
              <a:buNone/>
            </a:pPr>
            <a:r>
              <a:rPr lang="pl-PL" sz="2600" dirty="0" smtClean="0"/>
              <a:t>- Stabilność </a:t>
            </a:r>
            <a:r>
              <a:rPr lang="pl-PL" sz="2600" dirty="0"/>
              <a:t>i niezawodność </a:t>
            </a:r>
            <a:r>
              <a:rPr lang="pl-PL" sz="2600" dirty="0" smtClean="0"/>
              <a:t>działania</a:t>
            </a:r>
            <a:endParaRPr lang="pl-PL" sz="2600" dirty="0"/>
          </a:p>
          <a:p>
            <a:pPr marL="0" indent="0">
              <a:buNone/>
            </a:pPr>
            <a:r>
              <a:rPr lang="pl-PL" sz="2600" dirty="0"/>
              <a:t>3</a:t>
            </a:r>
            <a:r>
              <a:rPr lang="pl-PL" sz="2600" dirty="0" smtClean="0"/>
              <a:t>. </a:t>
            </a:r>
            <a:r>
              <a:rPr lang="pl-PL" sz="2600" dirty="0"/>
              <a:t>Szeroka gama rozwiązań </a:t>
            </a:r>
            <a:r>
              <a:rPr lang="pl-PL" sz="2600" dirty="0" smtClean="0"/>
              <a:t>BI</a:t>
            </a:r>
          </a:p>
          <a:p>
            <a:pPr marL="0" indent="0">
              <a:buNone/>
            </a:pPr>
            <a:endParaRPr lang="pl-PL" sz="2200" dirty="0" smtClean="0"/>
          </a:p>
          <a:p>
            <a:pPr marL="0" indent="0">
              <a:buNone/>
            </a:pPr>
            <a:r>
              <a:rPr lang="pl-PL" b="1" dirty="0" smtClean="0"/>
              <a:t>Który z modeli dostępnych w Analysis Services jest bardziej wydajny:</a:t>
            </a:r>
          </a:p>
          <a:p>
            <a:r>
              <a:rPr lang="pl-PL" sz="2600" dirty="0" smtClean="0"/>
              <a:t>Wielowymiarowy – 0 %</a:t>
            </a:r>
          </a:p>
          <a:p>
            <a:r>
              <a:rPr lang="pl-PL" sz="2600" dirty="0" smtClean="0"/>
              <a:t>Tabelaryczny – 0 %</a:t>
            </a:r>
          </a:p>
          <a:p>
            <a:r>
              <a:rPr lang="pl-PL" sz="2600" b="1" dirty="0" smtClean="0">
                <a:solidFill>
                  <a:srgbClr val="FF0000"/>
                </a:solidFill>
              </a:rPr>
              <a:t>To zależy od projektu – 100%</a:t>
            </a:r>
            <a:endParaRPr lang="pl-PL" sz="2600" b="1" dirty="0">
              <a:solidFill>
                <a:srgbClr val="FF0000"/>
              </a:solidFill>
            </a:endParaRPr>
          </a:p>
          <a:p>
            <a:endParaRPr lang="pl-PL" dirty="0"/>
          </a:p>
        </p:txBody>
      </p:sp>
      <p:sp>
        <p:nvSpPr>
          <p:cNvPr id="5" name="Tytuł 1"/>
          <p:cNvSpPr txBox="1">
            <a:spLocks/>
          </p:cNvSpPr>
          <p:nvPr/>
        </p:nvSpPr>
        <p:spPr>
          <a:xfrm>
            <a:off x="1052623" y="361507"/>
            <a:ext cx="10026503" cy="659219"/>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pl-PL" sz="3000" b="1" dirty="0">
                <a:latin typeface="+mn-lt"/>
              </a:rPr>
              <a:t>Wyniki badania </a:t>
            </a:r>
            <a:r>
              <a:rPr lang="pl-PL" sz="3000" b="1" dirty="0" smtClean="0">
                <a:latin typeface="+mn-lt"/>
              </a:rPr>
              <a:t>ankietowego cd.</a:t>
            </a:r>
            <a:endParaRPr lang="pl-PL" sz="3000" b="1" dirty="0">
              <a:latin typeface="+mn-lt"/>
            </a:endParaRPr>
          </a:p>
        </p:txBody>
      </p:sp>
      <p:sp>
        <p:nvSpPr>
          <p:cNvPr id="4" name="Slide Number Placeholder 3"/>
          <p:cNvSpPr>
            <a:spLocks noGrp="1"/>
          </p:cNvSpPr>
          <p:nvPr>
            <p:ph type="sldNum" sz="quarter" idx="12"/>
          </p:nvPr>
        </p:nvSpPr>
        <p:spPr/>
        <p:txBody>
          <a:bodyPr/>
          <a:lstStyle/>
          <a:p>
            <a:fld id="{EFCB95C4-3E61-492B-821B-EB2984F15E4F}" type="slidenum">
              <a:rPr lang="pl-PL" sz="1200" smtClean="0"/>
              <a:t>11</a:t>
            </a:fld>
            <a:endParaRPr lang="pl-PL" sz="1200" dirty="0"/>
          </a:p>
        </p:txBody>
      </p:sp>
    </p:spTree>
    <p:extLst>
      <p:ext uri="{BB962C8B-B14F-4D97-AF65-F5344CB8AC3E}">
        <p14:creationId xmlns:p14="http://schemas.microsoft.com/office/powerpoint/2010/main" val="3415885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a 5"/>
          <p:cNvGraphicFramePr>
            <a:graphicFrameLocks noGrp="1"/>
          </p:cNvGraphicFramePr>
          <p:nvPr>
            <p:extLst>
              <p:ext uri="{D42A27DB-BD31-4B8C-83A1-F6EECF244321}">
                <p14:modId xmlns:p14="http://schemas.microsoft.com/office/powerpoint/2010/main" val="947842856"/>
              </p:ext>
            </p:extLst>
          </p:nvPr>
        </p:nvGraphicFramePr>
        <p:xfrm>
          <a:off x="696036" y="1257301"/>
          <a:ext cx="10536071" cy="4907280"/>
        </p:xfrm>
        <a:graphic>
          <a:graphicData uri="http://schemas.openxmlformats.org/drawingml/2006/table">
            <a:tbl>
              <a:tblPr firstRow="1" firstCol="1" bandRow="1">
                <a:tableStyleId>{5C22544A-7EE6-4342-B048-85BDC9FD1C3A}</a:tableStyleId>
              </a:tblPr>
              <a:tblGrid>
                <a:gridCol w="5267463"/>
                <a:gridCol w="5268608"/>
              </a:tblGrid>
              <a:tr h="4720417">
                <a:tc>
                  <a:txBody>
                    <a:bodyPr/>
                    <a:lstStyle/>
                    <a:p>
                      <a:pPr algn="ctr">
                        <a:lnSpc>
                          <a:spcPct val="115000"/>
                        </a:lnSpc>
                        <a:spcAft>
                          <a:spcPts val="0"/>
                        </a:spcAft>
                      </a:pPr>
                      <a:r>
                        <a:rPr lang="pl-PL" sz="2000" b="1" u="sng" dirty="0">
                          <a:solidFill>
                            <a:srgbClr val="7030A0"/>
                          </a:solidFill>
                          <a:effectLst>
                            <a:outerShdw blurRad="38100" dist="38100" dir="2700000" algn="tl">
                              <a:srgbClr val="000000">
                                <a:alpha val="43137"/>
                              </a:srgbClr>
                            </a:outerShdw>
                          </a:effectLst>
                          <a:latin typeface="+mn-lt"/>
                          <a:cs typeface="Arial" panose="020B0604020202020204" pitchFamily="34" charset="0"/>
                        </a:rPr>
                        <a:t>Mocne strony SQL </a:t>
                      </a:r>
                      <a:r>
                        <a:rPr lang="pl-PL" sz="2000" b="1" u="sng" dirty="0" smtClean="0">
                          <a:solidFill>
                            <a:srgbClr val="7030A0"/>
                          </a:solidFill>
                          <a:effectLst>
                            <a:outerShdw blurRad="38100" dist="38100" dir="2700000" algn="tl">
                              <a:srgbClr val="000000">
                                <a:alpha val="43137"/>
                              </a:srgbClr>
                            </a:outerShdw>
                          </a:effectLst>
                          <a:latin typeface="+mn-lt"/>
                          <a:cs typeface="Arial" panose="020B0604020202020204" pitchFamily="34" charset="0"/>
                        </a:rPr>
                        <a:t>Server</a:t>
                      </a:r>
                    </a:p>
                    <a:p>
                      <a:pPr algn="ctr">
                        <a:lnSpc>
                          <a:spcPct val="115000"/>
                        </a:lnSpc>
                        <a:spcAft>
                          <a:spcPts val="0"/>
                        </a:spcAft>
                      </a:pPr>
                      <a:endParaRPr lang="pl-PL" sz="2000" b="1" dirty="0">
                        <a:solidFill>
                          <a:schemeClr val="tx1"/>
                        </a:solidFill>
                        <a:effectLst/>
                        <a:latin typeface="+mn-lt"/>
                        <a:cs typeface="Arial" panose="020B0604020202020204" pitchFamily="34" charset="0"/>
                      </a:endParaRP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Stanowi kompleksowe rozwiązanie do zarządzania danymi przedsiębiorstwa</a:t>
                      </a: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Bardzo silna pozycja na rynku</a:t>
                      </a: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Szeroka gama wbudowanych narzędzi</a:t>
                      </a: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Bezproblemowa komunikacja z innymi produktami (m.in. Excel, SharePoint)</a:t>
                      </a: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Niższa cena niż w przypadku SAS</a:t>
                      </a: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Łatwa instalacja SQL Server i poszczególnych komponentów</a:t>
                      </a: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Wysoka, wciąż poprawiana wydajność przetwarzania</a:t>
                      </a:r>
                      <a:endParaRPr lang="pl-PL" sz="2000" b="0" dirty="0">
                        <a:solidFill>
                          <a:schemeClr val="tx1"/>
                        </a:solidFill>
                        <a:effectLst/>
                        <a:latin typeface="+mn-lt"/>
                        <a:ea typeface="Times New Roman" panose="02020603050405020304" pitchFamily="18" charset="0"/>
                        <a:cs typeface="Arial" panose="020B0604020202020204" pitchFamily="34" charset="0"/>
                      </a:endParaRPr>
                    </a:p>
                  </a:txBody>
                  <a:tcPr marL="68580" marR="68580" marT="0" marB="0">
                    <a:noFill/>
                  </a:tcPr>
                </a:tc>
                <a:tc>
                  <a:txBody>
                    <a:bodyPr/>
                    <a:lstStyle/>
                    <a:p>
                      <a:pPr algn="ctr">
                        <a:lnSpc>
                          <a:spcPct val="115000"/>
                        </a:lnSpc>
                        <a:spcAft>
                          <a:spcPts val="0"/>
                        </a:spcAft>
                      </a:pPr>
                      <a:r>
                        <a:rPr lang="pl-PL" sz="2000" b="1" u="sng" dirty="0">
                          <a:solidFill>
                            <a:srgbClr val="7030A0"/>
                          </a:solidFill>
                          <a:effectLst>
                            <a:outerShdw blurRad="38100" dist="38100" dir="2700000" algn="tl">
                              <a:srgbClr val="000000">
                                <a:alpha val="43137"/>
                              </a:srgbClr>
                            </a:outerShdw>
                          </a:effectLst>
                          <a:latin typeface="+mn-lt"/>
                          <a:cs typeface="Arial" panose="020B0604020202020204" pitchFamily="34" charset="0"/>
                        </a:rPr>
                        <a:t>Słabe strony SQL </a:t>
                      </a:r>
                      <a:r>
                        <a:rPr lang="pl-PL" sz="2000" b="1" u="sng" dirty="0" smtClean="0">
                          <a:solidFill>
                            <a:srgbClr val="7030A0"/>
                          </a:solidFill>
                          <a:effectLst>
                            <a:outerShdw blurRad="38100" dist="38100" dir="2700000" algn="tl">
                              <a:srgbClr val="000000">
                                <a:alpha val="43137"/>
                              </a:srgbClr>
                            </a:outerShdw>
                          </a:effectLst>
                          <a:latin typeface="+mn-lt"/>
                          <a:cs typeface="Arial" panose="020B0604020202020204" pitchFamily="34" charset="0"/>
                        </a:rPr>
                        <a:t>Server</a:t>
                      </a:r>
                    </a:p>
                    <a:p>
                      <a:pPr algn="ctr">
                        <a:lnSpc>
                          <a:spcPct val="115000"/>
                        </a:lnSpc>
                        <a:spcAft>
                          <a:spcPts val="0"/>
                        </a:spcAft>
                      </a:pPr>
                      <a:endParaRPr lang="pl-PL" sz="2000" b="1" dirty="0">
                        <a:solidFill>
                          <a:schemeClr val="tx1"/>
                        </a:solidFill>
                        <a:effectLst/>
                        <a:latin typeface="+mn-lt"/>
                        <a:cs typeface="Arial" panose="020B0604020202020204" pitchFamily="34" charset="0"/>
                      </a:endParaRP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Nienajlepsza opinia wśród części użytkowników produktów Microsoft (niekoniecznie odnosząca się do SQL Server) i brak kojarzenia firmy Microsoft z profesjonalną analizą danych</a:t>
                      </a: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Niska kompatybilność z produktami innych producentów (np. brak wersji dla systemów operacyjnych Linux)</a:t>
                      </a: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Trudniejsza (niż w SAS) implementacja zaawansowanych technik  statystycznych i ekonometrycznych analizy danych</a:t>
                      </a:r>
                    </a:p>
                    <a:p>
                      <a:pPr marL="457200" algn="l">
                        <a:lnSpc>
                          <a:spcPct val="115000"/>
                        </a:lnSpc>
                        <a:spcAft>
                          <a:spcPts val="0"/>
                        </a:spcAft>
                      </a:pPr>
                      <a:r>
                        <a:rPr lang="pl-PL" sz="2000" b="0" dirty="0">
                          <a:solidFill>
                            <a:schemeClr val="tx1"/>
                          </a:solidFill>
                          <a:effectLst/>
                          <a:latin typeface="Arial" panose="020B0604020202020204" pitchFamily="34" charset="0"/>
                          <a:cs typeface="Arial" panose="020B0604020202020204" pitchFamily="34" charset="0"/>
                        </a:rPr>
                        <a:t> </a:t>
                      </a:r>
                      <a:endParaRPr lang="pl-PL"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oFill/>
                  </a:tcPr>
                </a:tc>
              </a:tr>
            </a:tbl>
          </a:graphicData>
        </a:graphic>
      </p:graphicFrame>
      <p:sp>
        <p:nvSpPr>
          <p:cNvPr id="5" name="Tytuł 1"/>
          <p:cNvSpPr txBox="1">
            <a:spLocks/>
          </p:cNvSpPr>
          <p:nvPr/>
        </p:nvSpPr>
        <p:spPr>
          <a:xfrm>
            <a:off x="1052623" y="361507"/>
            <a:ext cx="10026503" cy="659219"/>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pl-PL" sz="3000" b="1" dirty="0">
                <a:latin typeface="+mn-lt"/>
              </a:rPr>
              <a:t>Mocne i słabe strony SQL Server</a:t>
            </a:r>
          </a:p>
        </p:txBody>
      </p:sp>
      <p:sp>
        <p:nvSpPr>
          <p:cNvPr id="4" name="Slide Number Placeholder 3"/>
          <p:cNvSpPr>
            <a:spLocks noGrp="1"/>
          </p:cNvSpPr>
          <p:nvPr>
            <p:ph type="sldNum" sz="quarter" idx="12"/>
          </p:nvPr>
        </p:nvSpPr>
        <p:spPr/>
        <p:txBody>
          <a:bodyPr/>
          <a:lstStyle/>
          <a:p>
            <a:fld id="{EFCB95C4-3E61-492B-821B-EB2984F15E4F}" type="slidenum">
              <a:rPr lang="pl-PL" sz="1200" smtClean="0"/>
              <a:t>12</a:t>
            </a:fld>
            <a:endParaRPr lang="pl-PL" sz="1200" dirty="0"/>
          </a:p>
        </p:txBody>
      </p:sp>
    </p:spTree>
    <p:extLst>
      <p:ext uri="{BB962C8B-B14F-4D97-AF65-F5344CB8AC3E}">
        <p14:creationId xmlns:p14="http://schemas.microsoft.com/office/powerpoint/2010/main" val="4181333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1791429547"/>
              </p:ext>
            </p:extLst>
          </p:nvPr>
        </p:nvGraphicFramePr>
        <p:xfrm>
          <a:off x="481262" y="1074822"/>
          <a:ext cx="11165306" cy="5082540"/>
        </p:xfrm>
        <a:graphic>
          <a:graphicData uri="http://schemas.openxmlformats.org/drawingml/2006/table">
            <a:tbl>
              <a:tblPr firstRow="1" firstCol="1" bandRow="1">
                <a:tableStyleId>{5C22544A-7EE6-4342-B048-85BDC9FD1C3A}</a:tableStyleId>
              </a:tblPr>
              <a:tblGrid>
                <a:gridCol w="5582047"/>
                <a:gridCol w="5583259"/>
              </a:tblGrid>
              <a:tr h="5068803">
                <a:tc>
                  <a:txBody>
                    <a:bodyPr/>
                    <a:lstStyle/>
                    <a:p>
                      <a:pPr algn="ctr">
                        <a:lnSpc>
                          <a:spcPct val="115000"/>
                        </a:lnSpc>
                        <a:spcAft>
                          <a:spcPts val="0"/>
                        </a:spcAft>
                      </a:pPr>
                      <a:r>
                        <a:rPr lang="pl-PL" sz="2000" b="1" u="sng" dirty="0" smtClean="0">
                          <a:solidFill>
                            <a:srgbClr val="7030A0"/>
                          </a:solidFill>
                          <a:effectLst>
                            <a:outerShdw blurRad="38100" dist="38100" dir="2700000" algn="tl">
                              <a:srgbClr val="000000">
                                <a:alpha val="43137"/>
                              </a:srgbClr>
                            </a:outerShdw>
                          </a:effectLst>
                          <a:latin typeface="+mn-lt"/>
                          <a:cs typeface="Arial" panose="020B0604020202020204" pitchFamily="34" charset="0"/>
                        </a:rPr>
                        <a:t>Mocne strony SAS</a:t>
                      </a:r>
                    </a:p>
                    <a:p>
                      <a:pPr algn="ctr">
                        <a:lnSpc>
                          <a:spcPct val="115000"/>
                        </a:lnSpc>
                        <a:spcAft>
                          <a:spcPts val="0"/>
                        </a:spcAft>
                      </a:pPr>
                      <a:endParaRPr lang="pl-PL" sz="1000" b="1" dirty="0" smtClean="0">
                        <a:solidFill>
                          <a:schemeClr val="tx1"/>
                        </a:solidFill>
                        <a:effectLst/>
                        <a:latin typeface="+mn-lt"/>
                        <a:cs typeface="Arial" panose="020B0604020202020204" pitchFamily="34" charset="0"/>
                      </a:endParaRPr>
                    </a:p>
                    <a:p>
                      <a:pPr marL="342900" lvl="0" indent="-342900" algn="l">
                        <a:lnSpc>
                          <a:spcPct val="115000"/>
                        </a:lnSpc>
                        <a:spcAft>
                          <a:spcPts val="0"/>
                        </a:spcAft>
                        <a:buFont typeface="Symbol" panose="05050102010706020507" pitchFamily="18" charset="2"/>
                        <a:buChar char=""/>
                      </a:pPr>
                      <a:r>
                        <a:rPr lang="pl-PL" sz="2000" b="0" dirty="0" smtClean="0">
                          <a:solidFill>
                            <a:schemeClr val="tx1"/>
                          </a:solidFill>
                          <a:effectLst/>
                          <a:latin typeface="+mn-lt"/>
                          <a:cs typeface="Arial" panose="020B0604020202020204" pitchFamily="34" charset="0"/>
                        </a:rPr>
                        <a:t>Szeroka gama produktów umożliwiająca dokonywanie szczegółowych analiz, ich prezentację graficzną, Data </a:t>
                      </a:r>
                      <a:r>
                        <a:rPr lang="pl-PL" sz="2000" b="0" dirty="0" err="1" smtClean="0">
                          <a:solidFill>
                            <a:schemeClr val="tx1"/>
                          </a:solidFill>
                          <a:effectLst/>
                          <a:latin typeface="+mn-lt"/>
                          <a:cs typeface="Arial" panose="020B0604020202020204" pitchFamily="34" charset="0"/>
                        </a:rPr>
                        <a:t>Mining</a:t>
                      </a:r>
                      <a:r>
                        <a:rPr lang="pl-PL" sz="2000" b="0" dirty="0" smtClean="0">
                          <a:solidFill>
                            <a:schemeClr val="tx1"/>
                          </a:solidFill>
                          <a:effectLst/>
                          <a:latin typeface="+mn-lt"/>
                          <a:cs typeface="Arial" panose="020B0604020202020204" pitchFamily="34" charset="0"/>
                        </a:rPr>
                        <a:t> itd.</a:t>
                      </a:r>
                    </a:p>
                    <a:p>
                      <a:pPr marL="342900" lvl="0" indent="-342900" algn="l">
                        <a:lnSpc>
                          <a:spcPct val="115000"/>
                        </a:lnSpc>
                        <a:spcAft>
                          <a:spcPts val="0"/>
                        </a:spcAft>
                        <a:buFont typeface="Symbol" panose="05050102010706020507" pitchFamily="18" charset="2"/>
                        <a:buChar char=""/>
                      </a:pPr>
                      <a:r>
                        <a:rPr lang="pl-PL" sz="2000" b="0" dirty="0" smtClean="0">
                          <a:solidFill>
                            <a:schemeClr val="tx1"/>
                          </a:solidFill>
                          <a:effectLst/>
                          <a:latin typeface="+mn-lt"/>
                          <a:cs typeface="Arial" panose="020B0604020202020204" pitchFamily="34" charset="0"/>
                        </a:rPr>
                        <a:t>Intuicyjny interfejs graficzny narzędzia SAS Enterprise Guide, pozwalający tworzyć analizy użytkownikom nieznającym języka zapytań</a:t>
                      </a:r>
                    </a:p>
                    <a:p>
                      <a:pPr marL="342900" lvl="0" indent="-342900" algn="l">
                        <a:lnSpc>
                          <a:spcPct val="115000"/>
                        </a:lnSpc>
                        <a:spcAft>
                          <a:spcPts val="0"/>
                        </a:spcAft>
                        <a:buFont typeface="Symbol" panose="05050102010706020507" pitchFamily="18" charset="2"/>
                        <a:buChar char=""/>
                      </a:pPr>
                      <a:r>
                        <a:rPr lang="pl-PL" sz="2000" b="0" dirty="0" smtClean="0">
                          <a:solidFill>
                            <a:schemeClr val="tx1"/>
                          </a:solidFill>
                          <a:effectLst/>
                          <a:latin typeface="+mn-lt"/>
                          <a:cs typeface="Arial" panose="020B0604020202020204" pitchFamily="34" charset="0"/>
                        </a:rPr>
                        <a:t>Gotowe procedury pozwalające wykonywać zaawansowane analizy ekonometryczne i statystyczne</a:t>
                      </a:r>
                    </a:p>
                    <a:p>
                      <a:pPr marL="342900" lvl="0" indent="-342900" algn="l">
                        <a:lnSpc>
                          <a:spcPct val="115000"/>
                        </a:lnSpc>
                        <a:spcAft>
                          <a:spcPts val="0"/>
                        </a:spcAft>
                        <a:buFont typeface="Symbol" panose="05050102010706020507" pitchFamily="18" charset="2"/>
                        <a:buChar char=""/>
                      </a:pPr>
                      <a:r>
                        <a:rPr lang="pl-PL" sz="2000" b="0" dirty="0" smtClean="0">
                          <a:solidFill>
                            <a:schemeClr val="tx1"/>
                          </a:solidFill>
                          <a:effectLst/>
                          <a:latin typeface="+mn-lt"/>
                          <a:cs typeface="Arial" panose="020B0604020202020204" pitchFamily="34" charset="0"/>
                        </a:rPr>
                        <a:t>Dobrze działająca pomoc techniczna  i bardzo dobrze opracowany suport</a:t>
                      </a:r>
                    </a:p>
                    <a:p>
                      <a:pPr marL="342900" lvl="0" indent="-342900" algn="l">
                        <a:lnSpc>
                          <a:spcPct val="115000"/>
                        </a:lnSpc>
                        <a:spcAft>
                          <a:spcPts val="0"/>
                        </a:spcAft>
                        <a:buFont typeface="Symbol" panose="05050102010706020507" pitchFamily="18" charset="2"/>
                        <a:buChar char=""/>
                      </a:pPr>
                      <a:r>
                        <a:rPr lang="pl-PL" sz="2000" b="0" dirty="0" smtClean="0">
                          <a:solidFill>
                            <a:schemeClr val="tx1"/>
                          </a:solidFill>
                          <a:effectLst/>
                          <a:latin typeface="+mn-lt"/>
                          <a:cs typeface="Arial" panose="020B0604020202020204" pitchFamily="34" charset="0"/>
                        </a:rPr>
                        <a:t>Gotowe narzędzia do wykonywania zaawansowanej analizy tekstu (</a:t>
                      </a:r>
                      <a:r>
                        <a:rPr lang="pl-PL" sz="2000" b="0" dirty="0" err="1" smtClean="0">
                          <a:solidFill>
                            <a:schemeClr val="tx1"/>
                          </a:solidFill>
                          <a:effectLst/>
                          <a:latin typeface="+mn-lt"/>
                          <a:cs typeface="Arial" panose="020B0604020202020204" pitchFamily="34" charset="0"/>
                        </a:rPr>
                        <a:t>Text</a:t>
                      </a:r>
                      <a:r>
                        <a:rPr lang="pl-PL" sz="2000" b="0" dirty="0" smtClean="0">
                          <a:solidFill>
                            <a:schemeClr val="tx1"/>
                          </a:solidFill>
                          <a:effectLst/>
                          <a:latin typeface="+mn-lt"/>
                          <a:cs typeface="Arial" panose="020B0604020202020204" pitchFamily="34" charset="0"/>
                        </a:rPr>
                        <a:t> </a:t>
                      </a:r>
                      <a:r>
                        <a:rPr lang="pl-PL" sz="2000" b="0" dirty="0" err="1" smtClean="0">
                          <a:solidFill>
                            <a:schemeClr val="tx1"/>
                          </a:solidFill>
                          <a:effectLst/>
                          <a:latin typeface="+mn-lt"/>
                          <a:cs typeface="Arial" panose="020B0604020202020204" pitchFamily="34" charset="0"/>
                        </a:rPr>
                        <a:t>Mining</a:t>
                      </a:r>
                      <a:r>
                        <a:rPr lang="pl-PL" sz="2000" b="0" dirty="0" smtClean="0">
                          <a:solidFill>
                            <a:schemeClr val="tx1"/>
                          </a:solidFill>
                          <a:effectLst/>
                          <a:latin typeface="+mn-lt"/>
                          <a:cs typeface="Arial" panose="020B0604020202020204" pitchFamily="34" charset="0"/>
                        </a:rPr>
                        <a:t>) </a:t>
                      </a:r>
                      <a:endParaRPr lang="pl-PL" sz="2000" b="0" dirty="0">
                        <a:solidFill>
                          <a:schemeClr val="tx1"/>
                        </a:solidFill>
                        <a:effectLst/>
                        <a:latin typeface="+mn-lt"/>
                        <a:ea typeface="Times New Roman" panose="02020603050405020304" pitchFamily="18" charset="0"/>
                        <a:cs typeface="Arial" panose="020B0604020202020204" pitchFamily="34" charset="0"/>
                      </a:endParaRPr>
                    </a:p>
                  </a:txBody>
                  <a:tcPr marL="68580" marR="68580" marT="0" marB="0">
                    <a:noFill/>
                  </a:tcPr>
                </a:tc>
                <a:tc>
                  <a:txBody>
                    <a:bodyPr/>
                    <a:lstStyle/>
                    <a:p>
                      <a:pPr algn="ctr">
                        <a:lnSpc>
                          <a:spcPct val="115000"/>
                        </a:lnSpc>
                        <a:spcAft>
                          <a:spcPts val="0"/>
                        </a:spcAft>
                      </a:pPr>
                      <a:r>
                        <a:rPr lang="pl-PL" sz="2000" b="1" u="sng" dirty="0">
                          <a:solidFill>
                            <a:srgbClr val="7030A0"/>
                          </a:solidFill>
                          <a:effectLst>
                            <a:outerShdw blurRad="38100" dist="38100" dir="2700000" algn="tl">
                              <a:srgbClr val="000000">
                                <a:alpha val="43137"/>
                              </a:srgbClr>
                            </a:outerShdw>
                          </a:effectLst>
                          <a:latin typeface="+mn-lt"/>
                          <a:cs typeface="Arial" panose="020B0604020202020204" pitchFamily="34" charset="0"/>
                        </a:rPr>
                        <a:t>Słabe strony </a:t>
                      </a:r>
                      <a:r>
                        <a:rPr lang="pl-PL" sz="2000" b="1" u="sng" dirty="0" smtClean="0">
                          <a:solidFill>
                            <a:srgbClr val="7030A0"/>
                          </a:solidFill>
                          <a:effectLst>
                            <a:outerShdw blurRad="38100" dist="38100" dir="2700000" algn="tl">
                              <a:srgbClr val="000000">
                                <a:alpha val="43137"/>
                              </a:srgbClr>
                            </a:outerShdw>
                          </a:effectLst>
                          <a:latin typeface="+mn-lt"/>
                          <a:cs typeface="Arial" panose="020B0604020202020204" pitchFamily="34" charset="0"/>
                        </a:rPr>
                        <a:t>SAS</a:t>
                      </a:r>
                    </a:p>
                    <a:p>
                      <a:pPr algn="ctr">
                        <a:lnSpc>
                          <a:spcPct val="115000"/>
                        </a:lnSpc>
                        <a:spcAft>
                          <a:spcPts val="0"/>
                        </a:spcAft>
                      </a:pPr>
                      <a:endParaRPr lang="pl-PL" sz="1000" b="1" dirty="0">
                        <a:solidFill>
                          <a:schemeClr val="tx1"/>
                        </a:solidFill>
                        <a:effectLst/>
                        <a:latin typeface="+mn-lt"/>
                        <a:cs typeface="Arial" panose="020B0604020202020204" pitchFamily="34" charset="0"/>
                      </a:endParaRP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Wysoka cena</a:t>
                      </a: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Stosunkowo niewielka ilość specjalistów znających dobrze technologię przez co wydaje się być ona nieco „elitarna”</a:t>
                      </a: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Język 4GL posiada co prawda możliwość pisania zapytań SQL, jednak część składni tego języka jest specyficzna dla systemu SAS (dla przykładu obsługa formatów danych oraz operacje na datach). Stąd m.in. reputacja oprogramowania trudnego do użycia)</a:t>
                      </a:r>
                    </a:p>
                    <a:p>
                      <a:pPr marL="342900" lvl="0" indent="-342900" algn="l">
                        <a:lnSpc>
                          <a:spcPct val="115000"/>
                        </a:lnSpc>
                        <a:spcAft>
                          <a:spcPts val="0"/>
                        </a:spcAft>
                        <a:buFont typeface="Symbol" panose="05050102010706020507" pitchFamily="18" charset="2"/>
                        <a:buChar char=""/>
                      </a:pPr>
                      <a:r>
                        <a:rPr lang="pl-PL" sz="2000" b="0" dirty="0">
                          <a:solidFill>
                            <a:schemeClr val="tx1"/>
                          </a:solidFill>
                          <a:effectLst/>
                          <a:latin typeface="+mn-lt"/>
                          <a:cs typeface="Arial" panose="020B0604020202020204" pitchFamily="34" charset="0"/>
                        </a:rPr>
                        <a:t>Nieco trudniejsza komunikacja </a:t>
                      </a:r>
                      <a:r>
                        <a:rPr lang="pl-PL" sz="2000" b="0" dirty="0" smtClean="0">
                          <a:solidFill>
                            <a:schemeClr val="tx1"/>
                          </a:solidFill>
                          <a:effectLst/>
                          <a:latin typeface="+mn-lt"/>
                          <a:cs typeface="Arial" panose="020B0604020202020204" pitchFamily="34" charset="0"/>
                        </a:rPr>
                        <a:t>z </a:t>
                      </a:r>
                      <a:r>
                        <a:rPr lang="pl-PL" sz="2000" b="0" dirty="0">
                          <a:solidFill>
                            <a:schemeClr val="tx1"/>
                          </a:solidFill>
                          <a:effectLst/>
                          <a:latin typeface="+mn-lt"/>
                          <a:cs typeface="Arial" panose="020B0604020202020204" pitchFamily="34" charset="0"/>
                        </a:rPr>
                        <a:t>innymi  narzędziami (w tym produktami Microsoft)</a:t>
                      </a:r>
                      <a:endParaRPr lang="pl-PL" sz="2000" b="0" dirty="0">
                        <a:solidFill>
                          <a:schemeClr val="tx1"/>
                        </a:solidFill>
                        <a:effectLst/>
                        <a:latin typeface="+mn-lt"/>
                        <a:ea typeface="Times New Roman" panose="02020603050405020304" pitchFamily="18" charset="0"/>
                        <a:cs typeface="Arial" panose="020B0604020202020204" pitchFamily="34" charset="0"/>
                      </a:endParaRPr>
                    </a:p>
                  </a:txBody>
                  <a:tcPr marL="68580" marR="68580" marT="0" marB="0">
                    <a:noFill/>
                  </a:tcPr>
                </a:tc>
              </a:tr>
            </a:tbl>
          </a:graphicData>
        </a:graphic>
      </p:graphicFrame>
      <p:sp>
        <p:nvSpPr>
          <p:cNvPr id="5" name="Tytuł 1"/>
          <p:cNvSpPr txBox="1">
            <a:spLocks/>
          </p:cNvSpPr>
          <p:nvPr/>
        </p:nvSpPr>
        <p:spPr>
          <a:xfrm>
            <a:off x="1052623" y="361507"/>
            <a:ext cx="10026503" cy="659219"/>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pl-PL" sz="3000" b="1" dirty="0">
                <a:latin typeface="+mn-lt"/>
              </a:rPr>
              <a:t>Mocne i słabe strony </a:t>
            </a:r>
            <a:r>
              <a:rPr lang="pl-PL" sz="3000" b="1" dirty="0" smtClean="0">
                <a:latin typeface="+mn-lt"/>
              </a:rPr>
              <a:t>SAS</a:t>
            </a:r>
            <a:endParaRPr lang="pl-PL" sz="3000" b="1" dirty="0">
              <a:latin typeface="+mn-lt"/>
            </a:endParaRPr>
          </a:p>
        </p:txBody>
      </p:sp>
      <p:sp>
        <p:nvSpPr>
          <p:cNvPr id="6" name="Slide Number Placeholder 5"/>
          <p:cNvSpPr>
            <a:spLocks noGrp="1"/>
          </p:cNvSpPr>
          <p:nvPr>
            <p:ph type="sldNum" sz="quarter" idx="12"/>
          </p:nvPr>
        </p:nvSpPr>
        <p:spPr/>
        <p:txBody>
          <a:bodyPr/>
          <a:lstStyle/>
          <a:p>
            <a:fld id="{EFCB95C4-3E61-492B-821B-EB2984F15E4F}" type="slidenum">
              <a:rPr lang="pl-PL" sz="1200" smtClean="0"/>
              <a:t>13</a:t>
            </a:fld>
            <a:endParaRPr lang="pl-PL" sz="1200" dirty="0"/>
          </a:p>
        </p:txBody>
      </p:sp>
    </p:spTree>
    <p:extLst>
      <p:ext uri="{BB962C8B-B14F-4D97-AF65-F5344CB8AC3E}">
        <p14:creationId xmlns:p14="http://schemas.microsoft.com/office/powerpoint/2010/main" val="3355562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zawartości 2"/>
          <p:cNvSpPr>
            <a:spLocks noGrp="1"/>
          </p:cNvSpPr>
          <p:nvPr>
            <p:ph idx="1"/>
          </p:nvPr>
        </p:nvSpPr>
        <p:spPr>
          <a:xfrm>
            <a:off x="827567" y="1873990"/>
            <a:ext cx="10515600" cy="5111415"/>
          </a:xfrm>
        </p:spPr>
        <p:txBody>
          <a:bodyPr>
            <a:normAutofit/>
          </a:bodyPr>
          <a:lstStyle/>
          <a:p>
            <a:pPr marL="0" indent="0">
              <a:buNone/>
            </a:pPr>
            <a:r>
              <a:rPr lang="pl-PL" b="1" u="sng" dirty="0" smtClean="0">
                <a:solidFill>
                  <a:srgbClr val="7030A0"/>
                </a:solidFill>
                <a:effectLst>
                  <a:outerShdw blurRad="38100" dist="38100" dir="2700000" algn="tl">
                    <a:srgbClr val="000000">
                      <a:alpha val="43137"/>
                    </a:srgbClr>
                  </a:outerShdw>
                </a:effectLst>
              </a:rPr>
              <a:t>Największe wyzwania podczas </a:t>
            </a:r>
            <a:r>
              <a:rPr lang="pl-PL" b="1" u="sng" dirty="0">
                <a:solidFill>
                  <a:srgbClr val="7030A0"/>
                </a:solidFill>
                <a:effectLst>
                  <a:outerShdw blurRad="38100" dist="38100" dir="2700000" algn="tl">
                    <a:srgbClr val="000000">
                      <a:alpha val="43137"/>
                    </a:srgbClr>
                  </a:outerShdw>
                </a:effectLst>
              </a:rPr>
              <a:t>pracy badawczej: </a:t>
            </a:r>
          </a:p>
          <a:p>
            <a:r>
              <a:rPr lang="pl-PL" dirty="0"/>
              <a:t>I</a:t>
            </a:r>
            <a:r>
              <a:rPr lang="pl-PL" dirty="0" smtClean="0"/>
              <a:t>nstalacja środowiska pracy</a:t>
            </a:r>
          </a:p>
          <a:p>
            <a:r>
              <a:rPr lang="pl-PL" dirty="0" smtClean="0"/>
              <a:t>Poznanie i zrozumienie technologii</a:t>
            </a:r>
          </a:p>
          <a:p>
            <a:endParaRPr lang="pl-PL" dirty="0" smtClean="0"/>
          </a:p>
          <a:p>
            <a:pPr marL="0" indent="0">
              <a:buNone/>
            </a:pPr>
            <a:r>
              <a:rPr lang="pl-PL" b="1" u="sng" dirty="0" smtClean="0">
                <a:solidFill>
                  <a:srgbClr val="7030A0"/>
                </a:solidFill>
                <a:effectLst>
                  <a:outerShdw blurRad="38100" dist="38100" dir="2700000" algn="tl">
                    <a:srgbClr val="000000">
                      <a:alpha val="43137"/>
                    </a:srgbClr>
                  </a:outerShdw>
                </a:effectLst>
              </a:rPr>
              <a:t>Wydajność każdego ze środowisk analizy danych:</a:t>
            </a:r>
          </a:p>
          <a:p>
            <a:pPr marL="0" indent="0">
              <a:buNone/>
            </a:pPr>
            <a:r>
              <a:rPr lang="pl-PL" dirty="0" smtClean="0"/>
              <a:t>1. Model tabelaryczny SSAS</a:t>
            </a:r>
          </a:p>
          <a:p>
            <a:pPr marL="0" indent="0">
              <a:buNone/>
            </a:pPr>
            <a:r>
              <a:rPr lang="pl-PL" dirty="0" smtClean="0"/>
              <a:t>2. Model wielowymiarowy SSAS oraz SAS</a:t>
            </a:r>
          </a:p>
          <a:p>
            <a:pPr marL="0" indent="0">
              <a:buNone/>
            </a:pPr>
            <a:endParaRPr lang="pl-PL" dirty="0" smtClean="0"/>
          </a:p>
          <a:p>
            <a:pPr marL="0" indent="0">
              <a:buNone/>
            </a:pPr>
            <a:r>
              <a:rPr lang="pl-PL" b="1" u="sng" dirty="0" smtClean="0">
                <a:solidFill>
                  <a:srgbClr val="7030A0"/>
                </a:solidFill>
                <a:effectLst>
                  <a:outerShdw blurRad="38100" dist="38100" dir="2700000" algn="tl">
                    <a:srgbClr val="000000">
                      <a:alpha val="43137"/>
                    </a:srgbClr>
                  </a:outerShdw>
                </a:effectLst>
              </a:rPr>
              <a:t>Wybór najlepszego środowiska pracy:</a:t>
            </a:r>
          </a:p>
          <a:p>
            <a:r>
              <a:rPr lang="pl-PL" dirty="0" smtClean="0"/>
              <a:t>Zależny od rodzaju projektu, doświadczenia i upodobań realizatora</a:t>
            </a:r>
          </a:p>
          <a:p>
            <a:pPr marL="0" indent="0">
              <a:buNone/>
            </a:pPr>
            <a:endParaRPr lang="pl-PL" dirty="0" smtClean="0"/>
          </a:p>
          <a:p>
            <a:pPr marL="514350" indent="-514350">
              <a:buAutoNum type="arabicPeriod"/>
            </a:pPr>
            <a:endParaRPr lang="pl-PL" dirty="0" smtClean="0"/>
          </a:p>
          <a:p>
            <a:pPr marL="0" indent="0">
              <a:buNone/>
            </a:pPr>
            <a:endParaRPr lang="pl-PL" dirty="0" smtClean="0"/>
          </a:p>
          <a:p>
            <a:pPr marL="0" indent="0">
              <a:buNone/>
            </a:pPr>
            <a:endParaRPr lang="pl-PL" dirty="0" smtClean="0"/>
          </a:p>
          <a:p>
            <a:endParaRPr lang="pl-PL" dirty="0"/>
          </a:p>
        </p:txBody>
      </p:sp>
      <p:sp>
        <p:nvSpPr>
          <p:cNvPr id="5" name="Tytuł 1"/>
          <p:cNvSpPr txBox="1">
            <a:spLocks/>
          </p:cNvSpPr>
          <p:nvPr/>
        </p:nvSpPr>
        <p:spPr>
          <a:xfrm>
            <a:off x="1052623" y="361507"/>
            <a:ext cx="10026503" cy="659219"/>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pl-PL" sz="3000" b="1" dirty="0" smtClean="0">
                <a:latin typeface="+mn-lt"/>
              </a:rPr>
              <a:t>Podsumowanie</a:t>
            </a:r>
            <a:endParaRPr lang="pl-PL" sz="3000" b="1" dirty="0">
              <a:latin typeface="+mn-lt"/>
            </a:endParaRPr>
          </a:p>
        </p:txBody>
      </p:sp>
      <p:sp>
        <p:nvSpPr>
          <p:cNvPr id="4" name="Slide Number Placeholder 3"/>
          <p:cNvSpPr>
            <a:spLocks noGrp="1"/>
          </p:cNvSpPr>
          <p:nvPr>
            <p:ph type="sldNum" sz="quarter" idx="12"/>
          </p:nvPr>
        </p:nvSpPr>
        <p:spPr/>
        <p:txBody>
          <a:bodyPr/>
          <a:lstStyle/>
          <a:p>
            <a:fld id="{EFCB95C4-3E61-492B-821B-EB2984F15E4F}" type="slidenum">
              <a:rPr lang="pl-PL" sz="1200" smtClean="0"/>
              <a:t>14</a:t>
            </a:fld>
            <a:endParaRPr lang="pl-PL" sz="1200" dirty="0"/>
          </a:p>
        </p:txBody>
      </p:sp>
    </p:spTree>
    <p:extLst>
      <p:ext uri="{BB962C8B-B14F-4D97-AF65-F5344CB8AC3E}">
        <p14:creationId xmlns:p14="http://schemas.microsoft.com/office/powerpoint/2010/main" val="3136682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zawartości 2"/>
          <p:cNvSpPr>
            <a:spLocks noGrp="1"/>
          </p:cNvSpPr>
          <p:nvPr>
            <p:ph idx="1"/>
          </p:nvPr>
        </p:nvSpPr>
        <p:spPr>
          <a:xfrm>
            <a:off x="808074" y="1446029"/>
            <a:ext cx="10515600" cy="4061451"/>
          </a:xfrm>
        </p:spPr>
        <p:txBody>
          <a:bodyPr>
            <a:normAutofit/>
          </a:bodyPr>
          <a:lstStyle/>
          <a:p>
            <a:r>
              <a:rPr lang="pl-PL" dirty="0" smtClean="0"/>
              <a:t>Rozwój systemu w modelu tabelarycznym SSAS – rozszerzenie wymagań podstawą do rozbudowy systemu i użycia zaawansowanych funkcji dostępnych   w modelu, dalsze prace badawcze związanie z wydajnością i efektywnością systemu.</a:t>
            </a:r>
          </a:p>
          <a:p>
            <a:endParaRPr lang="pl-PL" dirty="0" smtClean="0"/>
          </a:p>
          <a:p>
            <a:r>
              <a:rPr lang="pl-PL" dirty="0" smtClean="0"/>
              <a:t>Docelowo – budowa i wdrożenie systemu analizy danych w modelu tabelarycznym w organizacji, w której pracuję.</a:t>
            </a:r>
            <a:endParaRPr lang="pl-PL" dirty="0"/>
          </a:p>
        </p:txBody>
      </p:sp>
      <p:sp>
        <p:nvSpPr>
          <p:cNvPr id="5" name="Tytuł 1"/>
          <p:cNvSpPr txBox="1">
            <a:spLocks/>
          </p:cNvSpPr>
          <p:nvPr/>
        </p:nvSpPr>
        <p:spPr>
          <a:xfrm>
            <a:off x="1052623" y="361507"/>
            <a:ext cx="10026503" cy="659219"/>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pl-PL" sz="3000" b="1" dirty="0" smtClean="0">
                <a:latin typeface="+mn-lt"/>
              </a:rPr>
              <a:t>Dalsza perspektywa</a:t>
            </a:r>
            <a:endParaRPr lang="pl-PL" sz="3000" b="1" dirty="0">
              <a:latin typeface="+mn-lt"/>
            </a:endParaRPr>
          </a:p>
        </p:txBody>
      </p:sp>
      <p:sp>
        <p:nvSpPr>
          <p:cNvPr id="4" name="Slide Number Placeholder 3"/>
          <p:cNvSpPr>
            <a:spLocks noGrp="1"/>
          </p:cNvSpPr>
          <p:nvPr>
            <p:ph type="sldNum" sz="quarter" idx="12"/>
          </p:nvPr>
        </p:nvSpPr>
        <p:spPr/>
        <p:txBody>
          <a:bodyPr/>
          <a:lstStyle/>
          <a:p>
            <a:fld id="{EFCB95C4-3E61-492B-821B-EB2984F15E4F}" type="slidenum">
              <a:rPr lang="pl-PL" sz="1200" smtClean="0"/>
              <a:t>15</a:t>
            </a:fld>
            <a:endParaRPr lang="pl-PL" sz="1200" dirty="0"/>
          </a:p>
        </p:txBody>
      </p:sp>
    </p:spTree>
    <p:extLst>
      <p:ext uri="{BB962C8B-B14F-4D97-AF65-F5344CB8AC3E}">
        <p14:creationId xmlns:p14="http://schemas.microsoft.com/office/powerpoint/2010/main" val="3711608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zawartości 2"/>
          <p:cNvSpPr>
            <a:spLocks noGrp="1"/>
          </p:cNvSpPr>
          <p:nvPr>
            <p:ph idx="1"/>
          </p:nvPr>
        </p:nvSpPr>
        <p:spPr>
          <a:xfrm>
            <a:off x="2991464" y="2392927"/>
            <a:ext cx="6860459" cy="1574389"/>
          </a:xfrm>
        </p:spPr>
        <p:txBody>
          <a:bodyPr>
            <a:noAutofit/>
          </a:bodyPr>
          <a:lstStyle/>
          <a:p>
            <a:pPr marL="0" indent="0">
              <a:buNone/>
            </a:pPr>
            <a:r>
              <a:rPr lang="pl-PL" sz="6000" dirty="0" smtClean="0"/>
              <a:t>Dziękuję za uwagę</a:t>
            </a:r>
            <a:endParaRPr lang="pl-PL" sz="6000" dirty="0"/>
          </a:p>
        </p:txBody>
      </p:sp>
    </p:spTree>
    <p:extLst>
      <p:ext uri="{BB962C8B-B14F-4D97-AF65-F5344CB8AC3E}">
        <p14:creationId xmlns:p14="http://schemas.microsoft.com/office/powerpoint/2010/main" val="2897102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60709" y="353285"/>
            <a:ext cx="10515600" cy="5706551"/>
          </a:xfrm>
        </p:spPr>
        <p:txBody>
          <a:bodyPr>
            <a:normAutofit/>
          </a:bodyPr>
          <a:lstStyle/>
          <a:p>
            <a:pPr marL="0" indent="0">
              <a:buNone/>
            </a:pPr>
            <a:r>
              <a:rPr lang="pl-PL" b="1" i="1" u="sng" dirty="0" smtClean="0">
                <a:solidFill>
                  <a:srgbClr val="7030A0"/>
                </a:solidFill>
                <a:effectLst>
                  <a:outerShdw blurRad="38100" dist="38100" dir="2700000" algn="tl">
                    <a:srgbClr val="000000">
                      <a:alpha val="43137"/>
                    </a:srgbClr>
                  </a:outerShdw>
                </a:effectLst>
              </a:rPr>
              <a:t>Cel pracy:</a:t>
            </a:r>
          </a:p>
          <a:p>
            <a:pPr marL="0" indent="0">
              <a:buNone/>
            </a:pPr>
            <a:r>
              <a:rPr lang="pl-PL" dirty="0" smtClean="0"/>
              <a:t>Zbadanie i opisanie możliwości analitycznych Microsoft SQL Server 2016 oraz porównanie ich z oprogramowaniem konkurencji (SAS)</a:t>
            </a:r>
          </a:p>
          <a:p>
            <a:pPr marL="0" indent="0">
              <a:buNone/>
            </a:pPr>
            <a:endParaRPr lang="pl-PL" dirty="0" smtClean="0"/>
          </a:p>
          <a:p>
            <a:pPr marL="0" indent="0">
              <a:buNone/>
            </a:pPr>
            <a:r>
              <a:rPr lang="pl-PL" b="1" i="1" u="sng" dirty="0" smtClean="0">
                <a:solidFill>
                  <a:srgbClr val="7030A0"/>
                </a:solidFill>
                <a:effectLst>
                  <a:outerShdw blurRad="38100" dist="38100" dir="2700000" algn="tl">
                    <a:srgbClr val="000000">
                      <a:alpha val="43137"/>
                    </a:srgbClr>
                  </a:outerShdw>
                </a:effectLst>
              </a:rPr>
              <a:t>Hipoteza:</a:t>
            </a:r>
          </a:p>
          <a:p>
            <a:pPr marL="0" indent="0">
              <a:buNone/>
            </a:pPr>
            <a:r>
              <a:rPr lang="pl-PL" dirty="0" smtClean="0"/>
              <a:t>Microsoft </a:t>
            </a:r>
            <a:r>
              <a:rPr lang="pl-PL" dirty="0"/>
              <a:t>SQL Server 2016 jest wydajną platformą służącą efektywnemu zarządzaniu, przetwarzaniu oraz analizie </a:t>
            </a:r>
            <a:r>
              <a:rPr lang="pl-PL" dirty="0" smtClean="0"/>
              <a:t>danych</a:t>
            </a:r>
          </a:p>
          <a:p>
            <a:pPr marL="0" indent="0">
              <a:buNone/>
            </a:pPr>
            <a:endParaRPr lang="pl-PL" dirty="0" smtClean="0"/>
          </a:p>
          <a:p>
            <a:pPr marL="0" indent="0">
              <a:buNone/>
            </a:pPr>
            <a:r>
              <a:rPr lang="pl-PL" b="1" i="1" u="sng" dirty="0" smtClean="0">
                <a:solidFill>
                  <a:srgbClr val="7030A0"/>
                </a:solidFill>
                <a:effectLst>
                  <a:outerShdw blurRad="38100" dist="38100" dir="2700000" algn="tl">
                    <a:srgbClr val="000000">
                      <a:alpha val="43137"/>
                    </a:srgbClr>
                  </a:outerShdw>
                </a:effectLst>
              </a:rPr>
              <a:t>Przyjęte założenie:</a:t>
            </a:r>
          </a:p>
          <a:p>
            <a:pPr marL="0" indent="0">
              <a:buNone/>
            </a:pPr>
            <a:r>
              <a:rPr lang="pl-PL" dirty="0"/>
              <a:t>R</a:t>
            </a:r>
            <a:r>
              <a:rPr lang="pl-PL" dirty="0" smtClean="0"/>
              <a:t>eprezentacja wiedzy poprzez bardzo duże zbiory danych</a:t>
            </a:r>
            <a:endParaRPr lang="pl-PL" dirty="0"/>
          </a:p>
        </p:txBody>
      </p:sp>
      <p:sp>
        <p:nvSpPr>
          <p:cNvPr id="5" name="Slide Number Placeholder 4"/>
          <p:cNvSpPr>
            <a:spLocks noGrp="1"/>
          </p:cNvSpPr>
          <p:nvPr>
            <p:ph type="sldNum" sz="quarter" idx="12"/>
          </p:nvPr>
        </p:nvSpPr>
        <p:spPr/>
        <p:txBody>
          <a:bodyPr/>
          <a:lstStyle/>
          <a:p>
            <a:fld id="{EFCB95C4-3E61-492B-821B-EB2984F15E4F}" type="slidenum">
              <a:rPr lang="pl-PL" sz="1200" smtClean="0"/>
              <a:t>2</a:t>
            </a:fld>
            <a:endParaRPr lang="pl-PL" sz="1200" dirty="0"/>
          </a:p>
        </p:txBody>
      </p:sp>
    </p:spTree>
    <p:extLst>
      <p:ext uri="{BB962C8B-B14F-4D97-AF65-F5344CB8AC3E}">
        <p14:creationId xmlns:p14="http://schemas.microsoft.com/office/powerpoint/2010/main" val="1980616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52623" y="361507"/>
            <a:ext cx="10026503" cy="659219"/>
          </a:xfrm>
        </p:spPr>
        <p:txBody>
          <a:bodyPr>
            <a:normAutofit/>
          </a:bodyPr>
          <a:lstStyle/>
          <a:p>
            <a:pPr algn="ctr"/>
            <a:r>
              <a:rPr lang="pl-PL" sz="3000" b="1" dirty="0">
                <a:latin typeface="+mn-lt"/>
              </a:rPr>
              <a:t>Metody prowadzenia badań</a:t>
            </a:r>
          </a:p>
        </p:txBody>
      </p:sp>
      <p:sp>
        <p:nvSpPr>
          <p:cNvPr id="3" name="Symbol zastępczy zawartości 2"/>
          <p:cNvSpPr>
            <a:spLocks noGrp="1"/>
          </p:cNvSpPr>
          <p:nvPr>
            <p:ph idx="1"/>
          </p:nvPr>
        </p:nvSpPr>
        <p:spPr>
          <a:xfrm>
            <a:off x="764880" y="1155032"/>
            <a:ext cx="10515600" cy="4897662"/>
          </a:xfrm>
        </p:spPr>
        <p:txBody>
          <a:bodyPr>
            <a:normAutofit lnSpcReduction="10000"/>
          </a:bodyPr>
          <a:lstStyle/>
          <a:p>
            <a:pPr marL="0" indent="0">
              <a:buNone/>
            </a:pPr>
            <a:r>
              <a:rPr lang="pl-PL" sz="2800" dirty="0" smtClean="0">
                <a:solidFill>
                  <a:srgbClr val="7030A0"/>
                </a:solidFill>
                <a:effectLst>
                  <a:outerShdw blurRad="38100" dist="38100" dir="2700000" algn="tl">
                    <a:srgbClr val="000000">
                      <a:alpha val="43137"/>
                    </a:srgbClr>
                  </a:outerShdw>
                </a:effectLst>
              </a:rPr>
              <a:t>1) Badanie wydajności przetwarzania i analizy danych</a:t>
            </a:r>
            <a:r>
              <a:rPr lang="pl-PL" sz="2800" dirty="0" smtClean="0">
                <a:effectLst>
                  <a:outerShdw blurRad="38100" dist="38100" dir="2700000" algn="tl">
                    <a:srgbClr val="000000">
                      <a:alpha val="43137"/>
                    </a:srgbClr>
                  </a:outerShdw>
                </a:effectLst>
              </a:rPr>
              <a:t>:</a:t>
            </a:r>
          </a:p>
          <a:p>
            <a:pPr marL="1108710" lvl="2" indent="-514350">
              <a:buAutoNum type="arabicPeriod"/>
            </a:pPr>
            <a:r>
              <a:rPr lang="pl-PL" sz="2400" dirty="0"/>
              <a:t>P</a:t>
            </a:r>
            <a:r>
              <a:rPr lang="pl-PL" sz="2400" dirty="0" smtClean="0"/>
              <a:t>rzygotowanie wymagań na system</a:t>
            </a:r>
          </a:p>
          <a:p>
            <a:pPr marL="1108710" lvl="2" indent="-514350">
              <a:buAutoNum type="arabicPeriod"/>
            </a:pPr>
            <a:r>
              <a:rPr lang="pl-PL" sz="2400" dirty="0" smtClean="0"/>
              <a:t>Projekt i implementacja bazy danych</a:t>
            </a:r>
          </a:p>
          <a:p>
            <a:pPr marL="1108710" lvl="2" indent="-514350">
              <a:buAutoNum type="arabicPeriod"/>
            </a:pPr>
            <a:r>
              <a:rPr lang="pl-PL" sz="2400" dirty="0" smtClean="0"/>
              <a:t>Projekt i implementacja systemów analitycznych</a:t>
            </a:r>
          </a:p>
          <a:p>
            <a:pPr marL="1108710" lvl="2" indent="-514350">
              <a:buAutoNum type="arabicPeriod"/>
            </a:pPr>
            <a:r>
              <a:rPr lang="pl-PL" sz="2400" dirty="0" smtClean="0"/>
              <a:t>Badanie wydajności środowisk analitycznych</a:t>
            </a:r>
            <a:br>
              <a:rPr lang="pl-PL" sz="2400" dirty="0" smtClean="0"/>
            </a:br>
            <a:endParaRPr lang="pl-PL" sz="2400" dirty="0" smtClean="0"/>
          </a:p>
          <a:p>
            <a:pPr marL="0" indent="0">
              <a:buNone/>
            </a:pPr>
            <a:r>
              <a:rPr lang="pl-PL" sz="2600" dirty="0">
                <a:solidFill>
                  <a:srgbClr val="7030A0"/>
                </a:solidFill>
                <a:effectLst>
                  <a:outerShdw blurRad="38100" dist="38100" dir="2700000" algn="tl">
                    <a:srgbClr val="000000">
                      <a:alpha val="43137"/>
                    </a:srgbClr>
                  </a:outerShdw>
                </a:effectLst>
              </a:rPr>
              <a:t>2</a:t>
            </a:r>
            <a:r>
              <a:rPr lang="pl-PL" sz="2600" dirty="0" smtClean="0">
                <a:solidFill>
                  <a:srgbClr val="7030A0"/>
                </a:solidFill>
                <a:effectLst>
                  <a:outerShdw blurRad="38100" dist="38100" dir="2700000" algn="tl">
                    <a:srgbClr val="000000">
                      <a:alpha val="43137"/>
                    </a:srgbClr>
                  </a:outerShdw>
                </a:effectLst>
              </a:rPr>
              <a:t>) Badanie </a:t>
            </a:r>
            <a:r>
              <a:rPr lang="pl-PL" sz="2600" dirty="0">
                <a:solidFill>
                  <a:srgbClr val="7030A0"/>
                </a:solidFill>
                <a:effectLst>
                  <a:outerShdw blurRad="38100" dist="38100" dir="2700000" algn="tl">
                    <a:srgbClr val="000000">
                      <a:alpha val="43137"/>
                    </a:srgbClr>
                  </a:outerShdw>
                </a:effectLst>
              </a:rPr>
              <a:t>ankietowe</a:t>
            </a:r>
            <a:r>
              <a:rPr lang="pl-PL" sz="2600" dirty="0" smtClean="0">
                <a:effectLst>
                  <a:outerShdw blurRad="38100" dist="38100" dir="2700000" algn="tl">
                    <a:srgbClr val="000000">
                      <a:alpha val="43137"/>
                    </a:srgbClr>
                  </a:outerShdw>
                </a:effectLst>
              </a:rPr>
              <a:t/>
            </a:r>
            <a:br>
              <a:rPr lang="pl-PL" sz="2600" dirty="0" smtClean="0">
                <a:effectLst>
                  <a:outerShdw blurRad="38100" dist="38100" dir="2700000" algn="tl">
                    <a:srgbClr val="000000">
                      <a:alpha val="43137"/>
                    </a:srgbClr>
                  </a:outerShdw>
                </a:effectLst>
              </a:rPr>
            </a:br>
            <a:endParaRPr lang="pl-PL" sz="2600" dirty="0" smtClean="0">
              <a:effectLst>
                <a:outerShdw blurRad="38100" dist="38100" dir="2700000" algn="tl">
                  <a:srgbClr val="000000">
                    <a:alpha val="43137"/>
                  </a:srgbClr>
                </a:outerShdw>
              </a:effectLst>
            </a:endParaRPr>
          </a:p>
          <a:p>
            <a:pPr marL="0" indent="0">
              <a:buNone/>
            </a:pPr>
            <a:r>
              <a:rPr lang="pl-PL" sz="2600" dirty="0">
                <a:solidFill>
                  <a:srgbClr val="7030A0"/>
                </a:solidFill>
                <a:effectLst>
                  <a:outerShdw blurRad="38100" dist="38100" dir="2700000" algn="tl">
                    <a:srgbClr val="000000">
                      <a:alpha val="43137"/>
                    </a:srgbClr>
                  </a:outerShdw>
                </a:effectLst>
              </a:rPr>
              <a:t>3</a:t>
            </a:r>
            <a:r>
              <a:rPr lang="pl-PL" sz="2600" dirty="0" smtClean="0">
                <a:solidFill>
                  <a:srgbClr val="7030A0"/>
                </a:solidFill>
                <a:effectLst>
                  <a:outerShdw blurRad="38100" dist="38100" dir="2700000" algn="tl">
                    <a:srgbClr val="000000">
                      <a:alpha val="43137"/>
                    </a:srgbClr>
                  </a:outerShdw>
                </a:effectLst>
              </a:rPr>
              <a:t>) Analizy, porównania, wnioskowanie</a:t>
            </a:r>
          </a:p>
          <a:p>
            <a:pPr marL="0" indent="0">
              <a:buNone/>
            </a:pPr>
            <a:endParaRPr lang="pl-PL" sz="2600" dirty="0">
              <a:solidFill>
                <a:srgbClr val="7030A0"/>
              </a:solidFill>
              <a:effectLst>
                <a:outerShdw blurRad="38100" dist="38100" dir="2700000" algn="tl">
                  <a:srgbClr val="000000">
                    <a:alpha val="43137"/>
                  </a:srgbClr>
                </a:outerShdw>
              </a:effectLst>
            </a:endParaRPr>
          </a:p>
          <a:p>
            <a:pPr marL="0" indent="0">
              <a:buNone/>
            </a:pPr>
            <a:r>
              <a:rPr lang="pl-PL" sz="2600" dirty="0">
                <a:solidFill>
                  <a:srgbClr val="7030A0"/>
                </a:solidFill>
                <a:effectLst>
                  <a:outerShdw blurRad="38100" dist="38100" dir="2700000" algn="tl">
                    <a:srgbClr val="000000">
                      <a:alpha val="43137"/>
                    </a:srgbClr>
                  </a:outerShdw>
                </a:effectLst>
              </a:rPr>
              <a:t>4</a:t>
            </a:r>
            <a:r>
              <a:rPr lang="pl-PL" sz="2600" dirty="0" smtClean="0">
                <a:solidFill>
                  <a:srgbClr val="7030A0"/>
                </a:solidFill>
                <a:effectLst>
                  <a:outerShdw blurRad="38100" dist="38100" dir="2700000" algn="tl">
                    <a:srgbClr val="000000">
                      <a:alpha val="43137"/>
                    </a:srgbClr>
                  </a:outerShdw>
                </a:effectLst>
              </a:rPr>
              <a:t>) Końcowa </a:t>
            </a:r>
            <a:r>
              <a:rPr lang="pl-PL" sz="2600" dirty="0">
                <a:solidFill>
                  <a:srgbClr val="7030A0"/>
                </a:solidFill>
                <a:effectLst>
                  <a:outerShdw blurRad="38100" dist="38100" dir="2700000" algn="tl">
                    <a:srgbClr val="000000">
                      <a:alpha val="43137"/>
                    </a:srgbClr>
                  </a:outerShdw>
                </a:effectLst>
              </a:rPr>
              <a:t>a</a:t>
            </a:r>
            <a:r>
              <a:rPr lang="pl-PL" sz="2600" dirty="0" smtClean="0">
                <a:solidFill>
                  <a:srgbClr val="7030A0"/>
                </a:solidFill>
                <a:effectLst>
                  <a:outerShdw blurRad="38100" dist="38100" dir="2700000" algn="tl">
                    <a:srgbClr val="000000">
                      <a:alpha val="43137"/>
                    </a:srgbClr>
                  </a:outerShdw>
                </a:effectLst>
              </a:rPr>
              <a:t>naliza SWOT  </a:t>
            </a:r>
            <a:r>
              <a:rPr lang="pl-PL" sz="2600" dirty="0" smtClean="0">
                <a:solidFill>
                  <a:srgbClr val="7030A0"/>
                </a:solidFill>
                <a:effectLst>
                  <a:outerShdw blurRad="38100" dist="38100" dir="2700000" algn="tl">
                    <a:srgbClr val="000000">
                      <a:alpha val="43137"/>
                    </a:srgbClr>
                  </a:outerShdw>
                </a:effectLst>
                <a:sym typeface="Wingdings" panose="05000000000000000000" pitchFamily="2" charset="2"/>
              </a:rPr>
              <a:t> </a:t>
            </a:r>
            <a:r>
              <a:rPr lang="pl-PL" sz="2600" dirty="0" smtClean="0">
                <a:solidFill>
                  <a:srgbClr val="7030A0"/>
                </a:solidFill>
                <a:effectLst>
                  <a:outerShdw blurRad="38100" dist="38100" dir="2700000" algn="tl">
                    <a:srgbClr val="000000">
                      <a:alpha val="43137"/>
                    </a:srgbClr>
                  </a:outerShdw>
                </a:effectLst>
              </a:rPr>
              <a:t>MS SQL v/s SAS</a:t>
            </a:r>
            <a:endParaRPr lang="pl-PL" sz="2600" dirty="0">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p:txBody>
          <a:bodyPr/>
          <a:lstStyle/>
          <a:p>
            <a:fld id="{EFCB95C4-3E61-492B-821B-EB2984F15E4F}" type="slidenum">
              <a:rPr lang="pl-PL" sz="1200" smtClean="0"/>
              <a:t>3</a:t>
            </a:fld>
            <a:endParaRPr lang="pl-PL" sz="1200" dirty="0"/>
          </a:p>
        </p:txBody>
      </p:sp>
    </p:spTree>
    <p:extLst>
      <p:ext uri="{BB962C8B-B14F-4D97-AF65-F5344CB8AC3E}">
        <p14:creationId xmlns:p14="http://schemas.microsoft.com/office/powerpoint/2010/main" val="3189137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52623" y="361507"/>
            <a:ext cx="10026503" cy="659219"/>
          </a:xfrm>
        </p:spPr>
        <p:txBody>
          <a:bodyPr>
            <a:normAutofit/>
          </a:bodyPr>
          <a:lstStyle/>
          <a:p>
            <a:pPr algn="ctr"/>
            <a:r>
              <a:rPr lang="pl-PL" sz="3000" b="1" dirty="0" smtClean="0">
                <a:latin typeface="+mn-lt"/>
              </a:rPr>
              <a:t>Środowisko badawcze</a:t>
            </a:r>
            <a:endParaRPr lang="pl-PL" sz="3000" b="1" dirty="0">
              <a:latin typeface="+mn-lt"/>
            </a:endParaRPr>
          </a:p>
        </p:txBody>
      </p:sp>
      <p:sp>
        <p:nvSpPr>
          <p:cNvPr id="3" name="Symbol zastępczy zawartości 2"/>
          <p:cNvSpPr>
            <a:spLocks noGrp="1"/>
          </p:cNvSpPr>
          <p:nvPr>
            <p:ph idx="1"/>
          </p:nvPr>
        </p:nvSpPr>
        <p:spPr>
          <a:xfrm>
            <a:off x="1052623" y="1312860"/>
            <a:ext cx="10237382" cy="4739833"/>
          </a:xfrm>
        </p:spPr>
        <p:txBody>
          <a:bodyPr>
            <a:normAutofit fontScale="92500" lnSpcReduction="10000"/>
          </a:bodyPr>
          <a:lstStyle/>
          <a:p>
            <a:pPr marL="457200" indent="-457200">
              <a:buFont typeface="+mj-lt"/>
              <a:buAutoNum type="arabicParenR"/>
            </a:pPr>
            <a:r>
              <a:rPr lang="pl-PL" sz="3200" dirty="0" smtClean="0"/>
              <a:t>MS SQL Server</a:t>
            </a:r>
          </a:p>
          <a:p>
            <a:pPr lvl="2"/>
            <a:r>
              <a:rPr lang="pl-PL" sz="2800" dirty="0" smtClean="0"/>
              <a:t>SQL Server 2016</a:t>
            </a:r>
          </a:p>
          <a:p>
            <a:pPr lvl="2"/>
            <a:r>
              <a:rPr lang="pl-PL" sz="2800" dirty="0"/>
              <a:t>SQL Server Data Tools</a:t>
            </a:r>
          </a:p>
          <a:p>
            <a:pPr lvl="2"/>
            <a:r>
              <a:rPr lang="pl-PL" sz="2800" dirty="0" smtClean="0"/>
              <a:t>SQL Server 2016 </a:t>
            </a:r>
            <a:r>
              <a:rPr lang="pl-PL" sz="2800" dirty="0"/>
              <a:t>Integration Services (SSIS</a:t>
            </a:r>
            <a:r>
              <a:rPr lang="pl-PL" sz="2800" dirty="0" smtClean="0"/>
              <a:t>)</a:t>
            </a:r>
          </a:p>
          <a:p>
            <a:pPr lvl="2"/>
            <a:r>
              <a:rPr lang="pl-PL" sz="2800" dirty="0" smtClean="0"/>
              <a:t>SQL Server 2016 Analysis Services - model wielowymiarowy</a:t>
            </a:r>
          </a:p>
          <a:p>
            <a:pPr lvl="2"/>
            <a:r>
              <a:rPr lang="pl-PL" sz="2800" dirty="0" smtClean="0"/>
              <a:t>SQL Server 2016 Analysis Services - model tabelaryczny</a:t>
            </a:r>
            <a:br>
              <a:rPr lang="pl-PL" sz="2800" dirty="0" smtClean="0"/>
            </a:br>
            <a:endParaRPr lang="pl-PL" sz="2800" dirty="0" smtClean="0"/>
          </a:p>
          <a:p>
            <a:pPr marL="457200" indent="-457200">
              <a:buFont typeface="+mj-lt"/>
              <a:buAutoNum type="arabicParenR"/>
            </a:pPr>
            <a:r>
              <a:rPr lang="pl-PL" sz="3200" dirty="0"/>
              <a:t>SAS Enterprise Guide </a:t>
            </a:r>
            <a:r>
              <a:rPr lang="pl-PL" sz="3200" dirty="0" smtClean="0"/>
              <a:t>6.1</a:t>
            </a:r>
            <a:br>
              <a:rPr lang="pl-PL" sz="3200" dirty="0" smtClean="0"/>
            </a:br>
            <a:endParaRPr lang="pl-PL" sz="3200" dirty="0"/>
          </a:p>
          <a:p>
            <a:pPr marL="457200" indent="-457200">
              <a:buFont typeface="+mj-lt"/>
              <a:buAutoNum type="arabicParenR"/>
            </a:pPr>
            <a:r>
              <a:rPr lang="pl-PL" sz="3200" dirty="0"/>
              <a:t>MS Excel 2013</a:t>
            </a:r>
          </a:p>
          <a:p>
            <a:endParaRPr lang="pl-PL" dirty="0"/>
          </a:p>
        </p:txBody>
      </p:sp>
      <p:sp>
        <p:nvSpPr>
          <p:cNvPr id="6" name="Slide Number Placeholder 5"/>
          <p:cNvSpPr>
            <a:spLocks noGrp="1"/>
          </p:cNvSpPr>
          <p:nvPr>
            <p:ph type="sldNum" sz="quarter" idx="12"/>
          </p:nvPr>
        </p:nvSpPr>
        <p:spPr/>
        <p:txBody>
          <a:bodyPr/>
          <a:lstStyle/>
          <a:p>
            <a:fld id="{EFCB95C4-3E61-492B-821B-EB2984F15E4F}" type="slidenum">
              <a:rPr lang="pl-PL" sz="1200" smtClean="0"/>
              <a:t>4</a:t>
            </a:fld>
            <a:endParaRPr lang="pl-PL" sz="1200" dirty="0"/>
          </a:p>
        </p:txBody>
      </p:sp>
    </p:spTree>
    <p:extLst>
      <p:ext uri="{BB962C8B-B14F-4D97-AF65-F5344CB8AC3E}">
        <p14:creationId xmlns:p14="http://schemas.microsoft.com/office/powerpoint/2010/main" val="2456257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zawartości 2"/>
          <p:cNvSpPr>
            <a:spLocks noGrp="1"/>
          </p:cNvSpPr>
          <p:nvPr>
            <p:ph idx="1"/>
          </p:nvPr>
        </p:nvSpPr>
        <p:spPr>
          <a:xfrm>
            <a:off x="785037" y="1650707"/>
            <a:ext cx="10515600" cy="4484280"/>
          </a:xfrm>
        </p:spPr>
        <p:txBody>
          <a:bodyPr>
            <a:normAutofit lnSpcReduction="10000"/>
          </a:bodyPr>
          <a:lstStyle/>
          <a:p>
            <a:pPr marL="0" lvl="0" indent="0">
              <a:buNone/>
            </a:pPr>
            <a:r>
              <a:rPr lang="pl-PL" sz="2600" dirty="0"/>
              <a:t>E</a:t>
            </a:r>
            <a:r>
              <a:rPr lang="pl-PL" sz="2600" dirty="0" smtClean="0"/>
              <a:t>fektywne </a:t>
            </a:r>
            <a:r>
              <a:rPr lang="pl-PL" sz="2600" dirty="0"/>
              <a:t>przetwarzanie danych oraz ich odpowiednia </a:t>
            </a:r>
            <a:r>
              <a:rPr lang="pl-PL" sz="2600" dirty="0" smtClean="0"/>
              <a:t>analiza pozwalająca na:</a:t>
            </a:r>
          </a:p>
          <a:p>
            <a:pPr lvl="0"/>
            <a:endParaRPr lang="pl-PL" sz="2000" dirty="0" smtClean="0"/>
          </a:p>
          <a:p>
            <a:pPr lvl="0"/>
            <a:r>
              <a:rPr lang="pl-PL" sz="2600" dirty="0"/>
              <a:t>analizę geograficzną portfela klientów (wg miast, powiatów, województw)</a:t>
            </a:r>
          </a:p>
          <a:p>
            <a:pPr lvl="0"/>
            <a:r>
              <a:rPr lang="pl-PL" sz="2600" dirty="0"/>
              <a:t>analizę produktów pozwalającą określić produkty najbardziej i najmniej popularne</a:t>
            </a:r>
          </a:p>
          <a:p>
            <a:pPr lvl="0"/>
            <a:r>
              <a:rPr lang="pl-PL" sz="2600" dirty="0"/>
              <a:t>sprawdzanie ilości i wartości produktów sprzedawanych w poszczególnych miastach</a:t>
            </a:r>
          </a:p>
          <a:p>
            <a:pPr lvl="0"/>
            <a:r>
              <a:rPr lang="pl-PL" sz="2600" dirty="0"/>
              <a:t>określenie najmniej i najbardziej dochodowych grup wiekowych klientów</a:t>
            </a:r>
          </a:p>
          <a:p>
            <a:pPr lvl="0"/>
            <a:r>
              <a:rPr lang="pl-PL" sz="2600" dirty="0"/>
              <a:t>sprawdzenie ile dni mija od daty wystawienia do daty płatności faktur</a:t>
            </a:r>
          </a:p>
          <a:p>
            <a:pPr lvl="0"/>
            <a:r>
              <a:rPr lang="pl-PL" sz="2600" dirty="0"/>
              <a:t>analizę i monitorowanie faktur z przekroczonym terminem płatności</a:t>
            </a:r>
          </a:p>
          <a:p>
            <a:pPr marL="0" indent="0">
              <a:buNone/>
            </a:pPr>
            <a:endParaRPr lang="pl-PL" dirty="0" smtClean="0"/>
          </a:p>
          <a:p>
            <a:endParaRPr lang="pl-PL" dirty="0"/>
          </a:p>
        </p:txBody>
      </p:sp>
      <p:sp>
        <p:nvSpPr>
          <p:cNvPr id="5" name="Tytuł 1"/>
          <p:cNvSpPr>
            <a:spLocks noGrp="1"/>
          </p:cNvSpPr>
          <p:nvPr>
            <p:ph type="title"/>
          </p:nvPr>
        </p:nvSpPr>
        <p:spPr>
          <a:xfrm>
            <a:off x="1052623" y="361507"/>
            <a:ext cx="10026503" cy="659219"/>
          </a:xfrm>
        </p:spPr>
        <p:txBody>
          <a:bodyPr>
            <a:normAutofit/>
          </a:bodyPr>
          <a:lstStyle/>
          <a:p>
            <a:pPr algn="ctr"/>
            <a:r>
              <a:rPr lang="pl-PL" sz="3000" b="1" dirty="0">
                <a:latin typeface="+mn-lt"/>
              </a:rPr>
              <a:t>Wymagania na system firmy </a:t>
            </a:r>
            <a:r>
              <a:rPr lang="pl-PL" sz="3000" b="1" dirty="0" smtClean="0">
                <a:latin typeface="+mn-lt"/>
              </a:rPr>
              <a:t>Tel-kom</a:t>
            </a:r>
            <a:endParaRPr lang="pl-PL" sz="3000" b="1" dirty="0">
              <a:latin typeface="+mn-lt"/>
            </a:endParaRPr>
          </a:p>
        </p:txBody>
      </p:sp>
      <p:sp>
        <p:nvSpPr>
          <p:cNvPr id="4" name="Slide Number Placeholder 3"/>
          <p:cNvSpPr>
            <a:spLocks noGrp="1"/>
          </p:cNvSpPr>
          <p:nvPr>
            <p:ph type="sldNum" sz="quarter" idx="12"/>
          </p:nvPr>
        </p:nvSpPr>
        <p:spPr/>
        <p:txBody>
          <a:bodyPr/>
          <a:lstStyle/>
          <a:p>
            <a:fld id="{EFCB95C4-3E61-492B-821B-EB2984F15E4F}" type="slidenum">
              <a:rPr lang="pl-PL" sz="1200" smtClean="0"/>
              <a:t>5</a:t>
            </a:fld>
            <a:endParaRPr lang="pl-PL" sz="1200" dirty="0"/>
          </a:p>
        </p:txBody>
      </p:sp>
    </p:spTree>
    <p:extLst>
      <p:ext uri="{BB962C8B-B14F-4D97-AF65-F5344CB8AC3E}">
        <p14:creationId xmlns:p14="http://schemas.microsoft.com/office/powerpoint/2010/main" val="3420803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4196" y="194658"/>
            <a:ext cx="5468204" cy="6581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ytuł 1"/>
          <p:cNvSpPr>
            <a:spLocks noGrp="1"/>
          </p:cNvSpPr>
          <p:nvPr>
            <p:ph type="title"/>
          </p:nvPr>
        </p:nvSpPr>
        <p:spPr>
          <a:xfrm>
            <a:off x="1052623" y="361507"/>
            <a:ext cx="5061573" cy="978195"/>
          </a:xfrm>
        </p:spPr>
        <p:txBody>
          <a:bodyPr>
            <a:noAutofit/>
          </a:bodyPr>
          <a:lstStyle/>
          <a:p>
            <a:pPr algn="ctr"/>
            <a:r>
              <a:rPr lang="pl-PL" sz="3000" b="1" dirty="0">
                <a:latin typeface="+mn-lt"/>
              </a:rPr>
              <a:t>Schemat relacyjnej bazy danych dla firmy </a:t>
            </a:r>
            <a:r>
              <a:rPr lang="pl-PL" sz="3000" b="1" dirty="0" smtClean="0">
                <a:latin typeface="+mn-lt"/>
              </a:rPr>
              <a:t>Tel-kom</a:t>
            </a:r>
            <a:endParaRPr lang="pl-PL" sz="3000" b="1" dirty="0">
              <a:latin typeface="+mn-lt"/>
            </a:endParaRPr>
          </a:p>
        </p:txBody>
      </p:sp>
      <p:sp>
        <p:nvSpPr>
          <p:cNvPr id="4" name="Slide Number Placeholder 3"/>
          <p:cNvSpPr>
            <a:spLocks noGrp="1"/>
          </p:cNvSpPr>
          <p:nvPr>
            <p:ph type="sldNum" sz="quarter" idx="12"/>
          </p:nvPr>
        </p:nvSpPr>
        <p:spPr>
          <a:xfrm>
            <a:off x="10566400" y="5678044"/>
            <a:ext cx="1016000" cy="365125"/>
          </a:xfrm>
        </p:spPr>
        <p:txBody>
          <a:bodyPr/>
          <a:lstStyle/>
          <a:p>
            <a:fld id="{EFCB95C4-3E61-492B-821B-EB2984F15E4F}" type="slidenum">
              <a:rPr lang="pl-PL" sz="1200" smtClean="0"/>
              <a:t>6</a:t>
            </a:fld>
            <a:endParaRPr lang="pl-PL" sz="1200" dirty="0"/>
          </a:p>
        </p:txBody>
      </p:sp>
    </p:spTree>
    <p:extLst>
      <p:ext uri="{BB962C8B-B14F-4D97-AF65-F5344CB8AC3E}">
        <p14:creationId xmlns:p14="http://schemas.microsoft.com/office/powerpoint/2010/main" val="2548640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y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0855" y="1034107"/>
            <a:ext cx="5568287" cy="5462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descr="rys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69217" y="1034107"/>
            <a:ext cx="3991359" cy="509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ytuł 1"/>
          <p:cNvSpPr txBox="1">
            <a:spLocks/>
          </p:cNvSpPr>
          <p:nvPr/>
        </p:nvSpPr>
        <p:spPr>
          <a:xfrm>
            <a:off x="1020725" y="1190349"/>
            <a:ext cx="1754307" cy="10975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2000" dirty="0" smtClean="0">
                <a:latin typeface="+mn-lt"/>
              </a:rPr>
              <a:t>Hurtownia sprzedażowa</a:t>
            </a:r>
            <a:endParaRPr lang="pl-PL" sz="2000" dirty="0"/>
          </a:p>
        </p:txBody>
      </p:sp>
      <p:sp>
        <p:nvSpPr>
          <p:cNvPr id="8" name="Tytuł 1"/>
          <p:cNvSpPr txBox="1">
            <a:spLocks/>
          </p:cNvSpPr>
          <p:nvPr/>
        </p:nvSpPr>
        <p:spPr>
          <a:xfrm>
            <a:off x="7584433" y="1165837"/>
            <a:ext cx="1974237" cy="9426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2000" dirty="0" smtClean="0">
                <a:latin typeface="+mn-lt"/>
              </a:rPr>
              <a:t>Hurtownia dotycząca faktur</a:t>
            </a:r>
            <a:endParaRPr lang="pl-PL" sz="2000" dirty="0"/>
          </a:p>
        </p:txBody>
      </p:sp>
      <p:sp>
        <p:nvSpPr>
          <p:cNvPr id="9" name="Tytuł 1"/>
          <p:cNvSpPr txBox="1">
            <a:spLocks/>
          </p:cNvSpPr>
          <p:nvPr/>
        </p:nvSpPr>
        <p:spPr>
          <a:xfrm>
            <a:off x="1052623" y="361507"/>
            <a:ext cx="10026503" cy="659219"/>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pl-PL" sz="3000" b="1" dirty="0">
                <a:latin typeface="+mn-lt"/>
              </a:rPr>
              <a:t>Schemat gwiazdy - model wielowymiarowy SSAS</a:t>
            </a:r>
          </a:p>
        </p:txBody>
      </p:sp>
      <p:sp>
        <p:nvSpPr>
          <p:cNvPr id="4" name="Slide Number Placeholder 3"/>
          <p:cNvSpPr>
            <a:spLocks noGrp="1"/>
          </p:cNvSpPr>
          <p:nvPr>
            <p:ph type="sldNum" sz="quarter" idx="12"/>
          </p:nvPr>
        </p:nvSpPr>
        <p:spPr>
          <a:xfrm>
            <a:off x="10844576" y="6124353"/>
            <a:ext cx="1016000" cy="365125"/>
          </a:xfrm>
        </p:spPr>
        <p:txBody>
          <a:bodyPr/>
          <a:lstStyle/>
          <a:p>
            <a:fld id="{EFCB95C4-3E61-492B-821B-EB2984F15E4F}" type="slidenum">
              <a:rPr lang="pl-PL" sz="1200" smtClean="0"/>
              <a:t>7</a:t>
            </a:fld>
            <a:endParaRPr lang="pl-PL" sz="1200" dirty="0"/>
          </a:p>
        </p:txBody>
      </p:sp>
    </p:spTree>
    <p:extLst>
      <p:ext uri="{BB962C8B-B14F-4D97-AF65-F5344CB8AC3E}">
        <p14:creationId xmlns:p14="http://schemas.microsoft.com/office/powerpoint/2010/main" val="2698885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4288" y="-19050"/>
            <a:ext cx="5827712" cy="672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ytuł 1"/>
          <p:cNvSpPr txBox="1">
            <a:spLocks/>
          </p:cNvSpPr>
          <p:nvPr/>
        </p:nvSpPr>
        <p:spPr>
          <a:xfrm>
            <a:off x="1052623" y="361507"/>
            <a:ext cx="5061573" cy="978195"/>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pl-PL" sz="3000" b="1" dirty="0">
                <a:latin typeface="+mn-lt"/>
              </a:rPr>
              <a:t>Schemat danych – model tabelaryczny SSAS</a:t>
            </a:r>
          </a:p>
        </p:txBody>
      </p:sp>
    </p:spTree>
    <p:extLst>
      <p:ext uri="{BB962C8B-B14F-4D97-AF65-F5344CB8AC3E}">
        <p14:creationId xmlns:p14="http://schemas.microsoft.com/office/powerpoint/2010/main" val="2276561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rys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1051" y="1063257"/>
            <a:ext cx="6359525" cy="2438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3" descr="rys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1472" y="3741915"/>
            <a:ext cx="36576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4" descr="rys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48459" y="5049903"/>
            <a:ext cx="3630613"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ole tekstowe 3"/>
          <p:cNvSpPr txBox="1"/>
          <p:nvPr/>
        </p:nvSpPr>
        <p:spPr>
          <a:xfrm>
            <a:off x="816009" y="1396142"/>
            <a:ext cx="3138985" cy="646331"/>
          </a:xfrm>
          <a:prstGeom prst="rect">
            <a:avLst/>
          </a:prstGeom>
          <a:noFill/>
        </p:spPr>
        <p:txBody>
          <a:bodyPr wrap="square" rtlCol="0">
            <a:spAutoFit/>
          </a:bodyPr>
          <a:lstStyle/>
          <a:p>
            <a:r>
              <a:rPr lang="pl-PL" dirty="0" smtClean="0"/>
              <a:t>Schemat systemu - model tabelaryczny SSAS</a:t>
            </a:r>
            <a:endParaRPr lang="pl-PL" dirty="0"/>
          </a:p>
        </p:txBody>
      </p:sp>
      <p:sp>
        <p:nvSpPr>
          <p:cNvPr id="8" name="pole tekstowe 7"/>
          <p:cNvSpPr txBox="1"/>
          <p:nvPr/>
        </p:nvSpPr>
        <p:spPr>
          <a:xfrm>
            <a:off x="1052622" y="4011369"/>
            <a:ext cx="3138985" cy="646331"/>
          </a:xfrm>
          <a:prstGeom prst="rect">
            <a:avLst/>
          </a:prstGeom>
          <a:noFill/>
        </p:spPr>
        <p:txBody>
          <a:bodyPr wrap="square" rtlCol="0">
            <a:spAutoFit/>
          </a:bodyPr>
          <a:lstStyle/>
          <a:p>
            <a:r>
              <a:rPr lang="pl-PL" dirty="0" smtClean="0"/>
              <a:t>Schemat systemu - model wielowymiarowy SSAS</a:t>
            </a:r>
            <a:endParaRPr lang="pl-PL" dirty="0"/>
          </a:p>
        </p:txBody>
      </p:sp>
      <p:sp>
        <p:nvSpPr>
          <p:cNvPr id="9" name="pole tekstowe 8"/>
          <p:cNvSpPr txBox="1"/>
          <p:nvPr/>
        </p:nvSpPr>
        <p:spPr>
          <a:xfrm>
            <a:off x="1052623" y="5397049"/>
            <a:ext cx="3138985" cy="369332"/>
          </a:xfrm>
          <a:prstGeom prst="rect">
            <a:avLst/>
          </a:prstGeom>
          <a:noFill/>
        </p:spPr>
        <p:txBody>
          <a:bodyPr wrap="square" rtlCol="0">
            <a:spAutoFit/>
          </a:bodyPr>
          <a:lstStyle/>
          <a:p>
            <a:r>
              <a:rPr lang="pl-PL" dirty="0" smtClean="0"/>
              <a:t>Schemat systemu - SAS</a:t>
            </a:r>
            <a:endParaRPr lang="pl-PL" dirty="0"/>
          </a:p>
        </p:txBody>
      </p:sp>
      <p:sp>
        <p:nvSpPr>
          <p:cNvPr id="11" name="Tytuł 1"/>
          <p:cNvSpPr txBox="1">
            <a:spLocks/>
          </p:cNvSpPr>
          <p:nvPr/>
        </p:nvSpPr>
        <p:spPr>
          <a:xfrm>
            <a:off x="1052623" y="361507"/>
            <a:ext cx="10026503" cy="659219"/>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pl-PL" sz="3000" b="1" dirty="0">
                <a:latin typeface="+mn-lt"/>
              </a:rPr>
              <a:t>Schematy zaimplementowanych systemów analitycznych</a:t>
            </a:r>
          </a:p>
        </p:txBody>
      </p:sp>
      <p:sp>
        <p:nvSpPr>
          <p:cNvPr id="5" name="Slide Number Placeholder 4"/>
          <p:cNvSpPr>
            <a:spLocks noGrp="1"/>
          </p:cNvSpPr>
          <p:nvPr>
            <p:ph type="sldNum" sz="quarter" idx="12"/>
          </p:nvPr>
        </p:nvSpPr>
        <p:spPr/>
        <p:txBody>
          <a:bodyPr/>
          <a:lstStyle/>
          <a:p>
            <a:fld id="{EFCB95C4-3E61-492B-821B-EB2984F15E4F}" type="slidenum">
              <a:rPr lang="pl-PL" sz="1200" smtClean="0"/>
              <a:t>9</a:t>
            </a:fld>
            <a:endParaRPr lang="pl-PL" sz="1200" dirty="0"/>
          </a:p>
        </p:txBody>
      </p:sp>
    </p:spTree>
    <p:extLst>
      <p:ext uri="{BB962C8B-B14F-4D97-AF65-F5344CB8AC3E}">
        <p14:creationId xmlns:p14="http://schemas.microsoft.com/office/powerpoint/2010/main" val="25586608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Newsprint</Template>
  <TotalTime>508</TotalTime>
  <Words>865</Words>
  <Application>Microsoft Office PowerPoint</Application>
  <PresentationFormat>Panoramiczny</PresentationFormat>
  <Paragraphs>167</Paragraphs>
  <Slides>16</Slides>
  <Notes>15</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16</vt:i4>
      </vt:variant>
    </vt:vector>
  </HeadingPairs>
  <TitlesOfParts>
    <vt:vector size="23" baseType="lpstr">
      <vt:lpstr>Arial</vt:lpstr>
      <vt:lpstr>Calibri</vt:lpstr>
      <vt:lpstr>Impact</vt:lpstr>
      <vt:lpstr>Symbol</vt:lpstr>
      <vt:lpstr>Times New Roman</vt:lpstr>
      <vt:lpstr>Wingdings</vt:lpstr>
      <vt:lpstr>NewsPrint</vt:lpstr>
      <vt:lpstr>Efektywne zarządzanie wiedzą organizacji biznesowej z wykorzystaniem technologii MS SQL Server 2016 </vt:lpstr>
      <vt:lpstr>Prezentacja programu PowerPoint</vt:lpstr>
      <vt:lpstr>Metody prowadzenia badań</vt:lpstr>
      <vt:lpstr>Środowisko badawcze</vt:lpstr>
      <vt:lpstr>Wymagania na system firmy Tel-kom</vt:lpstr>
      <vt:lpstr>Schemat relacyjnej bazy danych dla firmy Tel-kom</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Pawel Góźdź</dc:creator>
  <cp:lastModifiedBy>Pawel Góźdź</cp:lastModifiedBy>
  <cp:revision>99</cp:revision>
  <dcterms:created xsi:type="dcterms:W3CDTF">2016-11-14T18:00:55Z</dcterms:created>
  <dcterms:modified xsi:type="dcterms:W3CDTF">2016-11-23T21:09:02Z</dcterms:modified>
</cp:coreProperties>
</file>