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9" r:id="rId1"/>
  </p:sldMasterIdLst>
  <p:notesMasterIdLst>
    <p:notesMasterId r:id="rId14"/>
  </p:notesMasterIdLst>
  <p:sldIdLst>
    <p:sldId id="256" r:id="rId2"/>
    <p:sldId id="267" r:id="rId3"/>
    <p:sldId id="263" r:id="rId4"/>
    <p:sldId id="264" r:id="rId5"/>
    <p:sldId id="262" r:id="rId6"/>
    <p:sldId id="265" r:id="rId7"/>
    <p:sldId id="260" r:id="rId8"/>
    <p:sldId id="266" r:id="rId9"/>
    <p:sldId id="258" r:id="rId10"/>
    <p:sldId id="259"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689" autoAdjust="0"/>
  </p:normalViewPr>
  <p:slideViewPr>
    <p:cSldViewPr snapToGrid="0">
      <p:cViewPr varScale="1">
        <p:scale>
          <a:sx n="90" d="100"/>
          <a:sy n="90" d="100"/>
        </p:scale>
        <p:origin x="13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20" baseline="0">
                <a:solidFill>
                  <a:schemeClr val="dk1">
                    <a:lumMod val="50000"/>
                    <a:lumOff val="50000"/>
                  </a:schemeClr>
                </a:solidFill>
                <a:latin typeface="+mn-lt"/>
                <a:ea typeface="+mn-ea"/>
                <a:cs typeface="+mn-cs"/>
              </a:defRPr>
            </a:pPr>
            <a:r>
              <a:rPr lang="pl-PL" sz="1600" b="1"/>
              <a:t>Kształtowanie jakości eksploatcyjnej </a:t>
            </a:r>
          </a:p>
        </c:rich>
      </c:tx>
      <c:overlay val="0"/>
      <c:spPr>
        <a:noFill/>
        <a:ln>
          <a:noFill/>
        </a:ln>
        <a:effectLst/>
      </c:spPr>
    </c:title>
    <c:autoTitleDeleted val="0"/>
    <c:plotArea>
      <c:layout>
        <c:manualLayout>
          <c:layoutTarget val="inner"/>
          <c:xMode val="edge"/>
          <c:yMode val="edge"/>
          <c:x val="0.10133898521865528"/>
          <c:y val="0.16802395209580839"/>
          <c:w val="0.87883446807559318"/>
          <c:h val="0.66801043582127084"/>
        </c:manualLayout>
      </c:layout>
      <c:lineChart>
        <c:grouping val="standard"/>
        <c:varyColors val="0"/>
        <c:ser>
          <c:idx val="1"/>
          <c:order val="0"/>
          <c:tx>
            <c:strRef>
              <c:f>Impl_podsumowanie!$B$12</c:f>
              <c:strCache>
                <c:ptCount val="1"/>
                <c:pt idx="0">
                  <c:v>Jakość bazowa</c:v>
                </c:pt>
              </c:strCache>
            </c:strRef>
          </c:tx>
          <c:spPr>
            <a:ln w="22225" cap="rnd" cmpd="sng" algn="ctr">
              <a:solidFill>
                <a:schemeClr val="accent2"/>
              </a:solidFill>
              <a:round/>
            </a:ln>
            <a:effectLst/>
          </c:spPr>
          <c:marker>
            <c:symbol val="none"/>
          </c:marker>
          <c:dLbls>
            <c:delete val="1"/>
          </c:dLbls>
          <c:cat>
            <c:numRef>
              <c:f>Impl_podsumowanie!$C$7:$I$7</c:f>
              <c:numCache>
                <c:formatCode>General</c:formatCode>
                <c:ptCount val="7"/>
                <c:pt idx="0">
                  <c:v>0</c:v>
                </c:pt>
                <c:pt idx="1">
                  <c:v>1</c:v>
                </c:pt>
                <c:pt idx="2">
                  <c:v>2</c:v>
                </c:pt>
                <c:pt idx="3">
                  <c:v>3</c:v>
                </c:pt>
                <c:pt idx="4">
                  <c:v>4</c:v>
                </c:pt>
                <c:pt idx="5">
                  <c:v>5</c:v>
                </c:pt>
                <c:pt idx="6">
                  <c:v>6</c:v>
                </c:pt>
              </c:numCache>
            </c:numRef>
          </c:cat>
          <c:val>
            <c:numRef>
              <c:f>Impl_podsumowanie!$C$12:$I$12</c:f>
              <c:numCache>
                <c:formatCode>General</c:formatCode>
                <c:ptCount val="7"/>
                <c:pt idx="0">
                  <c:v>20.800000000000004</c:v>
                </c:pt>
                <c:pt idx="1">
                  <c:v>20.800000000000004</c:v>
                </c:pt>
                <c:pt idx="2">
                  <c:v>20.800000000000004</c:v>
                </c:pt>
                <c:pt idx="3">
                  <c:v>20.800000000000004</c:v>
                </c:pt>
                <c:pt idx="4">
                  <c:v>20.800000000000004</c:v>
                </c:pt>
                <c:pt idx="5">
                  <c:v>20.800000000000004</c:v>
                </c:pt>
                <c:pt idx="6">
                  <c:v>20.800000000000004</c:v>
                </c:pt>
              </c:numCache>
            </c:numRef>
          </c:val>
          <c:smooth val="0"/>
          <c:extLst>
            <c:ext xmlns:c16="http://schemas.microsoft.com/office/drawing/2014/chart" uri="{C3380CC4-5D6E-409C-BE32-E72D297353CC}">
              <c16:uniqueId val="{00000000-116F-4A89-BC06-6FED9EAD5212}"/>
            </c:ext>
          </c:extLst>
        </c:ser>
        <c:ser>
          <c:idx val="0"/>
          <c:order val="1"/>
          <c:tx>
            <c:strRef>
              <c:f>Impl_podsumowanie!$B$11</c:f>
              <c:strCache>
                <c:ptCount val="1"/>
                <c:pt idx="0">
                  <c:v>Jakość eksploatacyjna</c:v>
                </c:pt>
              </c:strCache>
            </c:strRef>
          </c:tx>
          <c:spPr>
            <a:ln w="22225" cap="rnd" cmpd="sng" algn="ctr">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Impl_podsumowanie!$C$7:$I$7</c:f>
              <c:numCache>
                <c:formatCode>General</c:formatCode>
                <c:ptCount val="7"/>
                <c:pt idx="0">
                  <c:v>0</c:v>
                </c:pt>
                <c:pt idx="1">
                  <c:v>1</c:v>
                </c:pt>
                <c:pt idx="2">
                  <c:v>2</c:v>
                </c:pt>
                <c:pt idx="3">
                  <c:v>3</c:v>
                </c:pt>
                <c:pt idx="4">
                  <c:v>4</c:v>
                </c:pt>
                <c:pt idx="5">
                  <c:v>5</c:v>
                </c:pt>
                <c:pt idx="6">
                  <c:v>6</c:v>
                </c:pt>
              </c:numCache>
            </c:numRef>
          </c:cat>
          <c:val>
            <c:numRef>
              <c:f>Impl_podsumowanie!$C$11:$I$11</c:f>
              <c:numCache>
                <c:formatCode>General</c:formatCode>
                <c:ptCount val="7"/>
                <c:pt idx="0">
                  <c:v>20.800000000000004</c:v>
                </c:pt>
                <c:pt idx="1">
                  <c:v>23.8</c:v>
                </c:pt>
                <c:pt idx="2">
                  <c:v>23.8</c:v>
                </c:pt>
                <c:pt idx="3">
                  <c:v>23.2</c:v>
                </c:pt>
                <c:pt idx="4">
                  <c:v>21.1</c:v>
                </c:pt>
                <c:pt idx="5">
                  <c:v>23.3</c:v>
                </c:pt>
                <c:pt idx="6">
                  <c:v>23.700000000000003</c:v>
                </c:pt>
              </c:numCache>
            </c:numRef>
          </c:val>
          <c:smooth val="0"/>
          <c:extLst>
            <c:ext xmlns:c16="http://schemas.microsoft.com/office/drawing/2014/chart" uri="{C3380CC4-5D6E-409C-BE32-E72D297353CC}">
              <c16:uniqueId val="{00000001-116F-4A89-BC06-6FED9EAD5212}"/>
            </c:ext>
          </c:extLst>
        </c:ser>
        <c:ser>
          <c:idx val="2"/>
          <c:order val="2"/>
          <c:tx>
            <c:v>Tolerancja</c:v>
          </c:tx>
          <c:spPr>
            <a:ln w="22225" cap="rnd" cmpd="sng" algn="ctr">
              <a:solidFill>
                <a:schemeClr val="accent3"/>
              </a:solidFill>
              <a:prstDash val="dash"/>
              <a:round/>
            </a:ln>
            <a:effectLst/>
          </c:spPr>
          <c:marker>
            <c:symbol val="none"/>
          </c:marker>
          <c:dLbls>
            <c:delete val="1"/>
          </c:dLbls>
          <c:val>
            <c:numRef>
              <c:f>Impl_podsumowanie!$C$13:$I$13</c:f>
              <c:numCache>
                <c:formatCode>General</c:formatCode>
                <c:ptCount val="7"/>
                <c:pt idx="0">
                  <c:v>21.800000000000004</c:v>
                </c:pt>
                <c:pt idx="1">
                  <c:v>21.800000000000004</c:v>
                </c:pt>
                <c:pt idx="2">
                  <c:v>21.800000000000004</c:v>
                </c:pt>
                <c:pt idx="3">
                  <c:v>21.800000000000004</c:v>
                </c:pt>
                <c:pt idx="4">
                  <c:v>21.800000000000004</c:v>
                </c:pt>
                <c:pt idx="5">
                  <c:v>21.800000000000004</c:v>
                </c:pt>
                <c:pt idx="6">
                  <c:v>21.800000000000004</c:v>
                </c:pt>
              </c:numCache>
            </c:numRef>
          </c:val>
          <c:smooth val="0"/>
          <c:extLst>
            <c:ext xmlns:c16="http://schemas.microsoft.com/office/drawing/2014/chart" uri="{C3380CC4-5D6E-409C-BE32-E72D297353CC}">
              <c16:uniqueId val="{00000002-116F-4A89-BC06-6FED9EAD5212}"/>
            </c:ext>
          </c:extLst>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647875792"/>
        <c:axId val="647876352"/>
      </c:lineChart>
      <c:catAx>
        <c:axId val="647875792"/>
        <c:scaling>
          <c:orientation val="minMax"/>
        </c:scaling>
        <c:delete val="0"/>
        <c:axPos val="b"/>
        <c:title>
          <c:tx>
            <c:rich>
              <a:bodyPr rot="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r>
                  <a:rPr lang="pl-PL" sz="1600" b="1"/>
                  <a:t>Iteracja</a:t>
                </a:r>
                <a:endParaRPr lang="pl-PL" sz="1000" b="1"/>
              </a:p>
            </c:rich>
          </c:tx>
          <c:layout>
            <c:manualLayout>
              <c:xMode val="edge"/>
              <c:yMode val="edge"/>
              <c:x val="0.44874995504034826"/>
              <c:y val="0.89083373506883079"/>
            </c:manualLayout>
          </c:layout>
          <c:overlay val="0"/>
          <c:spPr>
            <a:noFill/>
            <a:ln>
              <a:noFill/>
            </a:ln>
            <a:effectLst/>
          </c:sp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800" b="1" i="0" u="none" strike="noStrike" kern="1200" spc="20" baseline="0">
                <a:solidFill>
                  <a:schemeClr val="dk1">
                    <a:lumMod val="65000"/>
                    <a:lumOff val="35000"/>
                  </a:schemeClr>
                </a:solidFill>
                <a:latin typeface="+mn-lt"/>
                <a:ea typeface="+mn-ea"/>
                <a:cs typeface="+mn-cs"/>
              </a:defRPr>
            </a:pPr>
            <a:endParaRPr lang="en-US"/>
          </a:p>
        </c:txPr>
        <c:crossAx val="647876352"/>
        <c:crosses val="autoZero"/>
        <c:auto val="1"/>
        <c:lblAlgn val="ctr"/>
        <c:lblOffset val="100"/>
        <c:noMultiLvlLbl val="0"/>
      </c:catAx>
      <c:valAx>
        <c:axId val="647876352"/>
        <c:scaling>
          <c:orientation val="minMax"/>
        </c:scaling>
        <c:delete val="0"/>
        <c:axPos val="l"/>
        <c:title>
          <c:tx>
            <c:rich>
              <a:bodyPr rot="-5400000" spcFirstLastPara="1" vertOverflow="ellipsis" vert="horz" wrap="square" anchor="ctr" anchorCtr="1"/>
              <a:lstStyle/>
              <a:p>
                <a:pPr>
                  <a:defRPr sz="1800" b="1" i="0" u="none" strike="noStrike" kern="1200" cap="all" baseline="0">
                    <a:solidFill>
                      <a:schemeClr val="dk1">
                        <a:lumMod val="65000"/>
                        <a:lumOff val="35000"/>
                      </a:schemeClr>
                    </a:solidFill>
                    <a:latin typeface="+mn-lt"/>
                    <a:ea typeface="+mn-ea"/>
                    <a:cs typeface="+mn-cs"/>
                  </a:defRPr>
                </a:pPr>
                <a:r>
                  <a:rPr lang="pl-PL" sz="1800" b="1"/>
                  <a:t>ilość punktów</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spc="20" baseline="0">
                <a:solidFill>
                  <a:schemeClr val="dk1">
                    <a:lumMod val="65000"/>
                    <a:lumOff val="35000"/>
                  </a:schemeClr>
                </a:solidFill>
                <a:latin typeface="+mn-lt"/>
                <a:ea typeface="+mn-ea"/>
                <a:cs typeface="+mn-cs"/>
              </a:defRPr>
            </a:pPr>
            <a:endParaRPr lang="en-US"/>
          </a:p>
        </c:txPr>
        <c:crossAx val="647875792"/>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manualLayout>
          <c:xMode val="edge"/>
          <c:yMode val="edge"/>
          <c:x val="0.13240470428865911"/>
          <c:y val="0.69915165558589798"/>
          <c:w val="0.78525922828653971"/>
          <c:h val="5.7398360919170908E-2"/>
        </c:manualLayout>
      </c:layout>
      <c:overlay val="0"/>
      <c:spPr>
        <a:noFill/>
        <a:ln>
          <a:solidFill>
            <a:schemeClr val="tx1"/>
          </a:solidFill>
        </a:ln>
        <a:effectLst/>
      </c:spPr>
      <c:txPr>
        <a:bodyPr rot="0" spcFirstLastPara="1" vertOverflow="ellipsis" vert="horz" wrap="square" anchor="ctr" anchorCtr="1"/>
        <a:lstStyle/>
        <a:p>
          <a:pPr>
            <a:defRPr sz="1200" b="1" i="0" u="none" strike="noStrike" kern="1200" baseline="0">
              <a:solidFill>
                <a:schemeClr val="dk1">
                  <a:lumMod val="65000"/>
                  <a:lumOff val="35000"/>
                </a:schemeClr>
              </a:solidFill>
              <a:latin typeface="+mn-lt"/>
              <a:ea typeface="+mn-ea"/>
              <a:cs typeface="+mn-cs"/>
            </a:defRPr>
          </a:pPr>
          <a:endParaRPr lang="en-US"/>
        </a:p>
      </c:txPr>
    </c:legend>
    <c:plotVisOnly val="1"/>
    <c:dispBlanksAs val="zero"/>
    <c:showDLblsOverMax val="0"/>
  </c:chart>
  <c:spPr>
    <a:solidFill>
      <a:schemeClr val="lt1"/>
    </a:solidFill>
    <a:ln w="9525" cap="flat" cmpd="sng" algn="ctr">
      <a:solidFill>
        <a:schemeClr val="accent1">
          <a:alpha val="94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F265B7-09C9-4A15-92EB-81D07EFE5C59}" type="datetimeFigureOut">
              <a:rPr lang="en-GB" smtClean="0"/>
              <a:t>21/11/2016</a:t>
            </a:fld>
            <a:endParaRPr lang="en-GB"/>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99BD7-DBCE-46BF-89A6-47E4D940AC6F}" type="slidenum">
              <a:rPr lang="en-GB" smtClean="0"/>
              <a:t>‹#›</a:t>
            </a:fld>
            <a:endParaRPr lang="en-GB"/>
          </a:p>
        </p:txBody>
      </p:sp>
    </p:spTree>
    <p:extLst>
      <p:ext uri="{BB962C8B-B14F-4D97-AF65-F5344CB8AC3E}">
        <p14:creationId xmlns:p14="http://schemas.microsoft.com/office/powerpoint/2010/main" val="22261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28600" indent="-228600">
              <a:buFont typeface="Arial" panose="020B0604020202020204" pitchFamily="34" charset="0"/>
              <a:buChar char="•"/>
            </a:pPr>
            <a:r>
              <a:rPr lang="pl-PL" dirty="0"/>
              <a:t>Cel pracy: </a:t>
            </a:r>
            <a:r>
              <a:rPr lang="pl-PL" dirty="0">
                <a:solidFill>
                  <a:schemeClr val="tx1"/>
                </a:solidFill>
              </a:rPr>
              <a:t>przygotowanie modelu zapewniania jakości procesu eksploatacji systemu informatycznego.</a:t>
            </a:r>
          </a:p>
          <a:p>
            <a:pPr marL="0" indent="0">
              <a:buFont typeface="Arial" panose="020B0604020202020204" pitchFamily="34" charset="0"/>
              <a:buNone/>
            </a:pPr>
            <a:r>
              <a:rPr lang="pl-PL" dirty="0">
                <a:solidFill>
                  <a:schemeClr val="tx1"/>
                </a:solidFill>
              </a:rPr>
              <a:t>	</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Hipoteza badawcza: </a:t>
            </a:r>
            <a:r>
              <a:rPr lang="pl-PL" dirty="0">
                <a:solidFill>
                  <a:schemeClr val="tx1"/>
                </a:solidFill>
              </a:rPr>
              <a:t>poziom jakości może ulegać zmianie w trakcie eksploatacji systemu informatycznego. </a:t>
            </a:r>
            <a:endParaRPr lang="en-GB" dirty="0">
              <a:solidFill>
                <a:schemeClr val="tx1"/>
              </a:solidFill>
            </a:endParaRPr>
          </a:p>
        </p:txBody>
      </p:sp>
      <p:sp>
        <p:nvSpPr>
          <p:cNvPr id="4" name="Symbol zastępczy numeru slajdu 3"/>
          <p:cNvSpPr>
            <a:spLocks noGrp="1"/>
          </p:cNvSpPr>
          <p:nvPr>
            <p:ph type="sldNum" sz="quarter" idx="10"/>
          </p:nvPr>
        </p:nvSpPr>
        <p:spPr/>
        <p:txBody>
          <a:bodyPr/>
          <a:lstStyle/>
          <a:p>
            <a:fld id="{AB799BD7-DBCE-46BF-89A6-47E4D940AC6F}" type="slidenum">
              <a:rPr lang="en-GB" smtClean="0"/>
              <a:t>2</a:t>
            </a:fld>
            <a:endParaRPr lang="en-GB"/>
          </a:p>
        </p:txBody>
      </p:sp>
    </p:spTree>
    <p:extLst>
      <p:ext uri="{BB962C8B-B14F-4D97-AF65-F5344CB8AC3E}">
        <p14:creationId xmlns:p14="http://schemas.microsoft.com/office/powerpoint/2010/main" val="504784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W ramach implementacji modelu wykazano, że zmiany zachodzące w obszarach zapewniania jakości mają wpływ na wynikową wartość jakości eksploatacyjnej.</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Ze względu na iteracyjność opracowanego modelu, jego implementacja wymusza na organizacji systematyczną ocenę działań podejmowanych w celu utrzymania oraz rozwoju systemu informatycznego.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Implementacja modelu umożliwia również podejmowanie skutecznych działań naprawczych, mających na celu podniesienie poziomu jakości kiedy tylko spadnie on poniżej poziomu wyznaczonego przez jakość bazową oraz ustaloną tolerancję.</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Dobór kryteriów jakościowych oraz ustalenie odpowiednich tolerancji w zbudowanym modelu umożliwia późniejszą weryfikację wydajności systemu informatycznego w momencie nieoczekiwanego obniżenia poziomu jakości eksploatacyjnej. Faktyczne powiązanie wartości parametrów technicznych z obniżonym poziomem jakości może sugerować moment, w którym dalsza eksploatacja staje się nieopłacalna i warto rozważyć wycofanie systemu informatycznego z eksploatacji.</a:t>
            </a:r>
            <a:endParaRPr lang="en-GB" dirty="0"/>
          </a:p>
        </p:txBody>
      </p:sp>
      <p:sp>
        <p:nvSpPr>
          <p:cNvPr id="4" name="Slide Number Placeholder 3"/>
          <p:cNvSpPr>
            <a:spLocks noGrp="1"/>
          </p:cNvSpPr>
          <p:nvPr>
            <p:ph type="sldNum" sz="quarter" idx="10"/>
          </p:nvPr>
        </p:nvSpPr>
        <p:spPr/>
        <p:txBody>
          <a:bodyPr/>
          <a:lstStyle/>
          <a:p>
            <a:fld id="{AB799BD7-DBCE-46BF-89A6-47E4D940AC6F}" type="slidenum">
              <a:rPr lang="en-GB" smtClean="0"/>
              <a:t>11</a:t>
            </a:fld>
            <a:endParaRPr lang="en-GB"/>
          </a:p>
        </p:txBody>
      </p:sp>
    </p:spTree>
    <p:extLst>
      <p:ext uri="{BB962C8B-B14F-4D97-AF65-F5344CB8AC3E}">
        <p14:creationId xmlns:p14="http://schemas.microsoft.com/office/powerpoint/2010/main" val="367649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Jednym z założeń modelu jest</a:t>
            </a:r>
            <a:r>
              <a:rPr lang="pl-PL" baseline="0" dirty="0"/>
              <a:t> wyznaczenie jakości wypracowanej w momencie wdrożenia systemu w środowisku produkcyjnym, aby bezpośrednio po wdrożeniu ustalić jej bazowy poziom, który powinien zostać utrzymany.</a:t>
            </a:r>
          </a:p>
          <a:p>
            <a:endParaRPr lang="pl-PL" baseline="0" dirty="0"/>
          </a:p>
          <a:p>
            <a:r>
              <a:rPr lang="pl-PL" baseline="0" dirty="0"/>
              <a:t>Bezpośrednio po wdrożeniu w środowisku produkcyjnym, rozpoczyna się kształtowanie jakości eksploatacyjnej. </a:t>
            </a:r>
          </a:p>
          <a:p>
            <a:endParaRPr lang="pl-PL" baseline="0" dirty="0"/>
          </a:p>
          <a:p>
            <a:r>
              <a:rPr lang="pl-PL" baseline="0" dirty="0"/>
              <a:t>Zgodnie z literaturą źródłową osiągnięcie oczekiwanej jakości eksploatacyjnej zależy od następujących czynników:</a:t>
            </a:r>
          </a:p>
          <a:p>
            <a:pPr marL="171450" indent="-171450">
              <a:buFont typeface="Arial" panose="020B0604020202020204" pitchFamily="34" charset="0"/>
              <a:buChar char="•"/>
            </a:pPr>
            <a:r>
              <a:rPr lang="pl-PL" baseline="0" dirty="0"/>
              <a:t>wyboru procesu eksploatacji,</a:t>
            </a:r>
          </a:p>
          <a:p>
            <a:pPr marL="171450" indent="-171450">
              <a:buFont typeface="Arial" panose="020B0604020202020204" pitchFamily="34" charset="0"/>
              <a:buChar char="•"/>
            </a:pPr>
            <a:r>
              <a:rPr lang="pl-PL" baseline="0" dirty="0"/>
              <a:t>osiągniętego poziomu jakości potencjalnej,</a:t>
            </a:r>
          </a:p>
          <a:p>
            <a:pPr marL="171450" indent="-171450">
              <a:buFont typeface="Arial" panose="020B0604020202020204" pitchFamily="34" charset="0"/>
              <a:buChar char="•"/>
            </a:pPr>
            <a:r>
              <a:rPr lang="pl-PL" baseline="0" dirty="0"/>
              <a:t>wyboru warunków eksploatacji,</a:t>
            </a:r>
          </a:p>
          <a:p>
            <a:pPr marL="171450" indent="-171450">
              <a:buFont typeface="Arial" panose="020B0604020202020204" pitchFamily="34" charset="0"/>
              <a:buChar char="•"/>
            </a:pPr>
            <a:r>
              <a:rPr lang="pl-PL" baseline="0" dirty="0"/>
              <a:t>postawionych wymagań eksploatacyjnych.</a:t>
            </a:r>
          </a:p>
          <a:p>
            <a:endParaRPr lang="pl-PL" baseline="0" dirty="0"/>
          </a:p>
          <a:p>
            <a:r>
              <a:rPr lang="pl-PL" baseline="0" dirty="0"/>
              <a:t>Reprezentacją graficzną jakości eksploatacyjnej na powyższym slajdzie jest zielony cylinder, który został ograniczony od góry maksymalnym wypracowanym poziomem jakości, a od dołu poziomem bazowym wypracowanym bezpośrednio przed wdrożeniem w środowisku produkcyjnym. </a:t>
            </a:r>
          </a:p>
          <a:p>
            <a:endParaRPr lang="pl-PL" baseline="0" dirty="0"/>
          </a:p>
          <a:p>
            <a:r>
              <a:rPr lang="pl-PL" baseline="0" dirty="0"/>
              <a:t>Jakość nie powinna spaść poniżej poziomu bazowego w trakcie procesu eksploatacji systemu informatycznego. Jeśli doszło do tego po wdrożeniu systemu, możemy mówić o fiasku projektu, które mogło być spowodowane np. niezgodnością warunków eksploatacji z wymaganiami poza funkcjonalnymi. </a:t>
            </a:r>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3</a:t>
            </a:fld>
            <a:endParaRPr lang="en-GB"/>
          </a:p>
        </p:txBody>
      </p:sp>
    </p:spTree>
    <p:extLst>
      <p:ext uri="{BB962C8B-B14F-4D97-AF65-F5344CB8AC3E}">
        <p14:creationId xmlns:p14="http://schemas.microsoft.com/office/powerpoint/2010/main" val="3219133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dirty="0">
                <a:effectLst/>
                <a:latin typeface="Times New Roman" panose="02020603050405020304" pitchFamily="18" charset="0"/>
                <a:ea typeface="Times New Roman" panose="02020603050405020304" pitchFamily="18" charset="0"/>
              </a:rPr>
              <a:t>Zbudowany model dotyczy zapewnienia jakości, a więc w odpowiednich warunkach powinien również umożliwić podniesienie poziomu jakości w celu stabilizowania procesu eksploatacji systemu informatycznego.</a:t>
            </a:r>
          </a:p>
          <a:p>
            <a:endParaRPr lang="pl-PL" sz="1200" dirty="0">
              <a:effectLst/>
              <a:latin typeface="Times New Roman" panose="02020603050405020304" pitchFamily="18" charset="0"/>
            </a:endParaRPr>
          </a:p>
          <a:p>
            <a:r>
              <a:rPr lang="pl-PL" sz="1200" kern="1200" dirty="0">
                <a:solidFill>
                  <a:schemeClr val="tx1"/>
                </a:solidFill>
                <a:effectLst/>
                <a:latin typeface="+mn-lt"/>
                <a:ea typeface="+mn-ea"/>
                <a:cs typeface="+mn-cs"/>
              </a:rPr>
              <a:t>Zbudowany model jest modelem iteracyjnym.</a:t>
            </a:r>
            <a:r>
              <a:rPr lang="pl-PL" sz="1200" kern="1200" baseline="0" dirty="0">
                <a:solidFill>
                  <a:schemeClr val="tx1"/>
                </a:solidFill>
                <a:effectLst/>
                <a:latin typeface="+mn-lt"/>
                <a:ea typeface="+mn-ea"/>
                <a:cs typeface="+mn-cs"/>
              </a:rPr>
              <a:t> W celu realizacji zapewniania jakości procesu eksploatacji systemu informatycznego, niektóre czynności z powyższego slajdu powinny być powtarzane w określonych odstępach czasu. Przykładowo może być to czas pomiędzy kolejnymi wydaniami systemu informatycznego lub czas pomiędzy wdrożeniem określonej liczby poprawek i zmian wynikających z wniosków o zmianę (ang. </a:t>
            </a:r>
            <a:r>
              <a:rPr lang="pl-PL" sz="1200" i="1" kern="1200" baseline="0" dirty="0" err="1">
                <a:solidFill>
                  <a:schemeClr val="tx1"/>
                </a:solidFill>
                <a:effectLst/>
                <a:latin typeface="+mn-lt"/>
                <a:ea typeface="+mn-ea"/>
                <a:cs typeface="+mn-cs"/>
              </a:rPr>
              <a:t>Request</a:t>
            </a:r>
            <a:r>
              <a:rPr lang="pl-PL" sz="1200" i="1" kern="1200" baseline="0" dirty="0">
                <a:solidFill>
                  <a:schemeClr val="tx1"/>
                </a:solidFill>
                <a:effectLst/>
                <a:latin typeface="+mn-lt"/>
                <a:ea typeface="+mn-ea"/>
                <a:cs typeface="+mn-cs"/>
              </a:rPr>
              <a:t> for </a:t>
            </a:r>
            <a:r>
              <a:rPr lang="pl-PL" sz="1200" i="1" kern="1200" baseline="0" dirty="0" err="1">
                <a:solidFill>
                  <a:schemeClr val="tx1"/>
                </a:solidFill>
                <a:effectLst/>
                <a:latin typeface="+mn-lt"/>
                <a:ea typeface="+mn-ea"/>
                <a:cs typeface="+mn-cs"/>
              </a:rPr>
              <a:t>change</a:t>
            </a:r>
            <a:r>
              <a:rPr lang="pl-PL" sz="1200" kern="1200" baseline="0" dirty="0">
                <a:solidFill>
                  <a:schemeClr val="tx1"/>
                </a:solidFill>
                <a:effectLst/>
                <a:latin typeface="+mn-lt"/>
                <a:ea typeface="+mn-ea"/>
                <a:cs typeface="+mn-cs"/>
              </a:rPr>
              <a:t>).</a:t>
            </a:r>
          </a:p>
          <a:p>
            <a:endParaRPr lang="pl-PL" sz="1200" kern="1200" baseline="0" dirty="0">
              <a:solidFill>
                <a:schemeClr val="tx1"/>
              </a:solidFill>
              <a:effectLst/>
              <a:latin typeface="+mn-lt"/>
              <a:ea typeface="+mn-ea"/>
              <a:cs typeface="+mn-cs"/>
            </a:endParaRPr>
          </a:p>
          <a:p>
            <a:r>
              <a:rPr lang="pl-PL" dirty="0"/>
              <a:t>W każdej iteracji powinno nastąpić sprawdzenie, czy poziom jakości eksploatacyjnej nie spadł poniżej ustalonego wcześniej poziomu lub, czy nie została przekroczona tolerancja dla jednego z kryteriów jakościowych. </a:t>
            </a:r>
          </a:p>
          <a:p>
            <a:endParaRPr lang="pl-PL" dirty="0"/>
          </a:p>
          <a:p>
            <a:r>
              <a:rPr lang="pl-PL" dirty="0"/>
              <a:t>Zgodnie z założeniami modelu po wdrożeniu SI w środowisku produkcyjnym musi nastąpić ustalenie tolerancji dla kryteriów jakościowych oraz tolerancji dla jakości eksploatacyjnej. Spadek poziomu jakości eksploatacyjnej poniżej poziomu bazowego powiększonego o wartość tolerancji lub przekroczenie tolerancji dla jednego z kryteriów jakościowych powinno uruchomić procedurę audytu wewnętrznego i w następstwie podjęcie działań naprawczych. Celem przeprowadzenia działań naprawczych powinno być zawsze podniesienie poziomu jakości powyżej wyznaczonego wcześniej poziomu jakości bazowej. Jeśli działania naprawcze nie przyniosą oczekiwanego rezultatu oraz tolerancje dla kryteriów jakościowych zostaną dodatkowo przekroczone, należy rozważyć likwidację systemu informatycznego.</a:t>
            </a:r>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4</a:t>
            </a:fld>
            <a:endParaRPr lang="en-GB"/>
          </a:p>
        </p:txBody>
      </p:sp>
    </p:spTree>
    <p:extLst>
      <p:ext uri="{BB962C8B-B14F-4D97-AF65-F5344CB8AC3E}">
        <p14:creationId xmlns:p14="http://schemas.microsoft.com/office/powerpoint/2010/main" val="8408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celu wyznaczenia bazowego poziomu jakości zidentyfikowany</a:t>
            </a:r>
            <a:r>
              <a:rPr lang="pl-PL" baseline="0" dirty="0"/>
              <a:t> najważniejsze komponenty systemu informatycznego, których jakość może być zwykle dobrze wyeksponowana w fazach przed wdrożeniem produkcyjnym.</a:t>
            </a:r>
          </a:p>
          <a:p>
            <a:endParaRPr lang="pl-PL" baseline="0" dirty="0"/>
          </a:p>
          <a:p>
            <a:r>
              <a:rPr lang="pl-PL" baseline="0" dirty="0"/>
              <a:t>W rzeczywistych projektach informatycznych, niektóre z komponentów umieszczonych na slajdzie mogą nie występować, dlatego ich ocena nie będzie możliwa.</a:t>
            </a:r>
          </a:p>
          <a:p>
            <a:endParaRPr lang="pl-PL" baseline="0" dirty="0"/>
          </a:p>
          <a:p>
            <a:r>
              <a:rPr lang="pl-PL" baseline="0" dirty="0"/>
              <a:t>Istotne jest, aby jakość bazowa w danych zakresach została wyznaczona przed przekazaniem systemu do eksploatacji, a nie w trakcie. Według standardu ITIL powinno się to odbyć w fazie przekazania usługi.</a:t>
            </a:r>
          </a:p>
          <a:p>
            <a:endParaRPr lang="pl-PL" baseline="0" dirty="0"/>
          </a:p>
          <a:p>
            <a:r>
              <a:rPr lang="pl-PL" dirty="0"/>
              <a:t>Wyznaczenie</a:t>
            </a:r>
            <a:r>
              <a:rPr lang="pl-PL" baseline="0" dirty="0"/>
              <a:t> poziomu jakości bazowej powinno odbyć się w czterech zakresach:</a:t>
            </a:r>
          </a:p>
          <a:p>
            <a:pPr marL="171450" indent="-171450">
              <a:buFont typeface="Arial" panose="020B0604020202020204" pitchFamily="34" charset="0"/>
              <a:buChar char="•"/>
            </a:pPr>
            <a:r>
              <a:rPr lang="pl-PL" baseline="0" dirty="0"/>
              <a:t>Wymagań,</a:t>
            </a:r>
          </a:p>
          <a:p>
            <a:pPr marL="171450" indent="-171450">
              <a:buFont typeface="Arial" panose="020B0604020202020204" pitchFamily="34" charset="0"/>
              <a:buChar char="•"/>
            </a:pPr>
            <a:r>
              <a:rPr lang="pl-PL" baseline="0" dirty="0"/>
              <a:t>Procesu wytwórczego,</a:t>
            </a:r>
          </a:p>
          <a:p>
            <a:pPr marL="171450" indent="-171450">
              <a:buFont typeface="Arial" panose="020B0604020202020204" pitchFamily="34" charset="0"/>
              <a:buChar char="•"/>
            </a:pPr>
            <a:r>
              <a:rPr lang="pl-PL" dirty="0"/>
              <a:t>Przeprowadzonych testów,</a:t>
            </a:r>
          </a:p>
          <a:p>
            <a:pPr marL="171450" indent="-171450">
              <a:buFont typeface="Arial" panose="020B0604020202020204" pitchFamily="34" charset="0"/>
              <a:buChar char="•"/>
            </a:pPr>
            <a:r>
              <a:rPr lang="pl-PL" dirty="0"/>
              <a:t>Wytworzonej</a:t>
            </a:r>
            <a:r>
              <a:rPr lang="pl-PL" baseline="0" dirty="0"/>
              <a:t> dokumentacji.</a:t>
            </a:r>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5</a:t>
            </a:fld>
            <a:endParaRPr lang="en-GB"/>
          </a:p>
        </p:txBody>
      </p:sp>
    </p:spTree>
    <p:extLst>
      <p:ext uri="{BB962C8B-B14F-4D97-AF65-F5344CB8AC3E}">
        <p14:creationId xmlns:p14="http://schemas.microsoft.com/office/powerpoint/2010/main" val="2768639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celu implementacji modelu wyznaczono jakość bazową, która została wypracowana w momencie wdrożenia omawianego systemu w środowisku produkcyjnym. Wartości atrybutów wykorzystanych w przykładowej implementacji umieszczono w tabeli.</a:t>
            </a:r>
          </a:p>
          <a:p>
            <a:endParaRPr lang="pl-PL" dirty="0"/>
          </a:p>
          <a:p>
            <a:r>
              <a:rPr lang="pl-PL" dirty="0"/>
              <a:t>Jakość bazową (JB) dla omawianego systemu informatycznego w momencie wdrożenia w środowisku produkcyjnym wyznaczono poprzez podstawienie sum cząstkowych tabeli do równania:</a:t>
            </a:r>
          </a:p>
          <a:p>
            <a:endParaRPr lang="pl-PL" dirty="0"/>
          </a:p>
          <a:p>
            <a:r>
              <a:rPr lang="en-GB" dirty="0"/>
              <a:t>JB= 4+2.4+4+10.4=20.8 </a:t>
            </a:r>
            <a:r>
              <a:rPr lang="en-GB" dirty="0" err="1"/>
              <a:t>punktów</a:t>
            </a:r>
            <a:endParaRPr lang="pl-PL" dirty="0"/>
          </a:p>
          <a:p>
            <a:endParaRPr lang="pl-PL" dirty="0"/>
          </a:p>
          <a:p>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6</a:t>
            </a:fld>
            <a:endParaRPr lang="en-GB"/>
          </a:p>
        </p:txBody>
      </p:sp>
    </p:spTree>
    <p:extLst>
      <p:ext uri="{BB962C8B-B14F-4D97-AF65-F5344CB8AC3E}">
        <p14:creationId xmlns:p14="http://schemas.microsoft.com/office/powerpoint/2010/main" val="7586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u="none" strike="noStrike" kern="1200" baseline="0" dirty="0">
                <a:solidFill>
                  <a:schemeClr val="tx1"/>
                </a:solidFill>
                <a:latin typeface="+mn-lt"/>
                <a:ea typeface="+mn-ea"/>
                <a:cs typeface="+mn-cs"/>
              </a:rPr>
              <a:t>Zbudowany model zapewniania jakości został dostosowany do zmian zachodzących w systemie informatycznym w trakcie procesu jego eksploatacji. Zmiany mogą zachodzić w wielu obszarach systemu informatycznego, na poziomie modelu istotne było jednak wyodrębnianie obszarów, w których zapewnienie jakości będzie mogło być realizowane. Omawiane obszary zostały wyróżnione na powyższym slajdzie: </a:t>
            </a:r>
          </a:p>
          <a:p>
            <a:endParaRPr lang="pl-PL"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pl-PL" dirty="0"/>
              <a:t>ocena zgodności z wymaganiami,</a:t>
            </a:r>
          </a:p>
          <a:p>
            <a:pPr marL="171450" indent="-171450">
              <a:buFont typeface="Arial" panose="020B0604020202020204" pitchFamily="34" charset="0"/>
              <a:buChar char="•"/>
            </a:pPr>
            <a:r>
              <a:rPr lang="pl-PL" dirty="0"/>
              <a:t>wprowadzanie zmian,</a:t>
            </a:r>
          </a:p>
          <a:p>
            <a:pPr marL="171450" indent="-171450">
              <a:buFont typeface="Arial" panose="020B0604020202020204" pitchFamily="34" charset="0"/>
              <a:buChar char="•"/>
            </a:pPr>
            <a:r>
              <a:rPr lang="pl-PL" dirty="0"/>
              <a:t>serwis i konserwacja.</a:t>
            </a:r>
          </a:p>
          <a:p>
            <a:pPr marL="0" indent="0">
              <a:buFont typeface="Arial" panose="020B0604020202020204" pitchFamily="34" charset="0"/>
              <a:buNone/>
            </a:pPr>
            <a:endParaRPr lang="pl-PL" dirty="0"/>
          </a:p>
          <a:p>
            <a:pPr marL="0" indent="0">
              <a:buFont typeface="Arial" panose="020B0604020202020204" pitchFamily="34" charset="0"/>
              <a:buNone/>
            </a:pPr>
            <a:r>
              <a:rPr lang="pl-PL" dirty="0"/>
              <a:t>Czynności wyróżnione na zielonym kole związane z przekazaniem SI do eksploatacji, nie mają wpływu</a:t>
            </a:r>
            <a:r>
              <a:rPr lang="pl-PL" baseline="0" dirty="0"/>
              <a:t> </a:t>
            </a:r>
            <a:r>
              <a:rPr lang="pl-PL" dirty="0"/>
              <a:t>na jakość eksploatacyjną, która będzie wypracowywana po wdrożeniu. Jedną z nich jest ustalenie tolerancji dla kryteriów jakościowych.</a:t>
            </a:r>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7</a:t>
            </a:fld>
            <a:endParaRPr lang="en-GB"/>
          </a:p>
        </p:txBody>
      </p:sp>
    </p:spTree>
    <p:extLst>
      <p:ext uri="{BB962C8B-B14F-4D97-AF65-F5344CB8AC3E}">
        <p14:creationId xmlns:p14="http://schemas.microsoft.com/office/powerpoint/2010/main" val="4163940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celu implementacji modelu zapewnienia jakości ustalono tolerancję dla jakości eksploatacyjnej na poziomie 1 punktu. Oznacza to, że spadek jakości eksploatacyjnej poniżej poziomu 21.8 punktów uruchomi działania naprawcze, których celem powinno być podniesienie poziomu jakości.</a:t>
            </a:r>
          </a:p>
          <a:p>
            <a:endParaRPr lang="pl-PL" dirty="0"/>
          </a:p>
          <a:p>
            <a:r>
              <a:rPr lang="pl-PL" dirty="0"/>
              <a:t>Dane</a:t>
            </a:r>
            <a:r>
              <a:rPr lang="pl-PL" baseline="0" dirty="0"/>
              <a:t> z powyższej tabeli posłużyły do wyznaczania jakości eksploatacyjnej (rysunek). Na podstawie wykresu widzimy, że jakość eksploatacyjna była kształtowana w przedziale od 23.8 do 21.1 punktów na przestrzeni 6 wydań (6 ukończonych iteracji) omawianego systemu informatycznego. Jakość bazowa wypracowana w momencie wdrożenia SI w środowisku produkcyjnym (iteracja 0), zgodnie ze wcześniejszymi wyliczeniami wyniosła 20.8 punktów.</a:t>
            </a:r>
          </a:p>
          <a:p>
            <a:endParaRPr lang="pl-PL" baseline="0" dirty="0"/>
          </a:p>
          <a:p>
            <a:r>
              <a:rPr lang="pl-PL" dirty="0"/>
              <a:t>Na rysunku widać również, że po wydaniu 4 wersji systemu informatycznego jakość eksploatacyjna spadła do poziomu 21.1 punktów, a więc przekroczyła założoną wcześniej 1 punktową tolerancję. W tym momencie powinna nastąpić weryfikacja kryteriów jakościowych (dotyczących wydajności SI), a więc przepustowości oraz wrażliwości obciążenia. Jeśli tolerancje dla wymienionych wcześniej kryteriów zostały także przekroczone, wtedy należy rozważyć likwidację systemu informatycznego i rozpoczęcie nowego projektu. W przykładowej implementacji założono jednak, że taka sytuacja nie nastąpiła i po wydaniu 4 wersji systemu informatycznego przeprowadzono działania naprawcze, które umożliwiły podniesienie jakości eksploatacyjnej do poziomu 23.3 punktów po wydaniu 5 wersji SI (rysunek).</a:t>
            </a:r>
          </a:p>
        </p:txBody>
      </p:sp>
      <p:sp>
        <p:nvSpPr>
          <p:cNvPr id="4" name="Symbol zastępczy numeru slajdu 3"/>
          <p:cNvSpPr>
            <a:spLocks noGrp="1"/>
          </p:cNvSpPr>
          <p:nvPr>
            <p:ph type="sldNum" sz="quarter" idx="10"/>
          </p:nvPr>
        </p:nvSpPr>
        <p:spPr/>
        <p:txBody>
          <a:bodyPr/>
          <a:lstStyle/>
          <a:p>
            <a:fld id="{AB799BD7-DBCE-46BF-89A6-47E4D940AC6F}" type="slidenum">
              <a:rPr lang="en-GB" smtClean="0"/>
              <a:t>8</a:t>
            </a:fld>
            <a:endParaRPr lang="en-GB"/>
          </a:p>
        </p:txBody>
      </p:sp>
    </p:spTree>
    <p:extLst>
      <p:ext uri="{BB962C8B-B14F-4D97-AF65-F5344CB8AC3E}">
        <p14:creationId xmlns:p14="http://schemas.microsoft.com/office/powerpoint/2010/main" val="4238184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pl-PL" b="1" dirty="0">
                <a:solidFill>
                  <a:schemeClr val="accent1"/>
                </a:solidFill>
              </a:rPr>
              <a:t>Co udało się osiągnąć w ramach zrealizowanej pracy:</a:t>
            </a:r>
          </a:p>
          <a:p>
            <a:pPr marL="171450" indent="-171450">
              <a:buFont typeface="Arial" panose="020B0604020202020204" pitchFamily="34" charset="0"/>
              <a:buChar char="•"/>
            </a:pPr>
            <a:r>
              <a:rPr lang="pl-PL" dirty="0"/>
              <a:t>Dokonano analizy standardu ITIL pod kątem utrzymania systemu informatycznego.</a:t>
            </a:r>
          </a:p>
          <a:p>
            <a:pPr marL="171450" indent="-171450">
              <a:buFont typeface="Arial" panose="020B0604020202020204" pitchFamily="34" charset="0"/>
              <a:buChar char="•"/>
            </a:pPr>
            <a:r>
              <a:rPr lang="pl-PL" dirty="0"/>
              <a:t>Dokonano analizy znaczenia wybranych procesów ITIL dla zapewnienia jakości.</a:t>
            </a:r>
          </a:p>
          <a:p>
            <a:pPr marL="171450" indent="-171450">
              <a:buFont typeface="Arial" panose="020B0604020202020204" pitchFamily="34" charset="0"/>
              <a:buChar char="•"/>
            </a:pPr>
            <a:r>
              <a:rPr lang="pl-PL" dirty="0"/>
              <a:t>Dokonano analizy kształtowania jakości eksploatacyjnej systemu informatycznego.</a:t>
            </a:r>
          </a:p>
          <a:p>
            <a:pPr marL="171450" indent="-171450">
              <a:buFont typeface="Arial" panose="020B0604020202020204" pitchFamily="34" charset="0"/>
              <a:buChar char="•"/>
            </a:pPr>
            <a:r>
              <a:rPr lang="pl-PL" dirty="0"/>
              <a:t>Dokonano analizy parametrów wydajnościowych systemu informatycznego, które mogą zostać wykorzystane do monitorowania poziomu jakości.</a:t>
            </a:r>
          </a:p>
          <a:p>
            <a:pPr marL="171450" indent="-171450">
              <a:buFont typeface="Arial" panose="020B0604020202020204" pitchFamily="34" charset="0"/>
              <a:buChar char="•"/>
            </a:pPr>
            <a:r>
              <a:rPr lang="pl-PL" dirty="0"/>
              <a:t>Zidentyfikowano obszary, w których zapewnianie jakości może być realizowane w trakcie eksploatacji systemu informatycznego.</a:t>
            </a:r>
          </a:p>
          <a:p>
            <a:pPr marL="171450" indent="-171450">
              <a:buFont typeface="Arial" panose="020B0604020202020204" pitchFamily="34" charset="0"/>
              <a:buChar char="•"/>
            </a:pPr>
            <a:r>
              <a:rPr lang="pl-PL" dirty="0"/>
              <a:t>Zdefiniowano i wyznaczono jakość bazową.</a:t>
            </a:r>
          </a:p>
          <a:p>
            <a:pPr marL="171450" indent="-171450">
              <a:buFont typeface="Arial" panose="020B0604020202020204" pitchFamily="34" charset="0"/>
              <a:buChar char="•"/>
            </a:pPr>
            <a:r>
              <a:rPr lang="pl-PL" dirty="0"/>
              <a:t>Opracowano model zapewniania jakości oraz wykonano jego częściową implementację.</a:t>
            </a:r>
          </a:p>
          <a:p>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9</a:t>
            </a:fld>
            <a:endParaRPr lang="en-GB"/>
          </a:p>
        </p:txBody>
      </p:sp>
    </p:spTree>
    <p:extLst>
      <p:ext uri="{BB962C8B-B14F-4D97-AF65-F5344CB8AC3E}">
        <p14:creationId xmlns:p14="http://schemas.microsoft.com/office/powerpoint/2010/main" val="3682742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pl-PL" b="1" dirty="0">
                <a:solidFill>
                  <a:schemeClr val="accent1"/>
                </a:solidFill>
              </a:rPr>
              <a:t>W jaki sposób potwierdzono hipotezę badawczą:</a:t>
            </a:r>
          </a:p>
          <a:p>
            <a:pPr marL="171450" indent="-171450">
              <a:buFont typeface="Arial" panose="020B0604020202020204" pitchFamily="34" charset="0"/>
              <a:buChar char="•"/>
            </a:pPr>
            <a:r>
              <a:rPr lang="pl-PL" dirty="0"/>
              <a:t>Wskazano obszary zapewniania jakości, dostosowane do zmian zachodzących w systemie informatycznym, w których jakość jest wyznaczalna.</a:t>
            </a:r>
          </a:p>
          <a:p>
            <a:pPr marL="171450" indent="-171450">
              <a:buFont typeface="Arial" panose="020B0604020202020204" pitchFamily="34" charset="0"/>
              <a:buChar char="•"/>
            </a:pPr>
            <a:r>
              <a:rPr lang="pl-PL" dirty="0"/>
              <a:t>Wyznaczono atrybuty dla poszczególnych komponentów jakości, którym przyporządkowano wartości liczbowe.</a:t>
            </a:r>
          </a:p>
          <a:p>
            <a:pPr marL="171450" indent="-171450">
              <a:buFont typeface="Arial" panose="020B0604020202020204" pitchFamily="34" charset="0"/>
              <a:buChar char="•"/>
            </a:pPr>
            <a:r>
              <a:rPr lang="pl-PL" dirty="0"/>
              <a:t>Wyznaczono jakość w wymienionych obszarach w ramach częściowej implementacji modelu.</a:t>
            </a:r>
          </a:p>
          <a:p>
            <a:pPr marL="171450" indent="-171450">
              <a:buFont typeface="Arial" panose="020B0604020202020204" pitchFamily="34" charset="0"/>
              <a:buChar char="•"/>
            </a:pPr>
            <a:r>
              <a:rPr lang="pl-PL" dirty="0"/>
              <a:t>Zbudowano iteracyjny model zapewniania jakości procesu eksploatacji systemu informatycznego.</a:t>
            </a:r>
          </a:p>
          <a:p>
            <a:pPr marL="171450" indent="-171450">
              <a:buFont typeface="Arial" panose="020B0604020202020204" pitchFamily="34" charset="0"/>
              <a:buChar char="•"/>
            </a:pPr>
            <a:r>
              <a:rPr lang="pl-PL" dirty="0"/>
              <a:t>W ramach częściowej implementacji modelu wykazano zmiany poziomu jakości eksploatacyjnej na przestrzeni kolejnych wydań systemu informatycznego.</a:t>
            </a:r>
          </a:p>
          <a:p>
            <a:endParaRPr lang="en-GB" dirty="0"/>
          </a:p>
        </p:txBody>
      </p:sp>
      <p:sp>
        <p:nvSpPr>
          <p:cNvPr id="4" name="Symbol zastępczy numeru slajdu 3"/>
          <p:cNvSpPr>
            <a:spLocks noGrp="1"/>
          </p:cNvSpPr>
          <p:nvPr>
            <p:ph type="sldNum" sz="quarter" idx="10"/>
          </p:nvPr>
        </p:nvSpPr>
        <p:spPr/>
        <p:txBody>
          <a:bodyPr/>
          <a:lstStyle/>
          <a:p>
            <a:fld id="{AB799BD7-DBCE-46BF-89A6-47E4D940AC6F}" type="slidenum">
              <a:rPr lang="en-GB" smtClean="0"/>
              <a:t>10</a:t>
            </a:fld>
            <a:endParaRPr lang="en-GB"/>
          </a:p>
        </p:txBody>
      </p:sp>
    </p:spTree>
    <p:extLst>
      <p:ext uri="{BB962C8B-B14F-4D97-AF65-F5344CB8AC3E}">
        <p14:creationId xmlns:p14="http://schemas.microsoft.com/office/powerpoint/2010/main" val="2701620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05B2CB80-26B5-4F74-98EA-A7CBC1FA929A}"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137007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7B34C20-4FFA-42D9-A00B-2169C248F3AB}"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360567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B63BAE4-087F-4C93-B02B-67F325C0423D}"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40757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AFB0B1B-8CFD-4A7A-9274-481084FC187A}"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2968342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C2F64EE7-AD88-48AD-ABE0-DEFA20EC9D37}"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7450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8D8009F-54A9-46D0-AE6F-6D65D4733794}"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55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670C4A2-1174-4935-87BF-39D3EEABF3DA}"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4264849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532F449-7999-46B5-94A6-7A843BE13451}"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1787349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38260C-AD67-4400-8E21-6C4BF2097FE9}"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3770478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F857400D-64FB-4970-B57C-37B3D1D89255}" type="datetime1">
              <a:rPr lang="en-GB" smtClean="0"/>
              <a:t>21/11/2016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1136048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35CD549-2977-4E40-AD69-FB2E6A528B32}" type="datetime1">
              <a:rPr lang="en-GB" smtClean="0"/>
              <a:t>21/11/2016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335107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162C3A8-06BE-4A81-8E7B-1C883411E6B4}" type="datetime1">
              <a:rPr lang="en-GB" smtClean="0"/>
              <a:t>21/11/2016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377031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FA5DD00-289A-4F9B-AEC4-91441C3EDB64}" type="datetime1">
              <a:rPr lang="en-GB" smtClean="0"/>
              <a:t>21/11/2016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319077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74EB0-A86D-44A8-AB46-B1FBE52104AD}" type="datetime1">
              <a:rPr lang="en-GB" smtClean="0"/>
              <a:t>21/11/2016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211753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F099E58-60C7-4F61-A1D7-DFF18E619199}" type="datetime1">
              <a:rPr lang="en-GB" smtClean="0"/>
              <a:t>21/11/2016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149339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83992806-9786-4F4E-B203-90B2A77D01D2}" type="datetime1">
              <a:rPr lang="en-GB" smtClean="0"/>
              <a:t>21/11/2016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BA31EB-15CC-49B2-BD0F-1B719E564505}" type="slidenum">
              <a:rPr lang="en-GB" smtClean="0"/>
              <a:t>‹#›</a:t>
            </a:fld>
            <a:endParaRPr lang="en-GB"/>
          </a:p>
        </p:txBody>
      </p:sp>
    </p:spTree>
    <p:extLst>
      <p:ext uri="{BB962C8B-B14F-4D97-AF65-F5344CB8AC3E}">
        <p14:creationId xmlns:p14="http://schemas.microsoft.com/office/powerpoint/2010/main" val="265090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500393-8FB5-4A45-B67B-853942E0C0AF}" type="datetime1">
              <a:rPr lang="en-GB" smtClean="0"/>
              <a:t>21/11/2016</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1600" b="1">
                <a:solidFill>
                  <a:schemeClr val="accent1"/>
                </a:solidFill>
              </a:defRPr>
            </a:lvl1pPr>
          </a:lstStyle>
          <a:p>
            <a:fld id="{D5BA31EB-15CC-49B2-BD0F-1B719E564505}" type="slidenum">
              <a:rPr lang="en-GB" smtClean="0"/>
              <a:pPr/>
              <a:t>‹#›</a:t>
            </a:fld>
            <a:endParaRPr lang="en-GB" dirty="0"/>
          </a:p>
        </p:txBody>
      </p:sp>
    </p:spTree>
    <p:extLst>
      <p:ext uri="{BB962C8B-B14F-4D97-AF65-F5344CB8AC3E}">
        <p14:creationId xmlns:p14="http://schemas.microsoft.com/office/powerpoint/2010/main" val="3726436166"/>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07067" y="2050742"/>
            <a:ext cx="7766936" cy="2000094"/>
          </a:xfrm>
        </p:spPr>
        <p:txBody>
          <a:bodyPr>
            <a:normAutofit fontScale="90000"/>
          </a:bodyPr>
          <a:lstStyle/>
          <a:p>
            <a:r>
              <a:rPr lang="pl-PL" sz="4400" dirty="0"/>
              <a:t>Modelowanie zapewniania jakości procesu eksploatacji systemu informatycznego</a:t>
            </a:r>
            <a:endParaRPr lang="en-GB" sz="4400" dirty="0"/>
          </a:p>
        </p:txBody>
      </p:sp>
      <p:sp>
        <p:nvSpPr>
          <p:cNvPr id="3" name="Podtytuł 2"/>
          <p:cNvSpPr>
            <a:spLocks noGrp="1"/>
          </p:cNvSpPr>
          <p:nvPr>
            <p:ph type="subTitle" idx="1"/>
          </p:nvPr>
        </p:nvSpPr>
        <p:spPr/>
        <p:txBody>
          <a:bodyPr>
            <a:normAutofit lnSpcReduction="10000"/>
          </a:bodyPr>
          <a:lstStyle/>
          <a:p>
            <a:r>
              <a:rPr lang="pl-PL" dirty="0"/>
              <a:t>Aleksander Gołaszewski</a:t>
            </a:r>
          </a:p>
          <a:p>
            <a:r>
              <a:rPr lang="pl-PL" dirty="0"/>
              <a:t>Nr. albumu: 7145</a:t>
            </a:r>
          </a:p>
          <a:p>
            <a:r>
              <a:rPr lang="pl-PL" dirty="0"/>
              <a:t>Promotor: Dr inż. Waldemar Łabuda</a:t>
            </a:r>
            <a:endParaRPr lang="en-GB" dirty="0"/>
          </a:p>
        </p:txBody>
      </p:sp>
    </p:spTree>
    <p:extLst>
      <p:ext uri="{BB962C8B-B14F-4D97-AF65-F5344CB8AC3E}">
        <p14:creationId xmlns:p14="http://schemas.microsoft.com/office/powerpoint/2010/main" val="614484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599"/>
            <a:ext cx="8596668" cy="1550989"/>
          </a:xfrm>
        </p:spPr>
        <p:txBody>
          <a:bodyPr>
            <a:normAutofit fontScale="90000"/>
          </a:bodyPr>
          <a:lstStyle/>
          <a:p>
            <a:r>
              <a:rPr lang="pl-PL" dirty="0"/>
              <a:t>Hipoteza badawcza: </a:t>
            </a:r>
            <a:r>
              <a:rPr lang="pl-PL" dirty="0">
                <a:solidFill>
                  <a:schemeClr val="tx1"/>
                </a:solidFill>
              </a:rPr>
              <a:t>poziom jakości może ulegać zmianie w trakcie eksploatacji systemu informatycznego. </a:t>
            </a:r>
            <a:endParaRPr lang="en-GB" dirty="0">
              <a:solidFill>
                <a:schemeClr val="tx1"/>
              </a:solidFill>
            </a:endParaRPr>
          </a:p>
        </p:txBody>
      </p:sp>
      <p:sp>
        <p:nvSpPr>
          <p:cNvPr id="3" name="Symbol zastępczy zawartości 2"/>
          <p:cNvSpPr>
            <a:spLocks noGrp="1"/>
          </p:cNvSpPr>
          <p:nvPr>
            <p:ph idx="1"/>
          </p:nvPr>
        </p:nvSpPr>
        <p:spPr>
          <a:xfrm>
            <a:off x="677334" y="2400286"/>
            <a:ext cx="8596668" cy="3672040"/>
          </a:xfrm>
        </p:spPr>
        <p:txBody>
          <a:bodyPr>
            <a:normAutofit fontScale="92500"/>
          </a:bodyPr>
          <a:lstStyle/>
          <a:p>
            <a:pPr marL="0" indent="0">
              <a:buNone/>
            </a:pPr>
            <a:r>
              <a:rPr lang="pl-PL" b="1" dirty="0">
                <a:solidFill>
                  <a:schemeClr val="accent1"/>
                </a:solidFill>
              </a:rPr>
              <a:t>W jaki sposób potwierdzono hipotezę badawczą:</a:t>
            </a:r>
          </a:p>
          <a:p>
            <a:r>
              <a:rPr lang="pl-PL" dirty="0"/>
              <a:t>Wskazano obszary zapewniania jakości, dostosowane do zmian zachodzących w systemie informatycznym, w których jakość jest wyznaczalna.</a:t>
            </a:r>
          </a:p>
          <a:p>
            <a:r>
              <a:rPr lang="pl-PL" dirty="0"/>
              <a:t>Wyznaczono atrybuty dla poszczególnych komponentów jakości, którym przyporządkowano wartości liczbowe.</a:t>
            </a:r>
          </a:p>
          <a:p>
            <a:r>
              <a:rPr lang="pl-PL" dirty="0"/>
              <a:t>Wyznaczono jakość w wymienionych obszarach w ramach częściowej implementacji modelu.</a:t>
            </a:r>
          </a:p>
          <a:p>
            <a:r>
              <a:rPr lang="pl-PL" dirty="0"/>
              <a:t>Zbudowano iteracyjny model zapewniania jakości procesu eksploatacji systemu informatycznego.</a:t>
            </a:r>
          </a:p>
          <a:p>
            <a:r>
              <a:rPr lang="pl-PL" dirty="0"/>
              <a:t>W ramach częściowej implementacji modelu wykazano zmiany poziomu jakości eksploatacyjnej na przestrzeni kolejnych wydań systemu informatycznego.</a:t>
            </a:r>
          </a:p>
          <a:p>
            <a:endParaRPr lang="pl-PL" dirty="0"/>
          </a:p>
          <a:p>
            <a:endParaRPr lang="pl-PL" dirty="0"/>
          </a:p>
          <a:p>
            <a:endParaRPr lang="pl-PL" dirty="0"/>
          </a:p>
          <a:p>
            <a:endParaRPr lang="pl-PL" dirty="0"/>
          </a:p>
          <a:p>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10</a:t>
            </a:fld>
            <a:endParaRPr lang="en-GB"/>
          </a:p>
        </p:txBody>
      </p:sp>
    </p:spTree>
    <p:extLst>
      <p:ext uri="{BB962C8B-B14F-4D97-AF65-F5344CB8AC3E}">
        <p14:creationId xmlns:p14="http://schemas.microsoft.com/office/powerpoint/2010/main" val="132516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599"/>
            <a:ext cx="8596668" cy="1550989"/>
          </a:xfrm>
        </p:spPr>
        <p:txBody>
          <a:bodyPr>
            <a:normAutofit/>
          </a:bodyPr>
          <a:lstStyle/>
          <a:p>
            <a:r>
              <a:rPr lang="pl-PL" dirty="0"/>
              <a:t>Wnioski</a:t>
            </a:r>
            <a:endParaRPr lang="en-GB" dirty="0">
              <a:solidFill>
                <a:schemeClr val="tx1"/>
              </a:solidFill>
            </a:endParaRPr>
          </a:p>
        </p:txBody>
      </p:sp>
      <p:sp>
        <p:nvSpPr>
          <p:cNvPr id="4" name="Content Placeholder 3"/>
          <p:cNvSpPr>
            <a:spLocks noGrp="1"/>
          </p:cNvSpPr>
          <p:nvPr>
            <p:ph idx="1"/>
          </p:nvPr>
        </p:nvSpPr>
        <p:spPr>
          <a:xfrm>
            <a:off x="677334" y="1477819"/>
            <a:ext cx="8596668" cy="5006108"/>
          </a:xfrm>
        </p:spPr>
        <p:txBody>
          <a:bodyPr>
            <a:normAutofit lnSpcReduction="10000"/>
          </a:bodyPr>
          <a:lstStyle/>
          <a:p>
            <a:r>
              <a:rPr lang="pl-PL" dirty="0"/>
              <a:t>W ramach implementacji modelu wykazano, że zmiany zachodzące w obszarach zapewniania jakości mają wpływ na wynikową wartość jakości eksploatacyjnej.</a:t>
            </a:r>
          </a:p>
          <a:p>
            <a:r>
              <a:rPr lang="pl-PL" dirty="0"/>
              <a:t>Ze względu na iteracyjność opracowanego modelu, jego implementacja wymusza na organizacji systematyczną ocenę działań podejmowanych w celu utrzymania oraz rozwoju systemu informatycznego.</a:t>
            </a:r>
          </a:p>
          <a:p>
            <a:r>
              <a:rPr lang="pl-PL" dirty="0"/>
              <a:t>Implementacja modelu umożliwia również podejmowanie skutecznych działań naprawczych, mających na celu podniesienie poziomu jakości kiedy tylko spadnie on poniżej poziomu wyznaczonego przez jakość bazową oraz ustaloną tolerancję.</a:t>
            </a:r>
          </a:p>
          <a:p>
            <a:r>
              <a:rPr lang="pl-PL" dirty="0"/>
              <a:t>Dobór kryteriów jakościowych oraz ustalenie odpowiednich tolerancji w zbudowanym modelu umożliwia późniejszą weryfikację wydajności systemu informatycznego w momencie nieoczekiwanego obniżenia poziomu jakości eksploatacyjnej. Faktyczne powiązanie wartości parametrów technicznych z obniżonym poziomem jakości może sugerować moment, w którym dalsza eksploatacja staje się nieopłacalna i warto rozważyć wycofanie systemu informatycznego z eksploatacji.</a:t>
            </a:r>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11</a:t>
            </a:fld>
            <a:endParaRPr lang="en-GB"/>
          </a:p>
        </p:txBody>
      </p:sp>
    </p:spTree>
    <p:extLst>
      <p:ext uri="{BB962C8B-B14F-4D97-AF65-F5344CB8AC3E}">
        <p14:creationId xmlns:p14="http://schemas.microsoft.com/office/powerpoint/2010/main" val="1390172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Dziękuję za uwagę</a:t>
            </a:r>
            <a:endParaRPr lang="en-GB" dirty="0"/>
          </a:p>
        </p:txBody>
      </p:sp>
      <p:sp>
        <p:nvSpPr>
          <p:cNvPr id="3" name="Podtytuł 2"/>
          <p:cNvSpPr>
            <a:spLocks noGrp="1"/>
          </p:cNvSpPr>
          <p:nvPr>
            <p:ph type="subTitle" idx="1"/>
          </p:nvPr>
        </p:nvSpPr>
        <p:spPr/>
        <p:txBody>
          <a:bodyPr/>
          <a:lstStyle/>
          <a:p>
            <a:r>
              <a:rPr lang="pl-PL" dirty="0"/>
              <a:t>Aleksander Gołaszewski</a:t>
            </a:r>
            <a:endParaRPr lang="en-GB" dirty="0"/>
          </a:p>
        </p:txBody>
      </p:sp>
    </p:spTree>
    <p:extLst>
      <p:ext uri="{BB962C8B-B14F-4D97-AF65-F5344CB8AC3E}">
        <p14:creationId xmlns:p14="http://schemas.microsoft.com/office/powerpoint/2010/main" val="1803748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969818"/>
            <a:ext cx="8596668" cy="1550989"/>
          </a:xfrm>
        </p:spPr>
        <p:txBody>
          <a:bodyPr>
            <a:normAutofit fontScale="90000"/>
          </a:bodyPr>
          <a:lstStyle/>
          <a:p>
            <a:r>
              <a:rPr lang="pl-PL" dirty="0"/>
              <a:t>Cel pracy: </a:t>
            </a:r>
            <a:r>
              <a:rPr lang="pl-PL" dirty="0">
                <a:solidFill>
                  <a:schemeClr val="tx1"/>
                </a:solidFill>
              </a:rPr>
              <a:t>przygotowanie modelu zapewniania jakości procesu eksploatacji systemu informatycznego.</a:t>
            </a:r>
            <a:endParaRPr lang="en-GB" dirty="0">
              <a:solidFill>
                <a:schemeClr val="tx1"/>
              </a:solidFill>
            </a:endParaRPr>
          </a:p>
        </p:txBody>
      </p:sp>
      <p:sp>
        <p:nvSpPr>
          <p:cNvPr id="5" name="Tytuł 1"/>
          <p:cNvSpPr txBox="1">
            <a:spLocks/>
          </p:cNvSpPr>
          <p:nvPr/>
        </p:nvSpPr>
        <p:spPr>
          <a:xfrm>
            <a:off x="677334" y="3680691"/>
            <a:ext cx="8596668" cy="1550989"/>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l-PL" dirty="0"/>
              <a:t>Hipoteza badawcza: </a:t>
            </a:r>
            <a:r>
              <a:rPr lang="pl-PL" dirty="0">
                <a:solidFill>
                  <a:schemeClr val="tx1"/>
                </a:solidFill>
              </a:rPr>
              <a:t>poziom jakości może ulegać zmianie w trakcie eksploatacji systemu informatycznego. </a:t>
            </a:r>
            <a:endParaRPr lang="en-GB" dirty="0">
              <a:solidFill>
                <a:schemeClr val="tx1"/>
              </a:solidFill>
            </a:endParaRPr>
          </a:p>
        </p:txBody>
      </p:sp>
      <p:sp>
        <p:nvSpPr>
          <p:cNvPr id="6" name="Symbol zastępczy numeru slajdu 5"/>
          <p:cNvSpPr>
            <a:spLocks noGrp="1"/>
          </p:cNvSpPr>
          <p:nvPr>
            <p:ph type="sldNum" sz="quarter" idx="12"/>
          </p:nvPr>
        </p:nvSpPr>
        <p:spPr/>
        <p:txBody>
          <a:bodyPr/>
          <a:lstStyle/>
          <a:p>
            <a:fld id="{D5BA31EB-15CC-49B2-BD0F-1B719E564505}" type="slidenum">
              <a:rPr lang="en-GB" smtClean="0"/>
              <a:t>2</a:t>
            </a:fld>
            <a:endParaRPr lang="en-GB"/>
          </a:p>
        </p:txBody>
      </p:sp>
    </p:spTree>
    <p:extLst>
      <p:ext uri="{BB962C8B-B14F-4D97-AF65-F5344CB8AC3E}">
        <p14:creationId xmlns:p14="http://schemas.microsoft.com/office/powerpoint/2010/main" val="84780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Założenia modelu</a:t>
            </a:r>
            <a:endParaRPr lang="en-GB" dirty="0"/>
          </a:p>
        </p:txBody>
      </p:sp>
      <p:pic>
        <p:nvPicPr>
          <p:cNvPr id="4" name="Symbol zastępczy zawartości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509823"/>
            <a:ext cx="6348111" cy="4479039"/>
          </a:xfrm>
        </p:spPr>
      </p:pic>
      <p:sp>
        <p:nvSpPr>
          <p:cNvPr id="5" name="pole tekstowe 4"/>
          <p:cNvSpPr txBox="1"/>
          <p:nvPr/>
        </p:nvSpPr>
        <p:spPr>
          <a:xfrm>
            <a:off x="5497034" y="3536691"/>
            <a:ext cx="5018566" cy="2123658"/>
          </a:xfrm>
          <a:prstGeom prst="rect">
            <a:avLst/>
          </a:prstGeom>
          <a:noFill/>
        </p:spPr>
        <p:txBody>
          <a:bodyPr wrap="square" rtlCol="0">
            <a:spAutoFit/>
          </a:bodyPr>
          <a:lstStyle/>
          <a:p>
            <a:r>
              <a:rPr lang="pl-PL" b="1" dirty="0"/>
              <a:t>Bazowy poziom jakości w środowisku kształtowania jakości eksploatacyjnej</a:t>
            </a:r>
            <a:r>
              <a:rPr lang="pl-PL" sz="2000" b="1" dirty="0"/>
              <a:t>. </a:t>
            </a:r>
            <a:r>
              <a:rPr lang="pl-PL" sz="2000" dirty="0"/>
              <a:t>Źródło:</a:t>
            </a:r>
            <a:r>
              <a:rPr lang="pl-PL" sz="2000" b="1" dirty="0"/>
              <a:t> </a:t>
            </a:r>
            <a:r>
              <a:rPr lang="pl-PL" sz="2000" dirty="0"/>
              <a:t>Opracowanie własne na podstawie: </a:t>
            </a:r>
            <a:r>
              <a:rPr lang="pl-PL" dirty="0"/>
              <a:t>J. Stanik, P. Kwiatkowski, Zapewnienie jakości systemów informatycznych, część I – Koncepcja zapewnienia jakości.</a:t>
            </a:r>
          </a:p>
        </p:txBody>
      </p:sp>
      <p:sp>
        <p:nvSpPr>
          <p:cNvPr id="6" name="Symbol zastępczy numeru slajdu 5"/>
          <p:cNvSpPr>
            <a:spLocks noGrp="1"/>
          </p:cNvSpPr>
          <p:nvPr>
            <p:ph type="sldNum" sz="quarter" idx="12"/>
          </p:nvPr>
        </p:nvSpPr>
        <p:spPr/>
        <p:txBody>
          <a:bodyPr/>
          <a:lstStyle/>
          <a:p>
            <a:fld id="{D5BA31EB-15CC-49B2-BD0F-1B719E564505}" type="slidenum">
              <a:rPr lang="en-GB" smtClean="0"/>
              <a:t>3</a:t>
            </a:fld>
            <a:endParaRPr lang="en-GB"/>
          </a:p>
        </p:txBody>
      </p:sp>
    </p:spTree>
    <p:extLst>
      <p:ext uri="{BB962C8B-B14F-4D97-AF65-F5344CB8AC3E}">
        <p14:creationId xmlns:p14="http://schemas.microsoft.com/office/powerpoint/2010/main" val="199031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334359"/>
            <a:ext cx="8596668" cy="1378688"/>
          </a:xfrm>
        </p:spPr>
        <p:txBody>
          <a:bodyPr/>
          <a:lstStyle/>
          <a:p>
            <a:r>
              <a:rPr lang="pl-PL" dirty="0"/>
              <a:t>Model zapewniania jakości procesu eksploatacji systemu informatycznego</a:t>
            </a:r>
            <a:endParaRPr lang="en-GB" dirty="0"/>
          </a:p>
        </p:txBody>
      </p:sp>
      <p:pic>
        <p:nvPicPr>
          <p:cNvPr id="7" name="Symbol zastępczy zawartości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713047"/>
            <a:ext cx="8378864" cy="4862028"/>
          </a:xfrm>
        </p:spPr>
      </p:pic>
      <p:sp>
        <p:nvSpPr>
          <p:cNvPr id="4" name="pole tekstowe 3"/>
          <p:cNvSpPr txBox="1"/>
          <p:nvPr/>
        </p:nvSpPr>
        <p:spPr>
          <a:xfrm>
            <a:off x="6226346" y="5118032"/>
            <a:ext cx="5411971" cy="923330"/>
          </a:xfrm>
          <a:prstGeom prst="rect">
            <a:avLst/>
          </a:prstGeom>
          <a:noFill/>
        </p:spPr>
        <p:txBody>
          <a:bodyPr wrap="square" rtlCol="0">
            <a:spAutoFit/>
          </a:bodyPr>
          <a:lstStyle/>
          <a:p>
            <a:r>
              <a:rPr lang="pl-PL" b="1" dirty="0"/>
              <a:t>Model zapewniania jakości procesu eksploatacji systemu informatycznego poziom jakości. </a:t>
            </a:r>
            <a:r>
              <a:rPr lang="pl-PL" dirty="0"/>
              <a:t>Źródło:</a:t>
            </a:r>
            <a:r>
              <a:rPr lang="pl-PL" b="1" dirty="0"/>
              <a:t> </a:t>
            </a:r>
            <a:r>
              <a:rPr lang="pl-PL" dirty="0"/>
              <a:t>opracowanie własne.</a:t>
            </a:r>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4</a:t>
            </a:fld>
            <a:endParaRPr lang="en-GB"/>
          </a:p>
        </p:txBody>
      </p:sp>
    </p:spTree>
    <p:extLst>
      <p:ext uri="{BB962C8B-B14F-4D97-AF65-F5344CB8AC3E}">
        <p14:creationId xmlns:p14="http://schemas.microsoft.com/office/powerpoint/2010/main" val="50290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err="1"/>
              <a:t>Wyznaczenie</a:t>
            </a:r>
            <a:r>
              <a:rPr lang="en-GB" dirty="0"/>
              <a:t> </a:t>
            </a:r>
            <a:r>
              <a:rPr lang="en-GB" dirty="0" err="1"/>
              <a:t>bazowego</a:t>
            </a:r>
            <a:r>
              <a:rPr lang="en-GB" dirty="0"/>
              <a:t> </a:t>
            </a:r>
            <a:r>
              <a:rPr lang="en-GB" dirty="0" err="1"/>
              <a:t>poziomu</a:t>
            </a:r>
            <a:r>
              <a:rPr lang="en-GB" dirty="0"/>
              <a:t> </a:t>
            </a:r>
            <a:r>
              <a:rPr lang="en-GB" dirty="0" err="1"/>
              <a:t>jakości</a:t>
            </a:r>
            <a:endParaRPr lang="en-GB" dirty="0"/>
          </a:p>
        </p:txBody>
      </p:sp>
      <p:pic>
        <p:nvPicPr>
          <p:cNvPr id="4" name="Symbol zastępczy zawartości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7020" y="1930400"/>
            <a:ext cx="8896982" cy="3502837"/>
          </a:xfrm>
        </p:spPr>
      </p:pic>
      <p:sp>
        <p:nvSpPr>
          <p:cNvPr id="6" name="pole tekstowe 5"/>
          <p:cNvSpPr txBox="1"/>
          <p:nvPr/>
        </p:nvSpPr>
        <p:spPr>
          <a:xfrm>
            <a:off x="2190307" y="5433237"/>
            <a:ext cx="5890437" cy="369332"/>
          </a:xfrm>
          <a:prstGeom prst="rect">
            <a:avLst/>
          </a:prstGeom>
          <a:noFill/>
        </p:spPr>
        <p:txBody>
          <a:bodyPr wrap="square" rtlCol="0">
            <a:spAutoFit/>
          </a:bodyPr>
          <a:lstStyle/>
          <a:p>
            <a:r>
              <a:rPr lang="pl-PL" b="1" dirty="0"/>
              <a:t>Bazowy poziom jakości. </a:t>
            </a:r>
            <a:r>
              <a:rPr lang="pl-PL" dirty="0"/>
              <a:t>Źródło:</a:t>
            </a:r>
            <a:r>
              <a:rPr lang="pl-PL" b="1" dirty="0"/>
              <a:t> </a:t>
            </a:r>
            <a:r>
              <a:rPr lang="pl-PL" dirty="0"/>
              <a:t>opracowanie własne.</a:t>
            </a:r>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5</a:t>
            </a:fld>
            <a:endParaRPr lang="en-GB"/>
          </a:p>
        </p:txBody>
      </p:sp>
    </p:spTree>
    <p:extLst>
      <p:ext uri="{BB962C8B-B14F-4D97-AF65-F5344CB8AC3E}">
        <p14:creationId xmlns:p14="http://schemas.microsoft.com/office/powerpoint/2010/main" val="862628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33418" y="92363"/>
            <a:ext cx="5880484" cy="895928"/>
          </a:xfrm>
        </p:spPr>
        <p:txBody>
          <a:bodyPr>
            <a:noAutofit/>
          </a:bodyPr>
          <a:lstStyle/>
          <a:p>
            <a:pPr algn="ctr"/>
            <a:r>
              <a:rPr lang="pl-PL" sz="2800" dirty="0"/>
              <a:t>Częściowa implementacja modelu Wyznaczenie jakości bazowej</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99360980"/>
              </p:ext>
            </p:extLst>
          </p:nvPr>
        </p:nvGraphicFramePr>
        <p:xfrm>
          <a:off x="677333" y="1050616"/>
          <a:ext cx="8192655" cy="5257800"/>
        </p:xfrm>
        <a:graphic>
          <a:graphicData uri="http://schemas.openxmlformats.org/drawingml/2006/table">
            <a:tbl>
              <a:tblPr firstRow="1" firstCol="1" bandRow="1">
                <a:tableStyleId>{5C22544A-7EE6-4342-B048-85BDC9FD1C3A}</a:tableStyleId>
              </a:tblPr>
              <a:tblGrid>
                <a:gridCol w="2327565">
                  <a:extLst>
                    <a:ext uri="{9D8B030D-6E8A-4147-A177-3AD203B41FA5}">
                      <a16:colId xmlns:a16="http://schemas.microsoft.com/office/drawing/2014/main" val="20000"/>
                    </a:ext>
                  </a:extLst>
                </a:gridCol>
                <a:gridCol w="3611417">
                  <a:extLst>
                    <a:ext uri="{9D8B030D-6E8A-4147-A177-3AD203B41FA5}">
                      <a16:colId xmlns:a16="http://schemas.microsoft.com/office/drawing/2014/main" val="20001"/>
                    </a:ext>
                  </a:extLst>
                </a:gridCol>
                <a:gridCol w="683491">
                  <a:extLst>
                    <a:ext uri="{9D8B030D-6E8A-4147-A177-3AD203B41FA5}">
                      <a16:colId xmlns:a16="http://schemas.microsoft.com/office/drawing/2014/main" val="20002"/>
                    </a:ext>
                  </a:extLst>
                </a:gridCol>
                <a:gridCol w="674255">
                  <a:extLst>
                    <a:ext uri="{9D8B030D-6E8A-4147-A177-3AD203B41FA5}">
                      <a16:colId xmlns:a16="http://schemas.microsoft.com/office/drawing/2014/main" val="20003"/>
                    </a:ext>
                  </a:extLst>
                </a:gridCol>
                <a:gridCol w="895927">
                  <a:extLst>
                    <a:ext uri="{9D8B030D-6E8A-4147-A177-3AD203B41FA5}">
                      <a16:colId xmlns:a16="http://schemas.microsoft.com/office/drawing/2014/main" val="20004"/>
                    </a:ext>
                  </a:extLst>
                </a:gridCol>
              </a:tblGrid>
              <a:tr h="457200">
                <a:tc>
                  <a:txBody>
                    <a:bodyPr/>
                    <a:lstStyle/>
                    <a:p>
                      <a:pPr algn="ctr">
                        <a:lnSpc>
                          <a:spcPct val="100000"/>
                        </a:lnSpc>
                        <a:spcAft>
                          <a:spcPts val="0"/>
                        </a:spcAft>
                      </a:pPr>
                      <a:r>
                        <a:rPr lang="pl-PL" sz="1500" dirty="0">
                          <a:effectLst/>
                        </a:rPr>
                        <a:t>Jakość bazowa w zakresie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Atrybut</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Waga</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Skala</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Wartość</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0"/>
                  </a:ext>
                </a:extLst>
              </a:tr>
              <a:tr h="228600">
                <a:tc rowSpan="3">
                  <a:txBody>
                    <a:bodyPr/>
                    <a:lstStyle/>
                    <a:p>
                      <a:pPr algn="ctr">
                        <a:lnSpc>
                          <a:spcPct val="100000"/>
                        </a:lnSpc>
                        <a:spcAft>
                          <a:spcPts val="0"/>
                        </a:spcAft>
                      </a:pPr>
                      <a:r>
                        <a:rPr lang="pl-PL" sz="1500" dirty="0">
                          <a:effectLst/>
                        </a:rPr>
                        <a:t>Wymagań</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l">
                        <a:lnSpc>
                          <a:spcPct val="100000"/>
                        </a:lnSpc>
                        <a:spcAft>
                          <a:spcPts val="0"/>
                        </a:spcAft>
                      </a:pPr>
                      <a:r>
                        <a:rPr lang="pl-PL" sz="1500" dirty="0">
                          <a:effectLst/>
                        </a:rPr>
                        <a:t>Wymagania funkcjonalne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0.5</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rowSpan="2">
                  <a:txBody>
                    <a:bodyPr/>
                    <a:lstStyle/>
                    <a:p>
                      <a:pPr algn="ctr">
                        <a:lnSpc>
                          <a:spcPct val="100000"/>
                        </a:lnSpc>
                        <a:spcAft>
                          <a:spcPts val="0"/>
                        </a:spcAft>
                      </a:pPr>
                      <a:r>
                        <a:rPr lang="pl-PL" sz="1500">
                          <a:effectLst/>
                        </a:rPr>
                        <a:t>1 – 5</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4</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1"/>
                  </a:ext>
                </a:extLst>
              </a:tr>
              <a:tr h="228600">
                <a:tc vMerge="1">
                  <a:txBody>
                    <a:bodyPr/>
                    <a:lstStyle/>
                    <a:p>
                      <a:endParaRPr lang="en-GB"/>
                    </a:p>
                  </a:txBody>
                  <a:tcPr/>
                </a:tc>
                <a:tc>
                  <a:txBody>
                    <a:bodyPr/>
                    <a:lstStyle/>
                    <a:p>
                      <a:pPr algn="l">
                        <a:lnSpc>
                          <a:spcPct val="100000"/>
                        </a:lnSpc>
                        <a:spcAft>
                          <a:spcPts val="0"/>
                        </a:spcAft>
                      </a:pPr>
                      <a:r>
                        <a:rPr lang="pl-PL" sz="1500" dirty="0">
                          <a:effectLst/>
                        </a:rPr>
                        <a:t>Wymagania poza funkcjonalne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0.5</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2"/>
                  </a:ext>
                </a:extLst>
              </a:tr>
              <a:tr h="228600">
                <a:tc vMerge="1">
                  <a:txBody>
                    <a:bodyPr/>
                    <a:lstStyle/>
                    <a:p>
                      <a:endParaRPr lang="en-GB"/>
                    </a:p>
                  </a:txBody>
                  <a:tcPr/>
                </a:tc>
                <a:tc>
                  <a:txBody>
                    <a:bodyPr/>
                    <a:lstStyle/>
                    <a:p>
                      <a:pPr algn="l">
                        <a:lnSpc>
                          <a:spcPct val="100000"/>
                        </a:lnSpc>
                        <a:spcAft>
                          <a:spcPts val="0"/>
                        </a:spcAft>
                      </a:pPr>
                      <a:r>
                        <a:rPr lang="pl-PL" sz="1500" dirty="0">
                          <a:effectLst/>
                        </a:rPr>
                        <a:t>Suma</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dirty="0">
                          <a:effectLst/>
                        </a:rPr>
                        <a:t>Suma</a:t>
                      </a:r>
                      <a:endParaRPr lang="en-GB" sz="1500" b="1"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dirty="0">
                          <a:effectLst/>
                        </a:rPr>
                        <a:t>4</a:t>
                      </a:r>
                      <a:endParaRPr lang="en-GB" sz="1500" b="1"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3"/>
                  </a:ext>
                </a:extLst>
              </a:tr>
              <a:tr h="228600">
                <a:tc rowSpan="5">
                  <a:txBody>
                    <a:bodyPr/>
                    <a:lstStyle/>
                    <a:p>
                      <a:pPr algn="ctr">
                        <a:lnSpc>
                          <a:spcPct val="100000"/>
                        </a:lnSpc>
                        <a:spcAft>
                          <a:spcPts val="0"/>
                        </a:spcAft>
                      </a:pPr>
                      <a:r>
                        <a:rPr lang="pl-PL" sz="1500" dirty="0">
                          <a:effectLst/>
                        </a:rPr>
                        <a:t>Procesu wytwórczego</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l">
                        <a:lnSpc>
                          <a:spcPct val="100000"/>
                        </a:lnSpc>
                        <a:spcAft>
                          <a:spcPts val="0"/>
                        </a:spcAft>
                      </a:pPr>
                      <a:r>
                        <a:rPr lang="pl-PL" sz="1500" dirty="0">
                          <a:effectLst/>
                        </a:rPr>
                        <a:t>Testy jednostkowe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0.5</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rowSpan="4">
                  <a:txBody>
                    <a:bodyPr/>
                    <a:lstStyle/>
                    <a:p>
                      <a:pPr algn="ctr">
                        <a:lnSpc>
                          <a:spcPct val="100000"/>
                        </a:lnSpc>
                        <a:spcAft>
                          <a:spcPts val="0"/>
                        </a:spcAft>
                      </a:pPr>
                      <a:r>
                        <a:rPr lang="pl-PL" sz="1500" dirty="0">
                          <a:effectLst/>
                        </a:rPr>
                        <a:t>0 – 3</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2</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4"/>
                  </a:ext>
                </a:extLst>
              </a:tr>
              <a:tr h="228600">
                <a:tc vMerge="1">
                  <a:txBody>
                    <a:bodyPr/>
                    <a:lstStyle/>
                    <a:p>
                      <a:endParaRPr lang="en-GB"/>
                    </a:p>
                  </a:txBody>
                  <a:tcPr/>
                </a:tc>
                <a:tc>
                  <a:txBody>
                    <a:bodyPr/>
                    <a:lstStyle/>
                    <a:p>
                      <a:pPr algn="l">
                        <a:lnSpc>
                          <a:spcPct val="100000"/>
                        </a:lnSpc>
                        <a:spcAft>
                          <a:spcPts val="0"/>
                        </a:spcAft>
                      </a:pPr>
                      <a:r>
                        <a:rPr lang="pl-PL" sz="1500" dirty="0">
                          <a:effectLst/>
                        </a:rPr>
                        <a:t>Testy integracyjne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3</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5"/>
                  </a:ext>
                </a:extLst>
              </a:tr>
              <a:tr h="228600">
                <a:tc vMerge="1">
                  <a:txBody>
                    <a:bodyPr/>
                    <a:lstStyle/>
                    <a:p>
                      <a:endParaRPr lang="en-GB"/>
                    </a:p>
                  </a:txBody>
                  <a:tcPr/>
                </a:tc>
                <a:tc>
                  <a:txBody>
                    <a:bodyPr/>
                    <a:lstStyle/>
                    <a:p>
                      <a:pPr algn="l">
                        <a:lnSpc>
                          <a:spcPct val="100000"/>
                        </a:lnSpc>
                        <a:spcAft>
                          <a:spcPts val="0"/>
                        </a:spcAft>
                      </a:pPr>
                      <a:r>
                        <a:rPr lang="pl-PL" sz="1500" dirty="0">
                          <a:effectLst/>
                        </a:rPr>
                        <a:t>Testy end-to-end</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3</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6"/>
                  </a:ext>
                </a:extLst>
              </a:tr>
              <a:tr h="228600">
                <a:tc vMerge="1">
                  <a:txBody>
                    <a:bodyPr/>
                    <a:lstStyle/>
                    <a:p>
                      <a:endParaRPr lang="en-GB"/>
                    </a:p>
                  </a:txBody>
                  <a:tcPr/>
                </a:tc>
                <a:tc>
                  <a:txBody>
                    <a:bodyPr/>
                    <a:lstStyle/>
                    <a:p>
                      <a:pPr algn="l">
                        <a:lnSpc>
                          <a:spcPct val="100000"/>
                        </a:lnSpc>
                        <a:spcAft>
                          <a:spcPts val="0"/>
                        </a:spcAft>
                      </a:pPr>
                      <a:r>
                        <a:rPr lang="pl-PL" sz="1500" dirty="0">
                          <a:effectLst/>
                        </a:rPr>
                        <a:t>Konfiguracja systemu informatycznego</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2</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7"/>
                  </a:ext>
                </a:extLst>
              </a:tr>
              <a:tr h="228600">
                <a:tc vMerge="1">
                  <a:txBody>
                    <a:bodyPr/>
                    <a:lstStyle/>
                    <a:p>
                      <a:endParaRPr lang="en-GB"/>
                    </a:p>
                  </a:txBody>
                  <a:tcPr/>
                </a:tc>
                <a:tc>
                  <a:txBody>
                    <a:bodyPr/>
                    <a:lstStyle/>
                    <a:p>
                      <a:pPr algn="l">
                        <a:lnSpc>
                          <a:spcPct val="100000"/>
                        </a:lnSpc>
                        <a:spcAft>
                          <a:spcPts val="0"/>
                        </a:spcAft>
                      </a:pPr>
                      <a:r>
                        <a:rPr lang="pl-PL" sz="1500" dirty="0">
                          <a:effectLst/>
                        </a:rPr>
                        <a:t>Suma</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a:effectLst/>
                        </a:rPr>
                        <a:t>Suma</a:t>
                      </a:r>
                      <a:endParaRPr lang="en-GB" sz="1500" b="1">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dirty="0">
                          <a:effectLst/>
                        </a:rPr>
                        <a:t>2.4</a:t>
                      </a:r>
                      <a:endParaRPr lang="en-GB" sz="1500" b="1"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8"/>
                  </a:ext>
                </a:extLst>
              </a:tr>
              <a:tr h="228600">
                <a:tc rowSpan="3">
                  <a:txBody>
                    <a:bodyPr/>
                    <a:lstStyle/>
                    <a:p>
                      <a:pPr algn="ctr">
                        <a:lnSpc>
                          <a:spcPct val="100000"/>
                        </a:lnSpc>
                        <a:spcAft>
                          <a:spcPts val="0"/>
                        </a:spcAft>
                      </a:pPr>
                      <a:r>
                        <a:rPr lang="pl-PL" sz="1500">
                          <a:effectLst/>
                        </a:rPr>
                        <a:t>Przeprowadzonych testów manualnych</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l">
                        <a:lnSpc>
                          <a:spcPct val="100000"/>
                        </a:lnSpc>
                        <a:spcAft>
                          <a:spcPts val="0"/>
                        </a:spcAft>
                      </a:pPr>
                      <a:r>
                        <a:rPr lang="pl-PL" sz="1500" dirty="0">
                          <a:effectLst/>
                        </a:rPr>
                        <a:t>Testy systemowe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0.5</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rowSpan="2">
                  <a:txBody>
                    <a:bodyPr/>
                    <a:lstStyle/>
                    <a:p>
                      <a:pPr algn="ctr">
                        <a:lnSpc>
                          <a:spcPct val="100000"/>
                        </a:lnSpc>
                        <a:spcAft>
                          <a:spcPts val="0"/>
                        </a:spcAft>
                      </a:pPr>
                      <a:r>
                        <a:rPr lang="pl-PL" sz="1500">
                          <a:effectLst/>
                        </a:rPr>
                        <a:t>0 – 4</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09"/>
                  </a:ext>
                </a:extLst>
              </a:tr>
              <a:tr h="228600">
                <a:tc vMerge="1">
                  <a:txBody>
                    <a:bodyPr/>
                    <a:lstStyle/>
                    <a:p>
                      <a:endParaRPr lang="en-GB"/>
                    </a:p>
                  </a:txBody>
                  <a:tcPr/>
                </a:tc>
                <a:tc>
                  <a:txBody>
                    <a:bodyPr/>
                    <a:lstStyle/>
                    <a:p>
                      <a:pPr algn="l">
                        <a:lnSpc>
                          <a:spcPct val="100000"/>
                        </a:lnSpc>
                        <a:spcAft>
                          <a:spcPts val="0"/>
                        </a:spcAft>
                      </a:pPr>
                      <a:r>
                        <a:rPr lang="pl-PL" sz="1500" dirty="0">
                          <a:effectLst/>
                        </a:rPr>
                        <a:t>Testy akceptacyjne</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0.5</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0"/>
                  </a:ext>
                </a:extLst>
              </a:tr>
              <a:tr h="228600">
                <a:tc vMerge="1">
                  <a:txBody>
                    <a:bodyPr/>
                    <a:lstStyle/>
                    <a:p>
                      <a:endParaRPr lang="en-GB"/>
                    </a:p>
                  </a:txBody>
                  <a:tcPr/>
                </a:tc>
                <a:tc>
                  <a:txBody>
                    <a:bodyPr/>
                    <a:lstStyle/>
                    <a:p>
                      <a:pPr algn="l">
                        <a:lnSpc>
                          <a:spcPct val="100000"/>
                        </a:lnSpc>
                        <a:spcAft>
                          <a:spcPts val="0"/>
                        </a:spcAft>
                      </a:pPr>
                      <a:r>
                        <a:rPr lang="pl-PL" sz="1500">
                          <a:effectLst/>
                        </a:rPr>
                        <a:t>Suma</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Suma</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1"/>
                  </a:ext>
                </a:extLst>
              </a:tr>
              <a:tr h="228600">
                <a:tc rowSpan="7">
                  <a:txBody>
                    <a:bodyPr/>
                    <a:lstStyle/>
                    <a:p>
                      <a:pPr algn="ctr">
                        <a:lnSpc>
                          <a:spcPct val="100000"/>
                        </a:lnSpc>
                        <a:spcAft>
                          <a:spcPts val="0"/>
                        </a:spcAft>
                      </a:pPr>
                      <a:r>
                        <a:rPr lang="pl-PL" sz="1500" dirty="0">
                          <a:effectLst/>
                        </a:rPr>
                        <a:t>Wytworzonej dokumentacji</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l">
                        <a:lnSpc>
                          <a:spcPct val="100000"/>
                        </a:lnSpc>
                        <a:spcAft>
                          <a:spcPts val="0"/>
                        </a:spcAft>
                      </a:pPr>
                      <a:r>
                        <a:rPr lang="pl-PL" sz="1500">
                          <a:effectLst/>
                        </a:rPr>
                        <a:t>Dokumentacja interfejsu</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rowSpan="6">
                  <a:txBody>
                    <a:bodyPr/>
                    <a:lstStyle/>
                    <a:p>
                      <a:pPr algn="ctr">
                        <a:lnSpc>
                          <a:spcPct val="100000"/>
                        </a:lnSpc>
                        <a:spcAft>
                          <a:spcPts val="0"/>
                        </a:spcAft>
                      </a:pPr>
                      <a:r>
                        <a:rPr lang="pl-PL" sz="1500">
                          <a:effectLst/>
                        </a:rPr>
                        <a:t>0 – 18</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dirty="0">
                          <a:effectLst/>
                        </a:rPr>
                        <a:t>14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2"/>
                  </a:ext>
                </a:extLst>
              </a:tr>
              <a:tr h="228600">
                <a:tc vMerge="1">
                  <a:txBody>
                    <a:bodyPr/>
                    <a:lstStyle/>
                    <a:p>
                      <a:endParaRPr lang="en-GB"/>
                    </a:p>
                  </a:txBody>
                  <a:tcPr/>
                </a:tc>
                <a:tc>
                  <a:txBody>
                    <a:bodyPr/>
                    <a:lstStyle/>
                    <a:p>
                      <a:pPr algn="l">
                        <a:lnSpc>
                          <a:spcPct val="100000"/>
                        </a:lnSpc>
                        <a:spcAft>
                          <a:spcPts val="0"/>
                        </a:spcAft>
                      </a:pPr>
                      <a:r>
                        <a:rPr lang="pl-PL" sz="1500">
                          <a:effectLst/>
                        </a:rPr>
                        <a:t>Instrukcja konfiguracji</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12</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3"/>
                  </a:ext>
                </a:extLst>
              </a:tr>
              <a:tr h="457200">
                <a:tc vMerge="1">
                  <a:txBody>
                    <a:bodyPr/>
                    <a:lstStyle/>
                    <a:p>
                      <a:endParaRPr lang="en-GB"/>
                    </a:p>
                  </a:txBody>
                  <a:tcPr/>
                </a:tc>
                <a:tc>
                  <a:txBody>
                    <a:bodyPr/>
                    <a:lstStyle/>
                    <a:p>
                      <a:pPr algn="l">
                        <a:lnSpc>
                          <a:spcPct val="100000"/>
                        </a:lnSpc>
                        <a:spcAft>
                          <a:spcPts val="0"/>
                        </a:spcAft>
                      </a:pPr>
                      <a:r>
                        <a:rPr lang="pl-PL" sz="1500">
                          <a:effectLst/>
                        </a:rPr>
                        <a:t>Instrukcja obsługi dla użytkownika końcowego</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10</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4"/>
                  </a:ext>
                </a:extLst>
              </a:tr>
              <a:tr h="457200">
                <a:tc vMerge="1">
                  <a:txBody>
                    <a:bodyPr/>
                    <a:lstStyle/>
                    <a:p>
                      <a:endParaRPr lang="en-GB"/>
                    </a:p>
                  </a:txBody>
                  <a:tcPr/>
                </a:tc>
                <a:tc>
                  <a:txBody>
                    <a:bodyPr/>
                    <a:lstStyle/>
                    <a:p>
                      <a:pPr algn="l">
                        <a:lnSpc>
                          <a:spcPct val="100000"/>
                        </a:lnSpc>
                        <a:spcAft>
                          <a:spcPts val="0"/>
                        </a:spcAft>
                      </a:pPr>
                      <a:r>
                        <a:rPr lang="pl-PL" sz="1500" dirty="0">
                          <a:effectLst/>
                        </a:rPr>
                        <a:t>Dokumentacja komponentów systemu informatycznego</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0.2</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6</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5"/>
                  </a:ext>
                </a:extLst>
              </a:tr>
              <a:tr h="457200">
                <a:tc vMerge="1">
                  <a:txBody>
                    <a:bodyPr/>
                    <a:lstStyle/>
                    <a:p>
                      <a:endParaRPr lang="en-GB"/>
                    </a:p>
                  </a:txBody>
                  <a:tcPr/>
                </a:tc>
                <a:tc>
                  <a:txBody>
                    <a:bodyPr/>
                    <a:lstStyle/>
                    <a:p>
                      <a:pPr algn="l">
                        <a:lnSpc>
                          <a:spcPct val="100000"/>
                        </a:lnSpc>
                        <a:spcAft>
                          <a:spcPts val="0"/>
                        </a:spcAft>
                      </a:pPr>
                      <a:r>
                        <a:rPr lang="pl-PL" sz="1500" dirty="0">
                          <a:effectLst/>
                        </a:rPr>
                        <a:t>Dokumentacja dotycząca utrzymania systemu informatycznego</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4</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6"/>
                  </a:ext>
                </a:extLst>
              </a:tr>
              <a:tr h="228600">
                <a:tc vMerge="1">
                  <a:txBody>
                    <a:bodyPr/>
                    <a:lstStyle/>
                    <a:p>
                      <a:endParaRPr lang="en-GB"/>
                    </a:p>
                  </a:txBody>
                  <a:tcPr/>
                </a:tc>
                <a:tc>
                  <a:txBody>
                    <a:bodyPr/>
                    <a:lstStyle/>
                    <a:p>
                      <a:pPr algn="l">
                        <a:lnSpc>
                          <a:spcPct val="100000"/>
                        </a:lnSpc>
                        <a:spcAft>
                          <a:spcPts val="0"/>
                        </a:spcAft>
                      </a:pPr>
                      <a:r>
                        <a:rPr lang="pl-PL" sz="1500">
                          <a:effectLst/>
                        </a:rPr>
                        <a:t>Przewodnik programisty</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0.1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vMerge="1">
                  <a:txBody>
                    <a:bodyPr/>
                    <a:lstStyle/>
                    <a:p>
                      <a:endParaRPr lang="en-GB"/>
                    </a:p>
                  </a:txBody>
                  <a:tcPr/>
                </a:tc>
                <a:tc>
                  <a:txBody>
                    <a:bodyPr/>
                    <a:lstStyle/>
                    <a:p>
                      <a:pPr algn="ctr">
                        <a:lnSpc>
                          <a:spcPct val="100000"/>
                        </a:lnSpc>
                        <a:spcAft>
                          <a:spcPts val="0"/>
                        </a:spcAft>
                      </a:pPr>
                      <a:r>
                        <a:rPr lang="pl-PL" sz="1500" dirty="0">
                          <a:effectLst/>
                        </a:rPr>
                        <a:t>16</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7"/>
                  </a:ext>
                </a:extLst>
              </a:tr>
              <a:tr h="228600">
                <a:tc vMerge="1">
                  <a:txBody>
                    <a:bodyPr/>
                    <a:lstStyle/>
                    <a:p>
                      <a:endParaRPr lang="en-GB"/>
                    </a:p>
                  </a:txBody>
                  <a:tcPr/>
                </a:tc>
                <a:tc>
                  <a:txBody>
                    <a:bodyPr/>
                    <a:lstStyle/>
                    <a:p>
                      <a:pPr algn="l">
                        <a:lnSpc>
                          <a:spcPct val="100000"/>
                        </a:lnSpc>
                        <a:spcAft>
                          <a:spcPts val="0"/>
                        </a:spcAft>
                      </a:pPr>
                      <a:r>
                        <a:rPr lang="pl-PL" sz="1500" dirty="0">
                          <a:effectLst/>
                        </a:rPr>
                        <a:t>Suma</a:t>
                      </a:r>
                      <a:endParaRPr lang="en-GB" sz="1500" dirty="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a:effectLst/>
                        </a:rPr>
                        <a:t>1</a:t>
                      </a:r>
                      <a:endParaRPr lang="en-GB" sz="1500">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a:effectLst/>
                        </a:rPr>
                        <a:t>Suma</a:t>
                      </a:r>
                      <a:endParaRPr lang="en-GB" sz="1500" b="1">
                        <a:effectLst/>
                        <a:latin typeface="Times New Roman" panose="02020603050405020304" pitchFamily="18" charset="0"/>
                        <a:ea typeface="Times New Roman" panose="02020603050405020304" pitchFamily="18" charset="0"/>
                      </a:endParaRPr>
                    </a:p>
                  </a:txBody>
                  <a:tcPr marL="40432" marR="40432" marT="0" marB="0" anchor="ctr"/>
                </a:tc>
                <a:tc>
                  <a:txBody>
                    <a:bodyPr/>
                    <a:lstStyle/>
                    <a:p>
                      <a:pPr algn="ctr">
                        <a:lnSpc>
                          <a:spcPct val="100000"/>
                        </a:lnSpc>
                        <a:spcAft>
                          <a:spcPts val="0"/>
                        </a:spcAft>
                      </a:pPr>
                      <a:r>
                        <a:rPr lang="pl-PL" sz="1500" b="1" dirty="0">
                          <a:effectLst/>
                        </a:rPr>
                        <a:t>10.4</a:t>
                      </a:r>
                      <a:endParaRPr lang="en-GB" sz="1500" b="1" dirty="0">
                        <a:effectLst/>
                        <a:latin typeface="Times New Roman" panose="02020603050405020304" pitchFamily="18" charset="0"/>
                        <a:ea typeface="Times New Roman" panose="02020603050405020304" pitchFamily="18" charset="0"/>
                      </a:endParaRPr>
                    </a:p>
                  </a:txBody>
                  <a:tcPr marL="40432" marR="40432" marT="0" marB="0" anchor="ctr"/>
                </a:tc>
                <a:extLst>
                  <a:ext uri="{0D108BD9-81ED-4DB2-BD59-A6C34878D82A}">
                    <a16:rowId xmlns:a16="http://schemas.microsoft.com/office/drawing/2014/main" val="10018"/>
                  </a:ext>
                </a:extLst>
              </a:tr>
            </a:tbl>
          </a:graphicData>
        </a:graphic>
      </p:graphicFrame>
      <mc:AlternateContent xmlns:mc="http://schemas.openxmlformats.org/markup-compatibility/2006" xmlns:a14="http://schemas.microsoft.com/office/drawing/2010/main">
        <mc:Choice Requires="a14">
          <p:sp>
            <p:nvSpPr>
              <p:cNvPr id="8" name="Rectangle 7"/>
              <p:cNvSpPr/>
              <p:nvPr/>
            </p:nvSpPr>
            <p:spPr>
              <a:xfrm>
                <a:off x="1968470" y="6370741"/>
                <a:ext cx="561038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rPr>
                        <m:t>𝐽</m:t>
                      </m:r>
                      <m:r>
                        <a:rPr lang="pl-PL" b="0" i="1" smtClean="0">
                          <a:latin typeface="Cambria Math" panose="02040503050406030204" pitchFamily="18" charset="0"/>
                        </a:rPr>
                        <m:t>𝑎𝑘𝑜</m:t>
                      </m:r>
                      <m:r>
                        <a:rPr lang="pl-PL" b="0" i="1" smtClean="0">
                          <a:latin typeface="Cambria Math" panose="02040503050406030204" pitchFamily="18" charset="0"/>
                        </a:rPr>
                        <m:t>ść </m:t>
                      </m:r>
                      <m:r>
                        <a:rPr lang="en-GB" i="1">
                          <a:latin typeface="Cambria Math" panose="02040503050406030204" pitchFamily="18" charset="0"/>
                        </a:rPr>
                        <m:t>𝐵</m:t>
                      </m:r>
                      <m:r>
                        <a:rPr lang="pl-PL" b="0" i="1" smtClean="0">
                          <a:latin typeface="Cambria Math" panose="02040503050406030204" pitchFamily="18" charset="0"/>
                        </a:rPr>
                        <m:t>𝑎𝑧𝑜𝑤𝑎</m:t>
                      </m:r>
                      <m:r>
                        <a:rPr lang="en-GB" i="0">
                          <a:latin typeface="Cambria Math" panose="02040503050406030204" pitchFamily="18" charset="0"/>
                        </a:rPr>
                        <m:t>= 4+2.4+4+10.4=20.8 </m:t>
                      </m:r>
                      <m:r>
                        <a:rPr lang="en-GB" i="1">
                          <a:latin typeface="Cambria Math" panose="02040503050406030204" pitchFamily="18" charset="0"/>
                        </a:rPr>
                        <m:t>𝑝𝑢𝑛𝑘𝑡</m:t>
                      </m:r>
                      <m:r>
                        <a:rPr lang="en-GB" i="0">
                          <a:latin typeface="Cambria Math" panose="02040503050406030204" pitchFamily="18" charset="0"/>
                        </a:rPr>
                        <m:t>ó</m:t>
                      </m:r>
                      <m:r>
                        <a:rPr lang="en-GB" i="1">
                          <a:latin typeface="Cambria Math" panose="02040503050406030204" pitchFamily="18" charset="0"/>
                        </a:rPr>
                        <m:t>𝑤</m:t>
                      </m:r>
                    </m:oMath>
                  </m:oMathPara>
                </a14:m>
                <a:endParaRPr lang="en-GB" dirty="0"/>
              </a:p>
            </p:txBody>
          </p:sp>
        </mc:Choice>
        <mc:Fallback xmlns="">
          <p:sp>
            <p:nvSpPr>
              <p:cNvPr id="8" name="Rectangle 7"/>
              <p:cNvSpPr>
                <a:spLocks noRot="1" noChangeAspect="1" noMove="1" noResize="1" noEditPoints="1" noAdjustHandles="1" noChangeArrowheads="1" noChangeShapeType="1" noTextEdit="1"/>
              </p:cNvSpPr>
              <p:nvPr/>
            </p:nvSpPr>
            <p:spPr>
              <a:xfrm>
                <a:off x="1968470" y="6370741"/>
                <a:ext cx="5610382" cy="369332"/>
              </a:xfrm>
              <a:prstGeom prst="rect">
                <a:avLst/>
              </a:prstGeom>
              <a:blipFill rotWithShape="0">
                <a:blip r:embed="rId3"/>
                <a:stretch>
                  <a:fillRect b="-14754"/>
                </a:stretch>
              </a:blipFill>
            </p:spPr>
            <p:txBody>
              <a:bodyPr/>
              <a:lstStyle/>
              <a:p>
                <a:r>
                  <a:rPr lang="en-GB">
                    <a:noFill/>
                  </a:rPr>
                  <a:t> </a:t>
                </a:r>
              </a:p>
            </p:txBody>
          </p:sp>
        </mc:Fallback>
      </mc:AlternateContent>
      <p:sp>
        <p:nvSpPr>
          <p:cNvPr id="9" name="pole tekstowe 3"/>
          <p:cNvSpPr txBox="1"/>
          <p:nvPr/>
        </p:nvSpPr>
        <p:spPr>
          <a:xfrm>
            <a:off x="9054717" y="2326618"/>
            <a:ext cx="2915611" cy="2585323"/>
          </a:xfrm>
          <a:prstGeom prst="rect">
            <a:avLst/>
          </a:prstGeom>
          <a:noFill/>
        </p:spPr>
        <p:txBody>
          <a:bodyPr wrap="square" rtlCol="0">
            <a:spAutoFit/>
          </a:bodyPr>
          <a:lstStyle/>
          <a:p>
            <a:r>
              <a:rPr lang="pl-PL" b="1" dirty="0"/>
              <a:t>Wartości atrybutów dla komponentów jakości bazowej wykorzystane w celu implementacji modelu zapewniania jakości procesu eksploatacji systemu informatycznego. </a:t>
            </a:r>
            <a:r>
              <a:rPr lang="pl-PL" dirty="0"/>
              <a:t>Źródło:</a:t>
            </a:r>
            <a:r>
              <a:rPr lang="pl-PL" b="1" dirty="0"/>
              <a:t> </a:t>
            </a:r>
            <a:r>
              <a:rPr lang="pl-PL" dirty="0"/>
              <a:t>opracowanie własne.</a:t>
            </a:r>
            <a:endParaRPr lang="en-GB" dirty="0"/>
          </a:p>
        </p:txBody>
      </p:sp>
      <p:sp>
        <p:nvSpPr>
          <p:cNvPr id="4" name="Symbol zastępczy numeru slajdu 3"/>
          <p:cNvSpPr>
            <a:spLocks noGrp="1"/>
          </p:cNvSpPr>
          <p:nvPr>
            <p:ph type="sldNum" sz="quarter" idx="12"/>
          </p:nvPr>
        </p:nvSpPr>
        <p:spPr/>
        <p:txBody>
          <a:bodyPr/>
          <a:lstStyle/>
          <a:p>
            <a:fld id="{D5BA31EB-15CC-49B2-BD0F-1B719E564505}" type="slidenum">
              <a:rPr lang="en-GB" smtClean="0"/>
              <a:t>6</a:t>
            </a:fld>
            <a:endParaRPr lang="en-GB"/>
          </a:p>
        </p:txBody>
      </p:sp>
    </p:spTree>
    <p:extLst>
      <p:ext uri="{BB962C8B-B14F-4D97-AF65-F5344CB8AC3E}">
        <p14:creationId xmlns:p14="http://schemas.microsoft.com/office/powerpoint/2010/main" val="425662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0"/>
            <a:ext cx="8596668" cy="1320800"/>
          </a:xfrm>
        </p:spPr>
        <p:txBody>
          <a:bodyPr/>
          <a:lstStyle/>
          <a:p>
            <a:r>
              <a:rPr lang="pl-PL" dirty="0"/>
              <a:t>Obszary zapewniania jakości procesu eksploatacji systemu informatycznego</a:t>
            </a:r>
            <a:endParaRPr lang="en-GB" dirty="0"/>
          </a:p>
        </p:txBody>
      </p:sp>
      <p:pic>
        <p:nvPicPr>
          <p:cNvPr id="4" name="Symbol zastępczy zawartości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64311" y="1089215"/>
            <a:ext cx="5690587" cy="5697763"/>
          </a:xfrm>
        </p:spPr>
      </p:pic>
      <p:sp>
        <p:nvSpPr>
          <p:cNvPr id="6" name="pole tekstowe 5"/>
          <p:cNvSpPr txBox="1"/>
          <p:nvPr/>
        </p:nvSpPr>
        <p:spPr>
          <a:xfrm>
            <a:off x="7554898" y="3938096"/>
            <a:ext cx="3524227" cy="1200329"/>
          </a:xfrm>
          <a:prstGeom prst="rect">
            <a:avLst/>
          </a:prstGeom>
          <a:noFill/>
        </p:spPr>
        <p:txBody>
          <a:bodyPr wrap="square" rtlCol="0">
            <a:spAutoFit/>
          </a:bodyPr>
          <a:lstStyle/>
          <a:p>
            <a:r>
              <a:rPr lang="pl-PL" b="1" dirty="0"/>
              <a:t>Obszary zapewniania jakości procesu eksploatacji systemu informatycznego. </a:t>
            </a:r>
            <a:r>
              <a:rPr lang="pl-PL" dirty="0"/>
              <a:t>Źródło:</a:t>
            </a:r>
            <a:r>
              <a:rPr lang="pl-PL" b="1" dirty="0"/>
              <a:t> </a:t>
            </a:r>
            <a:r>
              <a:rPr lang="pl-PL" dirty="0"/>
              <a:t>opracowanie własne.</a:t>
            </a:r>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7</a:t>
            </a:fld>
            <a:endParaRPr lang="en-GB"/>
          </a:p>
        </p:txBody>
      </p:sp>
    </p:spTree>
    <p:extLst>
      <p:ext uri="{BB962C8B-B14F-4D97-AF65-F5344CB8AC3E}">
        <p14:creationId xmlns:p14="http://schemas.microsoft.com/office/powerpoint/2010/main" val="165106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61714" y="92363"/>
            <a:ext cx="6423891" cy="895928"/>
          </a:xfrm>
        </p:spPr>
        <p:txBody>
          <a:bodyPr>
            <a:noAutofit/>
          </a:bodyPr>
          <a:lstStyle/>
          <a:p>
            <a:pPr algn="ctr"/>
            <a:r>
              <a:rPr lang="pl-PL" sz="2800" dirty="0"/>
              <a:t>Częściowa implementacja modelu Wyznaczanie jakości eksploatacyjnej</a:t>
            </a:r>
            <a:endParaRPr lang="en-GB" sz="2800" dirty="0"/>
          </a:p>
        </p:txBody>
      </p:sp>
      <p:sp>
        <p:nvSpPr>
          <p:cNvPr id="9" name="pole tekstowe 3"/>
          <p:cNvSpPr txBox="1"/>
          <p:nvPr/>
        </p:nvSpPr>
        <p:spPr>
          <a:xfrm>
            <a:off x="8972609" y="5009813"/>
            <a:ext cx="3145500" cy="830997"/>
          </a:xfrm>
          <a:prstGeom prst="rect">
            <a:avLst/>
          </a:prstGeom>
          <a:noFill/>
        </p:spPr>
        <p:txBody>
          <a:bodyPr wrap="square" rtlCol="0">
            <a:spAutoFit/>
          </a:bodyPr>
          <a:lstStyle/>
          <a:p>
            <a:r>
              <a:rPr lang="pl-PL" sz="1600" b="1" dirty="0"/>
              <a:t>Wyznaczanie jakości eksploatacyjnej. </a:t>
            </a:r>
          </a:p>
          <a:p>
            <a:r>
              <a:rPr lang="pl-PL" sz="1600" dirty="0"/>
              <a:t>Źródło:</a:t>
            </a:r>
            <a:r>
              <a:rPr lang="pl-PL" sz="1600" b="1" dirty="0"/>
              <a:t> </a:t>
            </a:r>
            <a:r>
              <a:rPr lang="pl-PL" sz="1600" dirty="0"/>
              <a:t>opracowanie własne.</a:t>
            </a:r>
            <a:endParaRPr lang="en-GB"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9037229"/>
              </p:ext>
            </p:extLst>
          </p:nvPr>
        </p:nvGraphicFramePr>
        <p:xfrm>
          <a:off x="574709" y="5009813"/>
          <a:ext cx="8397900" cy="1439999"/>
        </p:xfrm>
        <a:graphic>
          <a:graphicData uri="http://schemas.openxmlformats.org/drawingml/2006/table">
            <a:tbl>
              <a:tblPr firstRow="1" firstCol="1" bandRow="1">
                <a:tableStyleId>{5C22544A-7EE6-4342-B048-85BDC9FD1C3A}</a:tableStyleId>
              </a:tblPr>
              <a:tblGrid>
                <a:gridCol w="2870454">
                  <a:extLst>
                    <a:ext uri="{9D8B030D-6E8A-4147-A177-3AD203B41FA5}">
                      <a16:colId xmlns:a16="http://schemas.microsoft.com/office/drawing/2014/main" val="20000"/>
                    </a:ext>
                  </a:extLst>
                </a:gridCol>
                <a:gridCol w="921241">
                  <a:extLst>
                    <a:ext uri="{9D8B030D-6E8A-4147-A177-3AD203B41FA5}">
                      <a16:colId xmlns:a16="http://schemas.microsoft.com/office/drawing/2014/main" val="20001"/>
                    </a:ext>
                  </a:extLst>
                </a:gridCol>
                <a:gridCol w="921241">
                  <a:extLst>
                    <a:ext uri="{9D8B030D-6E8A-4147-A177-3AD203B41FA5}">
                      <a16:colId xmlns:a16="http://schemas.microsoft.com/office/drawing/2014/main" val="20002"/>
                    </a:ext>
                  </a:extLst>
                </a:gridCol>
                <a:gridCol w="921241">
                  <a:extLst>
                    <a:ext uri="{9D8B030D-6E8A-4147-A177-3AD203B41FA5}">
                      <a16:colId xmlns:a16="http://schemas.microsoft.com/office/drawing/2014/main" val="20003"/>
                    </a:ext>
                  </a:extLst>
                </a:gridCol>
                <a:gridCol w="921241">
                  <a:extLst>
                    <a:ext uri="{9D8B030D-6E8A-4147-A177-3AD203B41FA5}">
                      <a16:colId xmlns:a16="http://schemas.microsoft.com/office/drawing/2014/main" val="20004"/>
                    </a:ext>
                  </a:extLst>
                </a:gridCol>
                <a:gridCol w="921241">
                  <a:extLst>
                    <a:ext uri="{9D8B030D-6E8A-4147-A177-3AD203B41FA5}">
                      <a16:colId xmlns:a16="http://schemas.microsoft.com/office/drawing/2014/main" val="20005"/>
                    </a:ext>
                  </a:extLst>
                </a:gridCol>
                <a:gridCol w="921241">
                  <a:extLst>
                    <a:ext uri="{9D8B030D-6E8A-4147-A177-3AD203B41FA5}">
                      <a16:colId xmlns:a16="http://schemas.microsoft.com/office/drawing/2014/main" val="20006"/>
                    </a:ext>
                  </a:extLst>
                </a:gridCol>
              </a:tblGrid>
              <a:tr h="254791">
                <a:tc>
                  <a:txBody>
                    <a:bodyPr/>
                    <a:lstStyle/>
                    <a:p>
                      <a:pPr algn="r">
                        <a:spcAft>
                          <a:spcPts val="0"/>
                        </a:spcAft>
                      </a:pPr>
                      <a:r>
                        <a:rPr lang="pl-PL" sz="1400" dirty="0">
                          <a:effectLst/>
                        </a:rPr>
                        <a:t>Iteracja</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l-PL" sz="1400" dirty="0">
                          <a:effectLst/>
                        </a:rPr>
                        <a:t>1</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2</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3</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4</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5</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6</a:t>
                      </a:r>
                      <a:endParaRPr lang="en-GB"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96302">
                <a:tc>
                  <a:txBody>
                    <a:bodyPr/>
                    <a:lstStyle/>
                    <a:p>
                      <a:pPr algn="r">
                        <a:spcAft>
                          <a:spcPts val="0"/>
                        </a:spcAft>
                      </a:pPr>
                      <a:r>
                        <a:rPr lang="pl-PL" sz="1400" dirty="0">
                          <a:effectLst/>
                        </a:rPr>
                        <a:t>Ocena zgodności z wymaganiami</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l-PL" sz="1400" dirty="0">
                          <a:effectLst/>
                        </a:rPr>
                        <a:t>7,6</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7,6</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7,6</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7,4</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8</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8</a:t>
                      </a:r>
                      <a:endParaRPr lang="en-GB"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96302">
                <a:tc>
                  <a:txBody>
                    <a:bodyPr/>
                    <a:lstStyle/>
                    <a:p>
                      <a:pPr algn="r">
                        <a:spcAft>
                          <a:spcPts val="0"/>
                        </a:spcAft>
                      </a:pPr>
                      <a:r>
                        <a:rPr lang="pl-PL" sz="1400" dirty="0">
                          <a:effectLst/>
                        </a:rPr>
                        <a:t>Wprowadzanie zmian</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l-PL" sz="1400" dirty="0">
                          <a:effectLst/>
                        </a:rPr>
                        <a:t>8,3</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8,3</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7,7</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6,5</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7,4</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7,8</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96302">
                <a:tc>
                  <a:txBody>
                    <a:bodyPr/>
                    <a:lstStyle/>
                    <a:p>
                      <a:pPr algn="r">
                        <a:spcAft>
                          <a:spcPts val="0"/>
                        </a:spcAft>
                      </a:pPr>
                      <a:r>
                        <a:rPr lang="pl-PL" sz="1400" dirty="0">
                          <a:effectLst/>
                        </a:rPr>
                        <a:t>Serwis i konserwacja</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l-PL" sz="1400" dirty="0">
                          <a:effectLst/>
                        </a:rPr>
                        <a:t>7,9</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7,9</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7,9</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7,2</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7,9</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7,9</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96302">
                <a:tc>
                  <a:txBody>
                    <a:bodyPr/>
                    <a:lstStyle/>
                    <a:p>
                      <a:pPr algn="r">
                        <a:spcAft>
                          <a:spcPts val="0"/>
                        </a:spcAft>
                      </a:pPr>
                      <a:r>
                        <a:rPr lang="pl-PL" sz="1400" dirty="0">
                          <a:effectLst/>
                        </a:rPr>
                        <a:t>Jakość eksploatacyjna</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l-PL" sz="1400">
                          <a:effectLst/>
                        </a:rPr>
                        <a:t>23,8</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23,8</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a:effectLst/>
                        </a:rPr>
                        <a:t>23,2</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21,1</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23,3</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l-PL" sz="1400" dirty="0">
                          <a:effectLst/>
                        </a:rPr>
                        <a:t>23,7</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10" name="Wykres 11"/>
          <p:cNvGraphicFramePr/>
          <p:nvPr>
            <p:extLst>
              <p:ext uri="{D42A27DB-BD31-4B8C-83A1-F6EECF244321}">
                <p14:modId xmlns:p14="http://schemas.microsoft.com/office/powerpoint/2010/main" val="1330671890"/>
              </p:ext>
            </p:extLst>
          </p:nvPr>
        </p:nvGraphicFramePr>
        <p:xfrm>
          <a:off x="574709" y="1185116"/>
          <a:ext cx="6899564" cy="3461618"/>
        </p:xfrm>
        <a:graphic>
          <a:graphicData uri="http://schemas.openxmlformats.org/drawingml/2006/chart">
            <c:chart xmlns:c="http://schemas.openxmlformats.org/drawingml/2006/chart" xmlns:r="http://schemas.openxmlformats.org/officeDocument/2006/relationships" r:id="rId3"/>
          </a:graphicData>
        </a:graphic>
      </p:graphicFrame>
      <p:sp>
        <p:nvSpPr>
          <p:cNvPr id="11" name="pole tekstowe 3"/>
          <p:cNvSpPr txBox="1"/>
          <p:nvPr/>
        </p:nvSpPr>
        <p:spPr>
          <a:xfrm>
            <a:off x="7474273" y="4061959"/>
            <a:ext cx="3930074" cy="584775"/>
          </a:xfrm>
          <a:prstGeom prst="rect">
            <a:avLst/>
          </a:prstGeom>
          <a:noFill/>
        </p:spPr>
        <p:txBody>
          <a:bodyPr wrap="square" rtlCol="0">
            <a:spAutoFit/>
          </a:bodyPr>
          <a:lstStyle/>
          <a:p>
            <a:r>
              <a:rPr lang="pl-PL" sz="1600" b="1" dirty="0"/>
              <a:t>Kształtowanie jakości eksploatacyjnej. </a:t>
            </a:r>
            <a:r>
              <a:rPr lang="pl-PL" sz="1600" dirty="0"/>
              <a:t>Źródło:</a:t>
            </a:r>
            <a:r>
              <a:rPr lang="pl-PL" sz="1600" b="1" dirty="0"/>
              <a:t> </a:t>
            </a:r>
            <a:r>
              <a:rPr lang="pl-PL" sz="1600" dirty="0"/>
              <a:t>opracowanie własne.</a:t>
            </a:r>
            <a:endParaRPr lang="en-GB" sz="1600"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8</a:t>
            </a:fld>
            <a:endParaRPr lang="en-GB"/>
          </a:p>
        </p:txBody>
      </p:sp>
    </p:spTree>
    <p:extLst>
      <p:ext uri="{BB962C8B-B14F-4D97-AF65-F5344CB8AC3E}">
        <p14:creationId xmlns:p14="http://schemas.microsoft.com/office/powerpoint/2010/main" val="2112014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599"/>
            <a:ext cx="8596668" cy="1550989"/>
          </a:xfrm>
        </p:spPr>
        <p:txBody>
          <a:bodyPr>
            <a:normAutofit fontScale="90000"/>
          </a:bodyPr>
          <a:lstStyle/>
          <a:p>
            <a:r>
              <a:rPr lang="pl-PL" dirty="0"/>
              <a:t>Cel pracy: </a:t>
            </a:r>
            <a:r>
              <a:rPr lang="pl-PL" dirty="0">
                <a:solidFill>
                  <a:schemeClr val="tx1"/>
                </a:solidFill>
              </a:rPr>
              <a:t>przygotowanie modelu zapewniania jakości procesu eksploatacji systemu informatycznego.</a:t>
            </a:r>
            <a:endParaRPr lang="en-GB" dirty="0">
              <a:solidFill>
                <a:schemeClr val="tx1"/>
              </a:solidFill>
            </a:endParaRPr>
          </a:p>
        </p:txBody>
      </p:sp>
      <p:sp>
        <p:nvSpPr>
          <p:cNvPr id="3" name="Symbol zastępczy zawartości 2"/>
          <p:cNvSpPr>
            <a:spLocks noGrp="1"/>
          </p:cNvSpPr>
          <p:nvPr>
            <p:ph idx="1"/>
          </p:nvPr>
        </p:nvSpPr>
        <p:spPr>
          <a:xfrm>
            <a:off x="677334" y="2400285"/>
            <a:ext cx="8596668" cy="3915455"/>
          </a:xfrm>
        </p:spPr>
        <p:txBody>
          <a:bodyPr>
            <a:normAutofit fontScale="92500"/>
          </a:bodyPr>
          <a:lstStyle/>
          <a:p>
            <a:pPr marL="0" indent="0">
              <a:buNone/>
            </a:pPr>
            <a:r>
              <a:rPr lang="pl-PL" b="1" dirty="0">
                <a:solidFill>
                  <a:schemeClr val="accent1"/>
                </a:solidFill>
              </a:rPr>
              <a:t>Co udało się osiągnąć w ramach zrealizowanej pracy:</a:t>
            </a:r>
          </a:p>
          <a:p>
            <a:r>
              <a:rPr lang="pl-PL" dirty="0"/>
              <a:t>Dokonano analizy standardu ITIL pod kątem utrzymania systemu informatycznego.</a:t>
            </a:r>
          </a:p>
          <a:p>
            <a:r>
              <a:rPr lang="pl-PL" dirty="0"/>
              <a:t>Dokonano analizy znaczenia wybranych procesów ITIL dla zapewnienia jakości.</a:t>
            </a:r>
          </a:p>
          <a:p>
            <a:r>
              <a:rPr lang="pl-PL" dirty="0"/>
              <a:t>Dokonano analizy kształtowania jakości eksploatacyjnej systemu informatycznego.</a:t>
            </a:r>
          </a:p>
          <a:p>
            <a:r>
              <a:rPr lang="pl-PL" dirty="0"/>
              <a:t>Dokonano analizy parametrów wydajnościowych systemu informatycznego, które mogą zostać wykorzystane do monitorowania poziomu jakości.</a:t>
            </a:r>
          </a:p>
          <a:p>
            <a:r>
              <a:rPr lang="pl-PL" dirty="0"/>
              <a:t>Zidentyfikowano obszary, w których zapewnianie jakości może być realizowane w trakcie eksploatacji systemu informatycznego.</a:t>
            </a:r>
          </a:p>
          <a:p>
            <a:r>
              <a:rPr lang="pl-PL" dirty="0"/>
              <a:t>Zdefiniowano i wyznaczono jakość bazową.</a:t>
            </a:r>
          </a:p>
          <a:p>
            <a:r>
              <a:rPr lang="pl-PL" dirty="0"/>
              <a:t>Opracowano model zapewniania jakości oraz wykonano jego częściową implementację.</a:t>
            </a:r>
          </a:p>
          <a:p>
            <a:endParaRPr lang="en-GB" dirty="0"/>
          </a:p>
        </p:txBody>
      </p:sp>
      <p:sp>
        <p:nvSpPr>
          <p:cNvPr id="5" name="Symbol zastępczy numeru slajdu 4"/>
          <p:cNvSpPr>
            <a:spLocks noGrp="1"/>
          </p:cNvSpPr>
          <p:nvPr>
            <p:ph type="sldNum" sz="quarter" idx="12"/>
          </p:nvPr>
        </p:nvSpPr>
        <p:spPr/>
        <p:txBody>
          <a:bodyPr/>
          <a:lstStyle/>
          <a:p>
            <a:fld id="{D5BA31EB-15CC-49B2-BD0F-1B719E564505}" type="slidenum">
              <a:rPr lang="en-GB" smtClean="0"/>
              <a:t>9</a:t>
            </a:fld>
            <a:endParaRPr lang="en-GB"/>
          </a:p>
        </p:txBody>
      </p:sp>
    </p:spTree>
    <p:extLst>
      <p:ext uri="{BB962C8B-B14F-4D97-AF65-F5344CB8AC3E}">
        <p14:creationId xmlns:p14="http://schemas.microsoft.com/office/powerpoint/2010/main" val="2785770116"/>
      </p:ext>
    </p:extLst>
  </p:cSld>
  <p:clrMapOvr>
    <a:masterClrMapping/>
  </p:clrMapOvr>
</p:sld>
</file>

<file path=ppt/theme/theme1.xml><?xml version="1.0" encoding="utf-8"?>
<a:theme xmlns:a="http://schemas.openxmlformats.org/drawingml/2006/main" name="Faset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1171</TotalTime>
  <Words>1831</Words>
  <Application>Microsoft Office PowerPoint</Application>
  <PresentationFormat>Panoramiczny</PresentationFormat>
  <Paragraphs>245</Paragraphs>
  <Slides>12</Slides>
  <Notes>10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12</vt:i4>
      </vt:variant>
    </vt:vector>
  </HeadingPairs>
  <TitlesOfParts>
    <vt:vector size="19" baseType="lpstr">
      <vt:lpstr>Arial</vt:lpstr>
      <vt:lpstr>Calibri</vt:lpstr>
      <vt:lpstr>Cambria Math</vt:lpstr>
      <vt:lpstr>Times New Roman</vt:lpstr>
      <vt:lpstr>Trebuchet MS</vt:lpstr>
      <vt:lpstr>Wingdings 3</vt:lpstr>
      <vt:lpstr>Faseta</vt:lpstr>
      <vt:lpstr>Modelowanie zapewniania jakości procesu eksploatacji systemu informatycznego</vt:lpstr>
      <vt:lpstr>Cel pracy: przygotowanie modelu zapewniania jakości procesu eksploatacji systemu informatycznego.</vt:lpstr>
      <vt:lpstr>Założenia modelu</vt:lpstr>
      <vt:lpstr>Model zapewniania jakości procesu eksploatacji systemu informatycznego</vt:lpstr>
      <vt:lpstr>Wyznaczenie bazowego poziomu jakości</vt:lpstr>
      <vt:lpstr>Częściowa implementacja modelu Wyznaczenie jakości bazowej</vt:lpstr>
      <vt:lpstr>Obszary zapewniania jakości procesu eksploatacji systemu informatycznego</vt:lpstr>
      <vt:lpstr>Częściowa implementacja modelu Wyznaczanie jakości eksploatacyjnej</vt:lpstr>
      <vt:lpstr>Cel pracy: przygotowanie modelu zapewniania jakości procesu eksploatacji systemu informatycznego.</vt:lpstr>
      <vt:lpstr>Hipoteza badawcza: poziom jakości może ulegać zmianie w trakcie eksploatacji systemu informatycznego. </vt:lpstr>
      <vt:lpstr>Wnioski</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Modelowanie zapewniania jakości procesu eksploatacji systemu informatycznego</dc:title>
  <dc:creator>Aleksander Gołaszewski</dc:creator>
  <cp:lastModifiedBy>Aleksander Gołaszewski</cp:lastModifiedBy>
  <cp:revision>142</cp:revision>
  <dcterms:created xsi:type="dcterms:W3CDTF">2016-11-06T20:41:13Z</dcterms:created>
  <dcterms:modified xsi:type="dcterms:W3CDTF">2016-11-21T20:53:06Z</dcterms:modified>
</cp:coreProperties>
</file>