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8" r:id="rId5"/>
    <p:sldId id="266" r:id="rId6"/>
    <p:sldId id="265" r:id="rId7"/>
    <p:sldId id="260" r:id="rId8"/>
    <p:sldId id="267" r:id="rId9"/>
    <p:sldId id="262" r:id="rId10"/>
    <p:sldId id="261" r:id="rId11"/>
    <p:sldId id="25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81" d="100"/>
          <a:sy n="81" d="100"/>
        </p:scale>
        <p:origin x="114" y="8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pl-PL" smtClean="0"/>
              <a:t>Kliknij, aby edytować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pl-PL" smtClean="0"/>
              <a:t>Kliknij, aby edytować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l-PL" smtClean="0"/>
              <a:t>Kliknij, aby edytować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pl-PL" smtClean="0"/>
              <a:t>Kliknij, aby edytować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l-PL" smtClean="0"/>
              <a:t>Kliknij, aby edytować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pl-PL" smtClean="0"/>
              <a:t>Kliknij, aby edytować style wzorca tekstu</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pl-PL" smtClean="0"/>
              <a:t>Kliknij, aby edytować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l-PL" smtClean="0"/>
              <a:t>Kliknij, aby edytować style wzorca tekstu</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nchor="ct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pl-PL" smtClean="0"/>
              <a:t>Kliknij, aby edytować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pl-PL" smtClean="0"/>
              <a:t>Kliknij, aby edytować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5/12/2016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5/12/2016</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b="1" dirty="0"/>
              <a:t>Częściowa implementacja modułu kontroli dostępu do zasobów w języku JAVA™</a:t>
            </a:r>
            <a:br>
              <a:rPr lang="pl-PL" b="1" dirty="0"/>
            </a:br>
            <a:endParaRPr lang="pl-PL" dirty="0"/>
          </a:p>
        </p:txBody>
      </p:sp>
      <p:sp>
        <p:nvSpPr>
          <p:cNvPr id="3" name="Podtytuł 2"/>
          <p:cNvSpPr>
            <a:spLocks noGrp="1"/>
          </p:cNvSpPr>
          <p:nvPr>
            <p:ph type="subTitle" idx="1"/>
          </p:nvPr>
        </p:nvSpPr>
        <p:spPr/>
        <p:txBody>
          <a:bodyPr/>
          <a:lstStyle/>
          <a:p>
            <a:r>
              <a:rPr lang="pl-PL" dirty="0" smtClean="0"/>
              <a:t>Autor: </a:t>
            </a:r>
            <a:r>
              <a:rPr lang="pl-PL" b="1" dirty="0" smtClean="0"/>
              <a:t>Damian </a:t>
            </a:r>
            <a:r>
              <a:rPr lang="pl-PL" b="1" dirty="0"/>
              <a:t>Orzepowski</a:t>
            </a:r>
          </a:p>
          <a:p>
            <a:r>
              <a:rPr lang="pl-PL" dirty="0" smtClean="0"/>
              <a:t>Promotor: </a:t>
            </a:r>
            <a:r>
              <a:rPr lang="de-DE" b="1" dirty="0" err="1"/>
              <a:t>mgr</a:t>
            </a:r>
            <a:r>
              <a:rPr lang="de-DE" b="1" dirty="0"/>
              <a:t> </a:t>
            </a:r>
            <a:r>
              <a:rPr lang="de-DE" b="1" dirty="0" err="1"/>
              <a:t>inż</a:t>
            </a:r>
            <a:r>
              <a:rPr lang="de-DE" b="1" dirty="0"/>
              <a:t>. </a:t>
            </a:r>
            <a:r>
              <a:rPr lang="de-DE" b="1" dirty="0" err="1"/>
              <a:t>Ptasznik-Kisieliński</a:t>
            </a:r>
            <a:r>
              <a:rPr lang="de-DE" b="1" dirty="0"/>
              <a:t> Waldemar</a:t>
            </a:r>
            <a:endParaRPr lang="pl-PL" b="1" dirty="0"/>
          </a:p>
          <a:p>
            <a:endParaRPr lang="pl-PL" dirty="0"/>
          </a:p>
        </p:txBody>
      </p:sp>
    </p:spTree>
    <p:extLst>
      <p:ext uri="{BB962C8B-B14F-4D97-AF65-F5344CB8AC3E}">
        <p14:creationId xmlns:p14="http://schemas.microsoft.com/office/powerpoint/2010/main" val="859351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0" y="0"/>
            <a:ext cx="10018713" cy="1752599"/>
          </a:xfrm>
        </p:spPr>
        <p:txBody>
          <a:bodyPr/>
          <a:lstStyle/>
          <a:p>
            <a:r>
              <a:rPr lang="pl-PL" dirty="0" smtClean="0"/>
              <a:t>Możliwe kierunki rozwoju</a:t>
            </a:r>
            <a:endParaRPr lang="pl-PL" dirty="0"/>
          </a:p>
        </p:txBody>
      </p:sp>
      <p:sp>
        <p:nvSpPr>
          <p:cNvPr id="3" name="Symbol zastępczy zawartości 2"/>
          <p:cNvSpPr>
            <a:spLocks noGrp="1"/>
          </p:cNvSpPr>
          <p:nvPr>
            <p:ph idx="1"/>
          </p:nvPr>
        </p:nvSpPr>
        <p:spPr>
          <a:xfrm>
            <a:off x="1484310" y="1935678"/>
            <a:ext cx="10018713" cy="4702628"/>
          </a:xfrm>
        </p:spPr>
        <p:txBody>
          <a:bodyPr>
            <a:normAutofit/>
          </a:bodyPr>
          <a:lstStyle/>
          <a:p>
            <a:pPr lvl="0"/>
            <a:r>
              <a:rPr lang="pl-PL" dirty="0"/>
              <a:t>Integracja z protokołem </a:t>
            </a:r>
            <a:r>
              <a:rPr lang="pl-PL" dirty="0" err="1"/>
              <a:t>Lightweight</a:t>
            </a:r>
            <a:r>
              <a:rPr lang="pl-PL" dirty="0"/>
              <a:t> Directory Access </a:t>
            </a:r>
            <a:r>
              <a:rPr lang="pl-PL" dirty="0" err="1"/>
              <a:t>Protocol</a:t>
            </a:r>
            <a:endParaRPr lang="pl-PL" dirty="0"/>
          </a:p>
          <a:p>
            <a:pPr lvl="0"/>
            <a:r>
              <a:rPr lang="pl-PL" dirty="0"/>
              <a:t>Integracja z usługą  Active Directory</a:t>
            </a:r>
          </a:p>
          <a:p>
            <a:pPr lvl="0"/>
            <a:r>
              <a:rPr lang="pl-PL" dirty="0"/>
              <a:t>Filtrowanie zwracanych danych pod względem uprawnień do nich</a:t>
            </a:r>
          </a:p>
          <a:p>
            <a:pPr lvl="0"/>
            <a:r>
              <a:rPr lang="pl-PL" dirty="0"/>
              <a:t>Ciągłe prace nad wydajnością i szybkością wszystkich mechanizmów</a:t>
            </a:r>
          </a:p>
          <a:p>
            <a:pPr lvl="0"/>
            <a:r>
              <a:rPr lang="pl-PL" dirty="0"/>
              <a:t>Integracja z kontenerami czy serwerami aplikacji środowiska JAVA Enterprise Edition</a:t>
            </a:r>
          </a:p>
          <a:p>
            <a:pPr lvl="0"/>
            <a:r>
              <a:rPr lang="pl-PL" dirty="0"/>
              <a:t>Przygotowanie podmodułu z gotowymi interfejsami udostępnianymi przy użyciu protokołu http służącymi do zarządzania użytkownikami i ich uprawnieniami</a:t>
            </a:r>
          </a:p>
          <a:p>
            <a:endParaRPr lang="pl-PL" dirty="0"/>
          </a:p>
        </p:txBody>
      </p:sp>
    </p:spTree>
    <p:extLst>
      <p:ext uri="{BB962C8B-B14F-4D97-AF65-F5344CB8AC3E}">
        <p14:creationId xmlns:p14="http://schemas.microsoft.com/office/powerpoint/2010/main" val="4271290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086643" y="2552700"/>
            <a:ext cx="10018713" cy="1752599"/>
          </a:xfrm>
        </p:spPr>
        <p:txBody>
          <a:bodyPr/>
          <a:lstStyle/>
          <a:p>
            <a:r>
              <a:rPr lang="pl-PL" dirty="0" smtClean="0"/>
              <a:t>Dziękuję za uwagę</a:t>
            </a:r>
            <a:endParaRPr lang="pl-PL" dirty="0"/>
          </a:p>
        </p:txBody>
      </p:sp>
    </p:spTree>
    <p:extLst>
      <p:ext uri="{BB962C8B-B14F-4D97-AF65-F5344CB8AC3E}">
        <p14:creationId xmlns:p14="http://schemas.microsoft.com/office/powerpoint/2010/main" val="37669112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08" y="0"/>
            <a:ext cx="10018713" cy="1752599"/>
          </a:xfrm>
        </p:spPr>
        <p:txBody>
          <a:bodyPr>
            <a:normAutofit/>
          </a:bodyPr>
          <a:lstStyle/>
          <a:p>
            <a:r>
              <a:rPr lang="pl-PL" sz="4400" dirty="0" smtClean="0"/>
              <a:t>Cel Pracy</a:t>
            </a:r>
            <a:endParaRPr lang="pl-PL" sz="4400" dirty="0"/>
          </a:p>
        </p:txBody>
      </p:sp>
      <p:sp>
        <p:nvSpPr>
          <p:cNvPr id="3" name="Symbol zastępczy zawartości 2"/>
          <p:cNvSpPr>
            <a:spLocks noGrp="1"/>
          </p:cNvSpPr>
          <p:nvPr>
            <p:ph idx="1"/>
          </p:nvPr>
        </p:nvSpPr>
        <p:spPr>
          <a:xfrm>
            <a:off x="1484309" y="2353961"/>
            <a:ext cx="10018713" cy="3124201"/>
          </a:xfrm>
        </p:spPr>
        <p:txBody>
          <a:bodyPr>
            <a:noAutofit/>
          </a:bodyPr>
          <a:lstStyle/>
          <a:p>
            <a:r>
              <a:rPr lang="pl-PL" sz="3200" dirty="0"/>
              <a:t>zaprojektowanie i zaimplementowanie modułu, odpowiedzialnego za weryfikację </a:t>
            </a:r>
            <a:r>
              <a:rPr lang="pl-PL" sz="3200" dirty="0" smtClean="0"/>
              <a:t>uprawnień</a:t>
            </a:r>
          </a:p>
          <a:p>
            <a:r>
              <a:rPr lang="pl-PL" sz="3200" dirty="0" smtClean="0"/>
              <a:t>zapewnienie łatwe </a:t>
            </a:r>
            <a:r>
              <a:rPr lang="pl-PL" sz="3200" dirty="0"/>
              <a:t>w użyciu </a:t>
            </a:r>
            <a:r>
              <a:rPr lang="pl-PL" sz="3200" dirty="0" smtClean="0"/>
              <a:t>interfejsu programistycznego </a:t>
            </a:r>
            <a:r>
              <a:rPr lang="pl-PL" sz="3200" dirty="0"/>
              <a:t>(ang. Application Programming Interface, API) pozwalający na minimalizację ilości </a:t>
            </a:r>
            <a:r>
              <a:rPr lang="pl-PL" sz="3200" dirty="0" smtClean="0"/>
              <a:t>duplikacji </a:t>
            </a:r>
            <a:r>
              <a:rPr lang="pl-PL" sz="3200" dirty="0"/>
              <a:t>kodu</a:t>
            </a:r>
          </a:p>
        </p:txBody>
      </p:sp>
    </p:spTree>
    <p:extLst>
      <p:ext uri="{BB962C8B-B14F-4D97-AF65-F5344CB8AC3E}">
        <p14:creationId xmlns:p14="http://schemas.microsoft.com/office/powerpoint/2010/main" val="4051392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09" y="0"/>
            <a:ext cx="10018713" cy="1752599"/>
          </a:xfrm>
        </p:spPr>
        <p:txBody>
          <a:bodyPr>
            <a:normAutofit/>
          </a:bodyPr>
          <a:lstStyle/>
          <a:p>
            <a:r>
              <a:rPr lang="pl-PL" sz="4400" dirty="0" smtClean="0"/>
              <a:t>Wymagania Funkcjonalne</a:t>
            </a:r>
            <a:endParaRPr lang="pl-PL" sz="4400" dirty="0"/>
          </a:p>
        </p:txBody>
      </p:sp>
      <p:sp>
        <p:nvSpPr>
          <p:cNvPr id="3" name="Symbol zastępczy zawartości 2"/>
          <p:cNvSpPr>
            <a:spLocks noGrp="1"/>
          </p:cNvSpPr>
          <p:nvPr>
            <p:ph idx="1"/>
          </p:nvPr>
        </p:nvSpPr>
        <p:spPr>
          <a:xfrm>
            <a:off x="1484309" y="2493819"/>
            <a:ext cx="10018713" cy="3269352"/>
          </a:xfrm>
        </p:spPr>
        <p:txBody>
          <a:bodyPr>
            <a:noAutofit/>
          </a:bodyPr>
          <a:lstStyle/>
          <a:p>
            <a:r>
              <a:rPr lang="pl-PL" sz="2800" dirty="0"/>
              <a:t>Udostępnienie możliwość uwierzytelnienia użytkownika w </a:t>
            </a:r>
            <a:r>
              <a:rPr lang="pl-PL" sz="2800" dirty="0" smtClean="0"/>
              <a:t>systemie</a:t>
            </a:r>
          </a:p>
          <a:p>
            <a:r>
              <a:rPr lang="pl-PL" sz="2800" dirty="0"/>
              <a:t>Zapewnienie zarządzania dostępem do zasobów zarówno dla zalogowanych jak i niezalogowanych </a:t>
            </a:r>
            <a:r>
              <a:rPr lang="pl-PL" sz="2800" dirty="0" smtClean="0"/>
              <a:t>użytkowników</a:t>
            </a:r>
          </a:p>
          <a:p>
            <a:r>
              <a:rPr lang="pl-PL" sz="2800" dirty="0" smtClean="0"/>
              <a:t>Umożliwienie dodawania </a:t>
            </a:r>
            <a:r>
              <a:rPr lang="pl-PL" sz="2800" dirty="0"/>
              <a:t>uprawnień jedynie do roli nie do </a:t>
            </a:r>
            <a:r>
              <a:rPr lang="pl-PL" sz="2800" dirty="0" smtClean="0"/>
              <a:t>użytkownika</a:t>
            </a:r>
          </a:p>
          <a:p>
            <a:r>
              <a:rPr lang="pl-PL" sz="2800" dirty="0"/>
              <a:t>Użytkownikom można nadać zdefiniowane </a:t>
            </a:r>
            <a:r>
              <a:rPr lang="pl-PL" sz="2800" dirty="0" smtClean="0"/>
              <a:t>role</a:t>
            </a:r>
          </a:p>
          <a:p>
            <a:r>
              <a:rPr lang="pl-PL" sz="2800" dirty="0"/>
              <a:t>Użytkownik będzie posiadać zagregowane uprawnienia z przypisanych roli</a:t>
            </a:r>
          </a:p>
          <a:p>
            <a:endParaRPr lang="pl-PL" sz="3200" dirty="0"/>
          </a:p>
        </p:txBody>
      </p:sp>
    </p:spTree>
    <p:extLst>
      <p:ext uri="{BB962C8B-B14F-4D97-AF65-F5344CB8AC3E}">
        <p14:creationId xmlns:p14="http://schemas.microsoft.com/office/powerpoint/2010/main" val="5359277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09" y="0"/>
            <a:ext cx="10018713" cy="1752599"/>
          </a:xfrm>
        </p:spPr>
        <p:txBody>
          <a:bodyPr>
            <a:normAutofit/>
          </a:bodyPr>
          <a:lstStyle/>
          <a:p>
            <a:r>
              <a:rPr lang="pl-PL" sz="4400" dirty="0" smtClean="0"/>
              <a:t>Wymagania Funkcjonalne</a:t>
            </a:r>
            <a:endParaRPr lang="pl-PL" sz="4400" dirty="0"/>
          </a:p>
        </p:txBody>
      </p:sp>
      <p:sp>
        <p:nvSpPr>
          <p:cNvPr id="3" name="Symbol zastępczy zawartości 2"/>
          <p:cNvSpPr>
            <a:spLocks noGrp="1"/>
          </p:cNvSpPr>
          <p:nvPr>
            <p:ph idx="1"/>
          </p:nvPr>
        </p:nvSpPr>
        <p:spPr>
          <a:xfrm>
            <a:off x="1484309" y="2422567"/>
            <a:ext cx="10018713" cy="3269352"/>
          </a:xfrm>
        </p:spPr>
        <p:txBody>
          <a:bodyPr>
            <a:noAutofit/>
          </a:bodyPr>
          <a:lstStyle/>
          <a:p>
            <a:pPr lvl="1"/>
            <a:r>
              <a:rPr lang="pl-PL" sz="2400" dirty="0"/>
              <a:t>Zapewnienie możliwości dynamicznego tworzenia, modyfikowania i usuwania</a:t>
            </a:r>
            <a:r>
              <a:rPr lang="pl-PL" sz="2400" dirty="0" smtClean="0"/>
              <a:t>:</a:t>
            </a:r>
            <a:r>
              <a:rPr lang="pl-PL" sz="2400" dirty="0"/>
              <a:t>	</a:t>
            </a:r>
            <a:endParaRPr lang="pl-PL" sz="2400" dirty="0" smtClean="0"/>
          </a:p>
          <a:p>
            <a:pPr lvl="2">
              <a:buFont typeface="Wingdings" panose="05000000000000000000" pitchFamily="2" charset="2"/>
              <a:buChar char="ü"/>
            </a:pPr>
            <a:r>
              <a:rPr lang="pl-PL" sz="2200" dirty="0"/>
              <a:t>U</a:t>
            </a:r>
            <a:r>
              <a:rPr lang="pl-PL" sz="2200" dirty="0" smtClean="0"/>
              <a:t>żytkownika</a:t>
            </a:r>
            <a:endParaRPr lang="pl-PL" sz="2200" dirty="0"/>
          </a:p>
          <a:p>
            <a:pPr lvl="2">
              <a:buFont typeface="Wingdings" panose="05000000000000000000" pitchFamily="2" charset="2"/>
              <a:buChar char="ü"/>
            </a:pPr>
            <a:r>
              <a:rPr lang="pl-PL" sz="2200" dirty="0" smtClean="0"/>
              <a:t>Roli</a:t>
            </a:r>
            <a:endParaRPr lang="pl-PL" sz="2200" dirty="0"/>
          </a:p>
          <a:p>
            <a:pPr lvl="2">
              <a:buFont typeface="Wingdings" panose="05000000000000000000" pitchFamily="2" charset="2"/>
              <a:buChar char="ü"/>
            </a:pPr>
            <a:r>
              <a:rPr lang="pl-PL" sz="2200" dirty="0" smtClean="0"/>
              <a:t>Uprawnień</a:t>
            </a:r>
          </a:p>
          <a:p>
            <a:pPr lvl="1">
              <a:buFont typeface="Arial" panose="020B0604020202020204" pitchFamily="34" charset="0"/>
              <a:buChar char="•"/>
            </a:pPr>
            <a:r>
              <a:rPr lang="pl-PL" sz="2400" dirty="0"/>
              <a:t>System umożliwi definiowanie własnych typów uprawnień do zasobów takich jak: Odczyt, Zapis, Wyszukiwanie i </a:t>
            </a:r>
            <a:r>
              <a:rPr lang="pl-PL" sz="2400" dirty="0" smtClean="0"/>
              <a:t>innych</a:t>
            </a:r>
          </a:p>
          <a:p>
            <a:pPr lvl="1">
              <a:buFont typeface="Arial" panose="020B0604020202020204" pitchFamily="34" charset="0"/>
              <a:buChar char="•"/>
            </a:pPr>
            <a:r>
              <a:rPr lang="pl-PL" sz="2400" dirty="0" smtClean="0"/>
              <a:t>Umożliwienie automatycznego objęcia zabezpieczeniem dowolnie wybranej metody lub użycie mechanizmów zabezpieczających bez korzystania z automatycznego zabezpieczania</a:t>
            </a:r>
            <a:endParaRPr lang="pl-PL" sz="2400" dirty="0"/>
          </a:p>
        </p:txBody>
      </p:sp>
    </p:spTree>
    <p:extLst>
      <p:ext uri="{BB962C8B-B14F-4D97-AF65-F5344CB8AC3E}">
        <p14:creationId xmlns:p14="http://schemas.microsoft.com/office/powerpoint/2010/main" val="2776568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3" y="685801"/>
            <a:ext cx="10018712" cy="549233"/>
          </a:xfrm>
        </p:spPr>
        <p:txBody>
          <a:bodyPr>
            <a:noAutofit/>
          </a:bodyPr>
          <a:lstStyle/>
          <a:p>
            <a:r>
              <a:rPr lang="pl-PL" sz="3200" dirty="0"/>
              <a:t>Przykłady wykorzystanych technologii</a:t>
            </a:r>
            <a:endParaRPr lang="pl-PL" sz="2800" dirty="0"/>
          </a:p>
        </p:txBody>
      </p:sp>
      <p:sp>
        <p:nvSpPr>
          <p:cNvPr id="13" name="Symbol zastępczy tekstu 12"/>
          <p:cNvSpPr>
            <a:spLocks noGrp="1"/>
          </p:cNvSpPr>
          <p:nvPr>
            <p:ph type="body" sz="quarter" idx="13"/>
          </p:nvPr>
        </p:nvSpPr>
        <p:spPr>
          <a:xfrm>
            <a:off x="1484311" y="1401289"/>
            <a:ext cx="10018713" cy="724393"/>
          </a:xfrm>
        </p:spPr>
        <p:txBody>
          <a:bodyPr>
            <a:noAutofit/>
          </a:bodyPr>
          <a:lstStyle/>
          <a:p>
            <a:pPr algn="ctr"/>
            <a:r>
              <a:rPr lang="pl-PL" sz="4400" dirty="0" smtClean="0"/>
              <a:t>Spring AOP - Programowanie </a:t>
            </a:r>
            <a:r>
              <a:rPr lang="pl-PL" sz="4400" dirty="0"/>
              <a:t>Aspektowe</a:t>
            </a:r>
            <a:endParaRPr lang="pl-PL" sz="3600" dirty="0"/>
          </a:p>
        </p:txBody>
      </p:sp>
      <p:sp>
        <p:nvSpPr>
          <p:cNvPr id="12" name="Symbol zastępczy tekstu 11"/>
          <p:cNvSpPr>
            <a:spLocks noGrp="1"/>
          </p:cNvSpPr>
          <p:nvPr>
            <p:ph type="body" idx="1"/>
          </p:nvPr>
        </p:nvSpPr>
        <p:spPr>
          <a:xfrm>
            <a:off x="7006337" y="2576944"/>
            <a:ext cx="4857111" cy="3716977"/>
          </a:xfrm>
        </p:spPr>
        <p:txBody>
          <a:bodyPr>
            <a:normAutofit fontScale="92500" lnSpcReduction="10000"/>
          </a:bodyPr>
          <a:lstStyle/>
          <a:p>
            <a:r>
              <a:rPr lang="pl-PL" dirty="0"/>
              <a:t>Moduł wspierający programowanie aspektowe. Programowanie aspektowe (ang. </a:t>
            </a:r>
            <a:r>
              <a:rPr lang="pl-PL" dirty="0" err="1"/>
              <a:t>aspect-oriented</a:t>
            </a:r>
            <a:r>
              <a:rPr lang="pl-PL" dirty="0"/>
              <a:t> </a:t>
            </a:r>
            <a:r>
              <a:rPr lang="pl-PL" dirty="0" err="1"/>
              <a:t>programming</a:t>
            </a:r>
            <a:r>
              <a:rPr lang="pl-PL" dirty="0"/>
              <a:t> (AOP)) jest to metodologia, która zapewnia oddzielenie zagadnień pobocznych, które są wspólne dla wielu podstawowych modułów (np. logowania, bezpieczeństwa, spójności transakcyjnej, autoryzacji), tak zwanych zagadnień przekrojowych, od zagadnień głównych aplikacji. Realizuje to poprzez wprowadzenie nowej jednostki modularyzacji - aspekt - który przecina inne moduły. Pozwala wdrożyć zagadnienia przekrojowe jako oddzielone fizycznie aspekty zamiast łączyć je w modułach głównych. Natomiast komponent AOP odpowiada za łączenie modułów głównych i przekrojowych </a:t>
            </a:r>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141" y="3277589"/>
            <a:ext cx="6300196" cy="2802578"/>
          </a:xfrm>
          <a:prstGeom prst="rect">
            <a:avLst/>
          </a:prstGeom>
        </p:spPr>
      </p:pic>
      <p:sp>
        <p:nvSpPr>
          <p:cNvPr id="8" name="pole tekstowe 7"/>
          <p:cNvSpPr txBox="1"/>
          <p:nvPr/>
        </p:nvSpPr>
        <p:spPr>
          <a:xfrm>
            <a:off x="2600697" y="6606683"/>
            <a:ext cx="5023262" cy="276999"/>
          </a:xfrm>
          <a:prstGeom prst="rect">
            <a:avLst/>
          </a:prstGeom>
          <a:noFill/>
        </p:spPr>
        <p:txBody>
          <a:bodyPr wrap="square" rtlCol="0">
            <a:spAutoFit/>
          </a:bodyPr>
          <a:lstStyle/>
          <a:p>
            <a:r>
              <a:rPr lang="pl-PL" sz="1200" dirty="0"/>
              <a:t>Źródło: http://www.brushupmyskill.com/2016/02/spring-aop-example.html</a:t>
            </a:r>
          </a:p>
        </p:txBody>
      </p:sp>
    </p:spTree>
    <p:extLst>
      <p:ext uri="{BB962C8B-B14F-4D97-AF65-F5344CB8AC3E}">
        <p14:creationId xmlns:p14="http://schemas.microsoft.com/office/powerpoint/2010/main" val="3165766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Obraz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4951" y="2125682"/>
            <a:ext cx="7365079" cy="3809524"/>
          </a:xfrm>
          <a:prstGeom prst="rect">
            <a:avLst/>
          </a:prstGeom>
        </p:spPr>
      </p:pic>
      <p:sp>
        <p:nvSpPr>
          <p:cNvPr id="2" name="Tytuł 1"/>
          <p:cNvSpPr>
            <a:spLocks noGrp="1"/>
          </p:cNvSpPr>
          <p:nvPr>
            <p:ph type="title"/>
          </p:nvPr>
        </p:nvSpPr>
        <p:spPr>
          <a:xfrm>
            <a:off x="1484313" y="685801"/>
            <a:ext cx="10018712" cy="549233"/>
          </a:xfrm>
        </p:spPr>
        <p:txBody>
          <a:bodyPr>
            <a:noAutofit/>
          </a:bodyPr>
          <a:lstStyle/>
          <a:p>
            <a:r>
              <a:rPr lang="pl-PL" sz="3200" dirty="0" smtClean="0"/>
              <a:t>Przykłady wykorzystanych technologii</a:t>
            </a:r>
            <a:endParaRPr lang="pl-PL" sz="3200" dirty="0"/>
          </a:p>
        </p:txBody>
      </p:sp>
      <p:sp>
        <p:nvSpPr>
          <p:cNvPr id="13" name="Symbol zastępczy tekstu 12"/>
          <p:cNvSpPr>
            <a:spLocks noGrp="1"/>
          </p:cNvSpPr>
          <p:nvPr>
            <p:ph type="body" sz="quarter" idx="13"/>
          </p:nvPr>
        </p:nvSpPr>
        <p:spPr>
          <a:xfrm>
            <a:off x="1484311" y="1401289"/>
            <a:ext cx="10018713" cy="724393"/>
          </a:xfrm>
        </p:spPr>
        <p:txBody>
          <a:bodyPr>
            <a:noAutofit/>
          </a:bodyPr>
          <a:lstStyle/>
          <a:p>
            <a:pPr algn="ctr"/>
            <a:r>
              <a:rPr lang="pl-PL" sz="4400" dirty="0"/>
              <a:t>Mechanizm Refleksji</a:t>
            </a:r>
          </a:p>
        </p:txBody>
      </p:sp>
      <p:sp>
        <p:nvSpPr>
          <p:cNvPr id="12" name="Symbol zastępczy tekstu 11"/>
          <p:cNvSpPr>
            <a:spLocks noGrp="1"/>
          </p:cNvSpPr>
          <p:nvPr>
            <p:ph type="body" idx="1"/>
          </p:nvPr>
        </p:nvSpPr>
        <p:spPr>
          <a:xfrm>
            <a:off x="1484311" y="2291938"/>
            <a:ext cx="5035241" cy="3643268"/>
          </a:xfrm>
        </p:spPr>
        <p:txBody>
          <a:bodyPr/>
          <a:lstStyle/>
          <a:p>
            <a:r>
              <a:rPr lang="pl-PL" dirty="0"/>
              <a:t>Mechanizm refleksji jest zdolnością działającego programu do badania siebie i swojego środowiska oraz do modyfikacji swojego działania w zależności od wyników tych badań. Aby uzyskać taką funkcjonalność, program musi mieć reprezentację samego siebie. Takie informacje nazywane są metadanymi, a dokładniej w świecie zorientowanym obiektowo, metadane zorganizowane w obiektach, nazywanymi </a:t>
            </a:r>
            <a:r>
              <a:rPr lang="pl-PL" dirty="0" err="1"/>
              <a:t>metaobiektami</a:t>
            </a:r>
            <a:r>
              <a:rPr lang="pl-PL" dirty="0"/>
              <a:t>. W przypadku języka Java™ dostęp do </a:t>
            </a:r>
            <a:r>
              <a:rPr lang="pl-PL" dirty="0" err="1"/>
              <a:t>metaobiektów</a:t>
            </a:r>
            <a:r>
              <a:rPr lang="pl-PL" dirty="0"/>
              <a:t> odbywa się przy użyciu interfejsu programistycznego </a:t>
            </a:r>
            <a:r>
              <a:rPr lang="pl-PL" dirty="0" err="1"/>
              <a:t>Reflection</a:t>
            </a:r>
            <a:endParaRPr lang="pl-PL" dirty="0"/>
          </a:p>
        </p:txBody>
      </p:sp>
      <p:sp>
        <p:nvSpPr>
          <p:cNvPr id="16" name="pole tekstowe 15"/>
          <p:cNvSpPr txBox="1"/>
          <p:nvPr/>
        </p:nvSpPr>
        <p:spPr>
          <a:xfrm>
            <a:off x="4417621" y="6581001"/>
            <a:ext cx="9745683" cy="276999"/>
          </a:xfrm>
          <a:prstGeom prst="rect">
            <a:avLst/>
          </a:prstGeom>
          <a:noFill/>
        </p:spPr>
        <p:txBody>
          <a:bodyPr wrap="square" rtlCol="0">
            <a:spAutoFit/>
          </a:bodyPr>
          <a:lstStyle/>
          <a:p>
            <a:r>
              <a:rPr lang="pl-PL" sz="1200" dirty="0"/>
              <a:t>Źródło: https://www.javacodegeeks.com/2014/01/mirror-mirror-using-reflection-to-look-inside-the-jvm-at-run-time.html</a:t>
            </a:r>
          </a:p>
        </p:txBody>
      </p:sp>
    </p:spTree>
    <p:extLst>
      <p:ext uri="{BB962C8B-B14F-4D97-AF65-F5344CB8AC3E}">
        <p14:creationId xmlns:p14="http://schemas.microsoft.com/office/powerpoint/2010/main" val="2532409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72436" y="0"/>
            <a:ext cx="10018713" cy="1752599"/>
          </a:xfrm>
        </p:spPr>
        <p:txBody>
          <a:bodyPr/>
          <a:lstStyle/>
          <a:p>
            <a:r>
              <a:rPr lang="pl-PL" dirty="0" smtClean="0"/>
              <a:t>Struktura </a:t>
            </a:r>
            <a:r>
              <a:rPr lang="pl-PL" dirty="0"/>
              <a:t>m</a:t>
            </a:r>
            <a:r>
              <a:rPr lang="pl-PL" dirty="0" smtClean="0"/>
              <a:t>odułu</a:t>
            </a:r>
            <a:endParaRPr lang="pl-PL" dirty="0"/>
          </a:p>
        </p:txBody>
      </p:sp>
      <p:pic>
        <p:nvPicPr>
          <p:cNvPr id="4" name="Symbol zastępczy zawartośc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3179" y="1281852"/>
            <a:ext cx="8922170" cy="5430529"/>
          </a:xfrm>
        </p:spPr>
      </p:pic>
      <p:sp>
        <p:nvSpPr>
          <p:cNvPr id="5" name="pole tekstowe 4"/>
          <p:cNvSpPr txBox="1"/>
          <p:nvPr/>
        </p:nvSpPr>
        <p:spPr>
          <a:xfrm>
            <a:off x="2576947" y="6581001"/>
            <a:ext cx="2042556" cy="261610"/>
          </a:xfrm>
          <a:prstGeom prst="rect">
            <a:avLst/>
          </a:prstGeom>
          <a:noFill/>
        </p:spPr>
        <p:txBody>
          <a:bodyPr wrap="square" rtlCol="0">
            <a:spAutoFit/>
          </a:bodyPr>
          <a:lstStyle/>
          <a:p>
            <a:r>
              <a:rPr lang="pl-PL" sz="1100" dirty="0"/>
              <a:t>Źródło: </a:t>
            </a:r>
            <a:r>
              <a:rPr lang="pl-PL" sz="1100" dirty="0" smtClean="0"/>
              <a:t>Opracowanie własne</a:t>
            </a:r>
            <a:endParaRPr lang="pl-PL" sz="1100" dirty="0"/>
          </a:p>
        </p:txBody>
      </p:sp>
    </p:spTree>
    <p:extLst>
      <p:ext uri="{BB962C8B-B14F-4D97-AF65-F5344CB8AC3E}">
        <p14:creationId xmlns:p14="http://schemas.microsoft.com/office/powerpoint/2010/main" val="1333736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0" y="0"/>
            <a:ext cx="10018713" cy="1752599"/>
          </a:xfrm>
        </p:spPr>
        <p:txBody>
          <a:bodyPr/>
          <a:lstStyle/>
          <a:p>
            <a:r>
              <a:rPr lang="pl-PL" dirty="0" smtClean="0"/>
              <a:t>Efekty Pracy</a:t>
            </a:r>
            <a:endParaRPr lang="pl-PL" dirty="0"/>
          </a:p>
        </p:txBody>
      </p:sp>
      <p:sp>
        <p:nvSpPr>
          <p:cNvPr id="3" name="Symbol zastępczy zawartości 2"/>
          <p:cNvSpPr>
            <a:spLocks noGrp="1"/>
          </p:cNvSpPr>
          <p:nvPr>
            <p:ph idx="1"/>
          </p:nvPr>
        </p:nvSpPr>
        <p:spPr>
          <a:xfrm>
            <a:off x="1484310" y="1650671"/>
            <a:ext cx="10018713" cy="4140530"/>
          </a:xfrm>
        </p:spPr>
        <p:txBody>
          <a:bodyPr/>
          <a:lstStyle/>
          <a:p>
            <a:r>
              <a:rPr lang="pl-PL" dirty="0" smtClean="0"/>
              <a:t>Powstał </a:t>
            </a:r>
            <a:r>
              <a:rPr lang="pl-PL" dirty="0"/>
              <a:t>moduł </a:t>
            </a:r>
            <a:r>
              <a:rPr lang="pl-PL" dirty="0" smtClean="0"/>
              <a:t>pozwalający </a:t>
            </a:r>
            <a:r>
              <a:rPr lang="pl-PL" dirty="0"/>
              <a:t>na kontrolę i zarządzanie uprawnieniami </a:t>
            </a:r>
            <a:r>
              <a:rPr lang="pl-PL" dirty="0" smtClean="0"/>
              <a:t>użytkownika</a:t>
            </a:r>
          </a:p>
          <a:p>
            <a:r>
              <a:rPr lang="pl-PL" dirty="0" smtClean="0"/>
              <a:t>Umożliwienie konfiguracji modułu  przy użyciu metadanych metod w postaci </a:t>
            </a:r>
            <a:r>
              <a:rPr lang="pl-PL" dirty="0"/>
              <a:t>a</a:t>
            </a:r>
            <a:r>
              <a:rPr lang="pl-PL" dirty="0" smtClean="0"/>
              <a:t>dnotacji języka JAVA™</a:t>
            </a:r>
          </a:p>
          <a:p>
            <a:r>
              <a:rPr lang="pl-PL" dirty="0" smtClean="0"/>
              <a:t>Umożliwienie </a:t>
            </a:r>
            <a:r>
              <a:rPr lang="pl-PL" dirty="0" smtClean="0"/>
              <a:t>wykorzystania mechanizmów bezpieczeństwa przy </a:t>
            </a:r>
            <a:r>
              <a:rPr lang="pl-PL" dirty="0" smtClean="0"/>
              <a:t>użyciu deklaratywny interfejsu programistycznego jako alternatywy do konfiguracji przy użyciu metadanych</a:t>
            </a:r>
          </a:p>
        </p:txBody>
      </p:sp>
    </p:spTree>
    <p:extLst>
      <p:ext uri="{BB962C8B-B14F-4D97-AF65-F5344CB8AC3E}">
        <p14:creationId xmlns:p14="http://schemas.microsoft.com/office/powerpoint/2010/main" val="3477408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1" y="-11875"/>
            <a:ext cx="10018712" cy="1769424"/>
          </a:xfrm>
        </p:spPr>
        <p:txBody>
          <a:bodyPr/>
          <a:lstStyle/>
          <a:p>
            <a:r>
              <a:rPr lang="pl-PL" dirty="0"/>
              <a:t>Efekty </a:t>
            </a:r>
            <a:r>
              <a:rPr lang="pl-PL" dirty="0" smtClean="0"/>
              <a:t>Pracy</a:t>
            </a:r>
            <a:endParaRPr lang="pl-PL" dirty="0"/>
          </a:p>
        </p:txBody>
      </p:sp>
      <p:sp>
        <p:nvSpPr>
          <p:cNvPr id="5" name="Symbol zastępczy tekstu 4"/>
          <p:cNvSpPr>
            <a:spLocks noGrp="1"/>
          </p:cNvSpPr>
          <p:nvPr>
            <p:ph type="body" sz="quarter" idx="13"/>
          </p:nvPr>
        </p:nvSpPr>
        <p:spPr>
          <a:xfrm>
            <a:off x="1484310" y="1338449"/>
            <a:ext cx="10018713" cy="838200"/>
          </a:xfrm>
        </p:spPr>
        <p:txBody>
          <a:bodyPr/>
          <a:lstStyle/>
          <a:p>
            <a:pPr algn="ctr"/>
            <a:r>
              <a:rPr lang="pl-PL" dirty="0" smtClean="0"/>
              <a:t>Dodatkowe wnioski z implementacji</a:t>
            </a:r>
            <a:endParaRPr lang="pl-PL" dirty="0"/>
          </a:p>
        </p:txBody>
      </p:sp>
      <p:sp>
        <p:nvSpPr>
          <p:cNvPr id="4" name="Symbol zastępczy tekstu 3"/>
          <p:cNvSpPr>
            <a:spLocks noGrp="1"/>
          </p:cNvSpPr>
          <p:nvPr>
            <p:ph type="body" idx="1"/>
          </p:nvPr>
        </p:nvSpPr>
        <p:spPr>
          <a:xfrm>
            <a:off x="1484311" y="2446317"/>
            <a:ext cx="10018713" cy="3344883"/>
          </a:xfrm>
        </p:spPr>
        <p:txBody>
          <a:bodyPr>
            <a:normAutofit lnSpcReduction="10000"/>
          </a:bodyPr>
          <a:lstStyle/>
          <a:p>
            <a:pPr marL="285750" indent="-285750">
              <a:buFont typeface="Arial" panose="020B0604020202020204" pitchFamily="34" charset="0"/>
              <a:buChar char="•"/>
            </a:pPr>
            <a:r>
              <a:rPr lang="pl-PL" sz="3200" dirty="0" smtClean="0"/>
              <a:t>Wpływ stosowania podejścia iteracyjnego na jakość i celowość pracy</a:t>
            </a:r>
          </a:p>
          <a:p>
            <a:pPr marL="285750" indent="-285750">
              <a:buFont typeface="Arial" panose="020B0604020202020204" pitchFamily="34" charset="0"/>
              <a:buChar char="•"/>
            </a:pPr>
            <a:r>
              <a:rPr lang="pl-PL" sz="3200" dirty="0" smtClean="0"/>
              <a:t>Istotna rola testów automatycznych przy realizacji projektów</a:t>
            </a:r>
          </a:p>
          <a:p>
            <a:pPr marL="285750" indent="-285750">
              <a:buFont typeface="Arial" panose="020B0604020202020204" pitchFamily="34" charset="0"/>
              <a:buChar char="•"/>
            </a:pPr>
            <a:r>
              <a:rPr lang="pl-PL" sz="3200" dirty="0" smtClean="0"/>
              <a:t>Wykorzystanie poznanych technologii w pracy zawodowej</a:t>
            </a:r>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33032524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a">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docProps/app.xml><?xml version="1.0" encoding="utf-8"?>
<Properties xmlns="http://schemas.openxmlformats.org/officeDocument/2006/extended-properties" xmlns:vt="http://schemas.openxmlformats.org/officeDocument/2006/docPropsVTypes">
  <Template>TM03457496[[fn=Paralaksa]]</Template>
  <TotalTime>264</TotalTime>
  <Words>431</Words>
  <Application>Microsoft Office PowerPoint</Application>
  <PresentationFormat>Panoramiczny</PresentationFormat>
  <Paragraphs>46</Paragraphs>
  <Slides>11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11</vt:i4>
      </vt:variant>
    </vt:vector>
  </HeadingPairs>
  <TitlesOfParts>
    <vt:vector size="15" baseType="lpstr">
      <vt:lpstr>Arial</vt:lpstr>
      <vt:lpstr>Corbel</vt:lpstr>
      <vt:lpstr>Wingdings</vt:lpstr>
      <vt:lpstr>Paralaksa</vt:lpstr>
      <vt:lpstr>Częściowa implementacja modułu kontroli dostępu do zasobów w języku JAVA™ </vt:lpstr>
      <vt:lpstr>Cel Pracy</vt:lpstr>
      <vt:lpstr>Wymagania Funkcjonalne</vt:lpstr>
      <vt:lpstr>Wymagania Funkcjonalne</vt:lpstr>
      <vt:lpstr>Przykłady wykorzystanych technologii</vt:lpstr>
      <vt:lpstr>Przykłady wykorzystanych technologii</vt:lpstr>
      <vt:lpstr>Struktura modułu</vt:lpstr>
      <vt:lpstr>Efekty Pracy</vt:lpstr>
      <vt:lpstr>Efekty Pracy</vt:lpstr>
      <vt:lpstr>Możliwe kierunki rozwoju</vt:lpstr>
      <vt:lpstr>Dziękuję za uwagę</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Częściowa implementacja modułu kontroli dostępu do zasobów w języku JAVA™</dc:title>
  <dc:creator>Damian Orzepowski</dc:creator>
  <cp:lastModifiedBy>Damian Orzepowski</cp:lastModifiedBy>
  <cp:revision>19</cp:revision>
  <dcterms:created xsi:type="dcterms:W3CDTF">2016-05-09T18:56:14Z</dcterms:created>
  <dcterms:modified xsi:type="dcterms:W3CDTF">2016-05-12T20:47:15Z</dcterms:modified>
</cp:coreProperties>
</file>