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73" r:id="rId12"/>
    <p:sldId id="266" r:id="rId13"/>
    <p:sldId id="269" r:id="rId14"/>
    <p:sldId id="271" r:id="rId15"/>
    <p:sldId id="272" r:id="rId16"/>
    <p:sldId id="267" r:id="rId17"/>
    <p:sldId id="268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5354" autoAdjust="0"/>
  </p:normalViewPr>
  <p:slideViewPr>
    <p:cSldViewPr>
      <p:cViewPr>
        <p:scale>
          <a:sx n="61" d="100"/>
          <a:sy n="61" d="100"/>
        </p:scale>
        <p:origin x="-139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32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gnicki\Desktop\laby%20mgr%20-%20Copy%20(3%20-%20Cop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553445407424755E-2"/>
          <c:y val="5.2711796545818798E-2"/>
          <c:w val="0.76810167750770286"/>
          <c:h val="0.40388551459254918"/>
        </c:manualLayout>
      </c:layout>
      <c:barChart>
        <c:barDir val="col"/>
        <c:grouping val="clustered"/>
        <c:varyColors val="0"/>
        <c:ser>
          <c:idx val="0"/>
          <c:order val="0"/>
          <c:tx>
            <c:v>windows 2012</c:v>
          </c:tx>
          <c:invertIfNegative val="0"/>
          <c:cat>
            <c:multiLvlStrRef>
              <c:f>'port scan'!$AD$180:$AF$201</c:f>
              <c:multiLvlStrCache>
                <c:ptCount val="22"/>
                <c:lvl>
                  <c:pt idx="0">
                    <c:v>general</c:v>
                  </c:pt>
                  <c:pt idx="1">
                    <c:v>general</c:v>
                  </c:pt>
                  <c:pt idx="2">
                    <c:v>general</c:v>
                  </c:pt>
                  <c:pt idx="3">
                    <c:v>epmap</c:v>
                  </c:pt>
                  <c:pt idx="4">
                    <c:v>netbios-ns</c:v>
                  </c:pt>
                  <c:pt idx="5">
                    <c:v>netbios-dgm?</c:v>
                  </c:pt>
                  <c:pt idx="6">
                    <c:v>smb</c:v>
                  </c:pt>
                  <c:pt idx="7">
                    <c:v>cifs</c:v>
                  </c:pt>
                  <c:pt idx="8">
                    <c:v>isakmp?</c:v>
                  </c:pt>
                  <c:pt idx="9">
                    <c:v>msrdp</c:v>
                  </c:pt>
                  <c:pt idx="10">
                    <c:v>ms-wbt-server?</c:v>
                  </c:pt>
                  <c:pt idx="11">
                    <c:v>ipsec-nat-t?</c:v>
                  </c:pt>
                  <c:pt idx="12">
                    <c:v>llmnr</c:v>
                  </c:pt>
                  <c:pt idx="13">
                    <c:v>www</c:v>
                  </c:pt>
                  <c:pt idx="14">
                    <c:v>www</c:v>
                  </c:pt>
                  <c:pt idx="15">
                    <c:v>dce-rpc</c:v>
                  </c:pt>
                  <c:pt idx="16">
                    <c:v>dce-rpc</c:v>
                  </c:pt>
                  <c:pt idx="17">
                    <c:v>dce-rpc</c:v>
                  </c:pt>
                  <c:pt idx="18">
                    <c:v>dce-rpc</c:v>
                  </c:pt>
                  <c:pt idx="19">
                    <c:v>dce-rpc</c:v>
                  </c:pt>
                  <c:pt idx="20">
                    <c:v>dce-rpc</c:v>
                  </c:pt>
                  <c:pt idx="21">
                    <c:v>dce-rpc</c:v>
                  </c:pt>
                </c:lvl>
                <c:lvl>
                  <c:pt idx="0">
                    <c:v>icmp</c:v>
                  </c:pt>
                  <c:pt idx="1">
                    <c:v>tcp</c:v>
                  </c:pt>
                  <c:pt idx="2">
                    <c:v>udp</c:v>
                  </c:pt>
                  <c:pt idx="3">
                    <c:v>tcp</c:v>
                  </c:pt>
                  <c:pt idx="4">
                    <c:v>udp</c:v>
                  </c:pt>
                  <c:pt idx="5">
                    <c:v>udp</c:v>
                  </c:pt>
                  <c:pt idx="6">
                    <c:v>tcp</c:v>
                  </c:pt>
                  <c:pt idx="7">
                    <c:v>tcp</c:v>
                  </c:pt>
                  <c:pt idx="8">
                    <c:v>udp</c:v>
                  </c:pt>
                  <c:pt idx="9">
                    <c:v>tcp</c:v>
                  </c:pt>
                  <c:pt idx="10">
                    <c:v>udp</c:v>
                  </c:pt>
                  <c:pt idx="11">
                    <c:v>udp</c:v>
                  </c:pt>
                  <c:pt idx="12">
                    <c:v>udp</c:v>
                  </c:pt>
                  <c:pt idx="13">
                    <c:v>tcp</c:v>
                  </c:pt>
                  <c:pt idx="14">
                    <c:v>tcp</c:v>
                  </c:pt>
                  <c:pt idx="15">
                    <c:v>tcp</c:v>
                  </c:pt>
                  <c:pt idx="16">
                    <c:v>tcp</c:v>
                  </c:pt>
                  <c:pt idx="17">
                    <c:v>tcp</c:v>
                  </c:pt>
                  <c:pt idx="18">
                    <c:v>tcp</c:v>
                  </c:pt>
                  <c:pt idx="19">
                    <c:v>tcp</c:v>
                  </c:pt>
                  <c:pt idx="20">
                    <c:v>tcp</c:v>
                  </c:pt>
                  <c:pt idx="21">
                    <c:v>tcp</c:v>
                  </c:pt>
                </c:lvl>
                <c:lvl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135</c:v>
                  </c:pt>
                  <c:pt idx="4">
                    <c:v>137</c:v>
                  </c:pt>
                  <c:pt idx="5">
                    <c:v>138</c:v>
                  </c:pt>
                  <c:pt idx="6">
                    <c:v>139</c:v>
                  </c:pt>
                  <c:pt idx="7">
                    <c:v>445</c:v>
                  </c:pt>
                  <c:pt idx="8">
                    <c:v>500</c:v>
                  </c:pt>
                  <c:pt idx="9">
                    <c:v>3389</c:v>
                  </c:pt>
                  <c:pt idx="10">
                    <c:v>3389</c:v>
                  </c:pt>
                  <c:pt idx="11">
                    <c:v>4500</c:v>
                  </c:pt>
                  <c:pt idx="12">
                    <c:v>5355</c:v>
                  </c:pt>
                  <c:pt idx="13">
                    <c:v>5985</c:v>
                  </c:pt>
                  <c:pt idx="14">
                    <c:v>47001</c:v>
                  </c:pt>
                  <c:pt idx="15">
                    <c:v>49152</c:v>
                  </c:pt>
                  <c:pt idx="16">
                    <c:v>49153</c:v>
                  </c:pt>
                  <c:pt idx="17">
                    <c:v>49154</c:v>
                  </c:pt>
                  <c:pt idx="18">
                    <c:v>49155</c:v>
                  </c:pt>
                  <c:pt idx="19">
                    <c:v>49156</c:v>
                  </c:pt>
                  <c:pt idx="20">
                    <c:v>49157</c:v>
                  </c:pt>
                  <c:pt idx="21">
                    <c:v>49158</c:v>
                  </c:pt>
                </c:lvl>
              </c:multiLvlStrCache>
            </c:multiLvlStrRef>
          </c:cat>
          <c:val>
            <c:numRef>
              <c:f>'port scan'!$AJ$153:$AJ$173</c:f>
              <c:numCache>
                <c:formatCode>General</c:formatCode>
                <c:ptCount val="21"/>
                <c:pt idx="0">
                  <c:v>1</c:v>
                </c:pt>
                <c:pt idx="1">
                  <c:v>43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122</c:v>
                </c:pt>
                <c:pt idx="8">
                  <c:v>2</c:v>
                </c:pt>
                <c:pt idx="9">
                  <c:v>14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</c:numCache>
            </c:numRef>
          </c:val>
        </c:ser>
        <c:ser>
          <c:idx val="1"/>
          <c:order val="1"/>
          <c:tx>
            <c:v>windows 2012 R2</c:v>
          </c:tx>
          <c:invertIfNegative val="0"/>
          <c:cat>
            <c:multiLvlStrRef>
              <c:f>'port scan'!$AD$180:$AF$201</c:f>
              <c:multiLvlStrCache>
                <c:ptCount val="22"/>
                <c:lvl>
                  <c:pt idx="0">
                    <c:v>general</c:v>
                  </c:pt>
                  <c:pt idx="1">
                    <c:v>general</c:v>
                  </c:pt>
                  <c:pt idx="2">
                    <c:v>general</c:v>
                  </c:pt>
                  <c:pt idx="3">
                    <c:v>epmap</c:v>
                  </c:pt>
                  <c:pt idx="4">
                    <c:v>netbios-ns</c:v>
                  </c:pt>
                  <c:pt idx="5">
                    <c:v>netbios-dgm?</c:v>
                  </c:pt>
                  <c:pt idx="6">
                    <c:v>smb</c:v>
                  </c:pt>
                  <c:pt idx="7">
                    <c:v>cifs</c:v>
                  </c:pt>
                  <c:pt idx="8">
                    <c:v>isakmp?</c:v>
                  </c:pt>
                  <c:pt idx="9">
                    <c:v>msrdp</c:v>
                  </c:pt>
                  <c:pt idx="10">
                    <c:v>ms-wbt-server?</c:v>
                  </c:pt>
                  <c:pt idx="11">
                    <c:v>ipsec-nat-t?</c:v>
                  </c:pt>
                  <c:pt idx="12">
                    <c:v>llmnr</c:v>
                  </c:pt>
                  <c:pt idx="13">
                    <c:v>www</c:v>
                  </c:pt>
                  <c:pt idx="14">
                    <c:v>www</c:v>
                  </c:pt>
                  <c:pt idx="15">
                    <c:v>dce-rpc</c:v>
                  </c:pt>
                  <c:pt idx="16">
                    <c:v>dce-rpc</c:v>
                  </c:pt>
                  <c:pt idx="17">
                    <c:v>dce-rpc</c:v>
                  </c:pt>
                  <c:pt idx="18">
                    <c:v>dce-rpc</c:v>
                  </c:pt>
                  <c:pt idx="19">
                    <c:v>dce-rpc</c:v>
                  </c:pt>
                  <c:pt idx="20">
                    <c:v>dce-rpc</c:v>
                  </c:pt>
                  <c:pt idx="21">
                    <c:v>dce-rpc</c:v>
                  </c:pt>
                </c:lvl>
                <c:lvl>
                  <c:pt idx="0">
                    <c:v>icmp</c:v>
                  </c:pt>
                  <c:pt idx="1">
                    <c:v>tcp</c:v>
                  </c:pt>
                  <c:pt idx="2">
                    <c:v>udp</c:v>
                  </c:pt>
                  <c:pt idx="3">
                    <c:v>tcp</c:v>
                  </c:pt>
                  <c:pt idx="4">
                    <c:v>udp</c:v>
                  </c:pt>
                  <c:pt idx="5">
                    <c:v>udp</c:v>
                  </c:pt>
                  <c:pt idx="6">
                    <c:v>tcp</c:v>
                  </c:pt>
                  <c:pt idx="7">
                    <c:v>tcp</c:v>
                  </c:pt>
                  <c:pt idx="8">
                    <c:v>udp</c:v>
                  </c:pt>
                  <c:pt idx="9">
                    <c:v>tcp</c:v>
                  </c:pt>
                  <c:pt idx="10">
                    <c:v>udp</c:v>
                  </c:pt>
                  <c:pt idx="11">
                    <c:v>udp</c:v>
                  </c:pt>
                  <c:pt idx="12">
                    <c:v>udp</c:v>
                  </c:pt>
                  <c:pt idx="13">
                    <c:v>tcp</c:v>
                  </c:pt>
                  <c:pt idx="14">
                    <c:v>tcp</c:v>
                  </c:pt>
                  <c:pt idx="15">
                    <c:v>tcp</c:v>
                  </c:pt>
                  <c:pt idx="16">
                    <c:v>tcp</c:v>
                  </c:pt>
                  <c:pt idx="17">
                    <c:v>tcp</c:v>
                  </c:pt>
                  <c:pt idx="18">
                    <c:v>tcp</c:v>
                  </c:pt>
                  <c:pt idx="19">
                    <c:v>tcp</c:v>
                  </c:pt>
                  <c:pt idx="20">
                    <c:v>tcp</c:v>
                  </c:pt>
                  <c:pt idx="21">
                    <c:v>tcp</c:v>
                  </c:pt>
                </c:lvl>
                <c:lvl>
                  <c:pt idx="0">
                    <c:v>0</c:v>
                  </c:pt>
                  <c:pt idx="1">
                    <c:v>0</c:v>
                  </c:pt>
                  <c:pt idx="2">
                    <c:v>0</c:v>
                  </c:pt>
                  <c:pt idx="3">
                    <c:v>135</c:v>
                  </c:pt>
                  <c:pt idx="4">
                    <c:v>137</c:v>
                  </c:pt>
                  <c:pt idx="5">
                    <c:v>138</c:v>
                  </c:pt>
                  <c:pt idx="6">
                    <c:v>139</c:v>
                  </c:pt>
                  <c:pt idx="7">
                    <c:v>445</c:v>
                  </c:pt>
                  <c:pt idx="8">
                    <c:v>500</c:v>
                  </c:pt>
                  <c:pt idx="9">
                    <c:v>3389</c:v>
                  </c:pt>
                  <c:pt idx="10">
                    <c:v>3389</c:v>
                  </c:pt>
                  <c:pt idx="11">
                    <c:v>4500</c:v>
                  </c:pt>
                  <c:pt idx="12">
                    <c:v>5355</c:v>
                  </c:pt>
                  <c:pt idx="13">
                    <c:v>5985</c:v>
                  </c:pt>
                  <c:pt idx="14">
                    <c:v>47001</c:v>
                  </c:pt>
                  <c:pt idx="15">
                    <c:v>49152</c:v>
                  </c:pt>
                  <c:pt idx="16">
                    <c:v>49153</c:v>
                  </c:pt>
                  <c:pt idx="17">
                    <c:v>49154</c:v>
                  </c:pt>
                  <c:pt idx="18">
                    <c:v>49155</c:v>
                  </c:pt>
                  <c:pt idx="19">
                    <c:v>49156</c:v>
                  </c:pt>
                  <c:pt idx="20">
                    <c:v>49157</c:v>
                  </c:pt>
                  <c:pt idx="21">
                    <c:v>49158</c:v>
                  </c:pt>
                </c:lvl>
              </c:multiLvlStrCache>
            </c:multiLvlStrRef>
          </c:cat>
          <c:val>
            <c:numRef>
              <c:f>'port scan'!$AJ$180:$AJ$201</c:f>
              <c:numCache>
                <c:formatCode>General</c:formatCode>
                <c:ptCount val="22"/>
                <c:pt idx="0">
                  <c:v>1</c:v>
                </c:pt>
                <c:pt idx="1">
                  <c:v>43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70</c:v>
                </c:pt>
                <c:pt idx="8">
                  <c:v>2</c:v>
                </c:pt>
                <c:pt idx="9">
                  <c:v>14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77600"/>
        <c:axId val="131979904"/>
      </c:barChart>
      <c:catAx>
        <c:axId val="13197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000"/>
            </a:pPr>
            <a:endParaRPr lang="pl-PL"/>
          </a:p>
        </c:txPr>
        <c:crossAx val="131979904"/>
        <c:crosses val="autoZero"/>
        <c:auto val="1"/>
        <c:lblAlgn val="ctr"/>
        <c:lblOffset val="100"/>
        <c:noMultiLvlLbl val="0"/>
      </c:catAx>
      <c:valAx>
        <c:axId val="131979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600"/>
            </a:pPr>
            <a:endParaRPr lang="pl-PL"/>
          </a:p>
        </c:txPr>
        <c:crossAx val="131977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97291244016769"/>
          <c:y val="0.29049966670369959"/>
          <c:w val="0.16902708755983228"/>
          <c:h val="9.7126708143539603E-2"/>
        </c:manualLayout>
      </c:layout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459C7-DC2B-4293-BFDC-0D8C420E389F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E124F-85F5-47DE-AB36-A3DF53BBAA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121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Środowisko pracy (programy, dostep</a:t>
            </a:r>
            <a:r>
              <a:rPr lang="pl-PL" baseline="0" dirty="0" smtClean="0"/>
              <a:t> do peryferi, dostep do danych, komnikacja pomiedzy zadaniami),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baseline="0" dirty="0" smtClean="0"/>
              <a:t> Zarzadzanie zasobami (obsluga hardware’u itd.)</a:t>
            </a:r>
            <a:br>
              <a:rPr lang="pl-PL" baseline="0" dirty="0" smtClean="0"/>
            </a:br>
            <a:r>
              <a:rPr lang="pl-PL" dirty="0" smtClean="0"/>
              <a:t>Komuinikacja z użytkownikiem ( monitor mysz),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Administrowanie systemem ( sprawne</a:t>
            </a:r>
            <a:r>
              <a:rPr lang="pl-PL" baseline="0" dirty="0" smtClean="0"/>
              <a:t> działanie, i bezpieczeństwo danych)</a:t>
            </a:r>
            <a:endParaRPr lang="pl-PL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pl-PL" dirty="0" smtClean="0"/>
              <a:t>Czy są jakieś pytania?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E124F-85F5-47DE-AB36-A3DF53BBAA3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1117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Podawać</a:t>
            </a:r>
            <a:r>
              <a:rPr lang="pl-PL" baseline="0" dirty="0" smtClean="0"/>
              <a:t> konkretne przykłady zagrożeń, np. wirusy ransomw</a:t>
            </a:r>
          </a:p>
          <a:p>
            <a:endParaRPr lang="pl-PL" baseline="0" dirty="0" smtClean="0"/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200" b="1" dirty="0" smtClean="0"/>
              <a:t>S</a:t>
            </a:r>
            <a:r>
              <a:rPr lang="pl-PL" sz="1200" dirty="0" smtClean="0"/>
              <a:t>poofing of user identity (podszywanie się pod użytkownika)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200" b="1" dirty="0" smtClean="0"/>
              <a:t>T</a:t>
            </a:r>
            <a:r>
              <a:rPr lang="pl-PL" sz="1200" dirty="0" smtClean="0"/>
              <a:t>ampering (modyfikacja systemu, danych)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200" b="1" dirty="0" smtClean="0"/>
              <a:t>R</a:t>
            </a:r>
            <a:r>
              <a:rPr lang="pl-PL" sz="1200" dirty="0" smtClean="0"/>
              <a:t>epudiation (wyparcie się, brak możliwości udowodnienia iż</a:t>
            </a:r>
            <a:br>
              <a:rPr lang="pl-PL" sz="1200" dirty="0" smtClean="0"/>
            </a:br>
            <a:r>
              <a:rPr lang="pl-PL" sz="1200" dirty="0" smtClean="0"/>
              <a:t> dana akcja nie została wykonana przez właściciela, np.złożenie</a:t>
            </a:r>
            <a:br>
              <a:rPr lang="pl-PL" sz="1200" dirty="0" smtClean="0"/>
            </a:br>
            <a:r>
              <a:rPr lang="pl-PL" sz="1200" dirty="0" smtClean="0"/>
              <a:t> podpisu i wykorzystanie podpisu przez trzecią osobę).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200" b="1" dirty="0" smtClean="0"/>
              <a:t>I</a:t>
            </a:r>
            <a:r>
              <a:rPr lang="pl-PL" sz="1200" dirty="0" smtClean="0"/>
              <a:t>nformation disclosure (ujawnienie danych)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200" b="1" dirty="0" smtClean="0"/>
              <a:t>D</a:t>
            </a:r>
            <a:r>
              <a:rPr lang="pl-PL" sz="1200" dirty="0" smtClean="0"/>
              <a:t>enial of service (D.o.S) (zablokowanie usługi)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US" sz="1200" b="1" dirty="0" smtClean="0"/>
              <a:t>E</a:t>
            </a:r>
            <a:r>
              <a:rPr lang="en-US" sz="1200" dirty="0" smtClean="0"/>
              <a:t>levation of privilege (</a:t>
            </a:r>
            <a:r>
              <a:rPr lang="en-US" sz="1200" dirty="0" err="1" smtClean="0"/>
              <a:t>podniesienie</a:t>
            </a:r>
            <a:r>
              <a:rPr lang="en-US" sz="1200" dirty="0" smtClean="0"/>
              <a:t> </a:t>
            </a:r>
            <a:r>
              <a:rPr lang="en-US" sz="1200" dirty="0" err="1" smtClean="0"/>
              <a:t>uprawnień</a:t>
            </a:r>
            <a:r>
              <a:rPr lang="en-US" sz="1200" dirty="0" smtClean="0"/>
              <a:t>) </a:t>
            </a:r>
            <a:endParaRPr lang="pl-PL" sz="1200" dirty="0" smtClean="0"/>
          </a:p>
          <a:p>
            <a:endParaRPr lang="pl-PL" baseline="0" dirty="0" smtClean="0"/>
          </a:p>
          <a:p>
            <a:r>
              <a:rPr lang="pl-PL" baseline="0" dirty="0" smtClean="0"/>
              <a:t>are, meteor itd</a:t>
            </a:r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E124F-85F5-47DE-AB36-A3DF53BBAA3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220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Założenie: brak systemów ochrony warstwy OS. (firewall, AV, rdp)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E124F-85F5-47DE-AB36-A3DF53BBAA3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732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Zbadanie portów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Wykrycie podatnośći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Eksploatacja systemu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Podniesienie uprawnień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Utrzymanie dostępu</a:t>
            </a:r>
          </a:p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E124F-85F5-47DE-AB36-A3DF53BBAA3A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6844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4E124F-85F5-47DE-AB36-A3DF53BBAA3A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337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4C83A8-FEE5-4D97-B057-8F8CFC4F4D2D}" type="datetimeFigureOut">
              <a:rPr lang="pl-PL" smtClean="0"/>
              <a:t>2015-09-28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F85B5A3-45D7-4904-A90E-BF783B8AFAC5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430" y="2420888"/>
            <a:ext cx="8854752" cy="2376264"/>
          </a:xfrm>
        </p:spPr>
        <p:txBody>
          <a:bodyPr>
            <a:normAutofit/>
          </a:bodyPr>
          <a:lstStyle/>
          <a:p>
            <a:r>
              <a:rPr lang="pl-PL" sz="3600" dirty="0" smtClean="0"/>
              <a:t>„Szczegółowa </a:t>
            </a:r>
            <a:r>
              <a:rPr lang="pl-PL" sz="3600" dirty="0"/>
              <a:t>analiza wpływu aktualizacji na poziom bezpieczeństwa systemów operacyjnych Microsoft </a:t>
            </a:r>
            <a:r>
              <a:rPr lang="pl-PL" sz="3600" dirty="0" smtClean="0"/>
              <a:t>Windows”</a:t>
            </a:r>
            <a:r>
              <a:rPr lang="pl-PL" sz="3600" dirty="0"/>
              <a:t/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15608" y="5670084"/>
            <a:ext cx="3528392" cy="864096"/>
          </a:xfrm>
        </p:spPr>
        <p:txBody>
          <a:bodyPr>
            <a:noAutofit/>
          </a:bodyPr>
          <a:lstStyle/>
          <a:p>
            <a:pPr algn="l"/>
            <a:r>
              <a:rPr lang="pl-PL" sz="2000" dirty="0" smtClean="0">
                <a:solidFill>
                  <a:schemeClr val="tx1"/>
                </a:solidFill>
                <a:latin typeface="+mn-lt"/>
              </a:rPr>
              <a:t>Wykonał:      Piotr Ognicki </a:t>
            </a:r>
            <a:br>
              <a:rPr lang="pl-PL" sz="2000" dirty="0" smtClean="0">
                <a:solidFill>
                  <a:schemeClr val="tx1"/>
                </a:solidFill>
                <a:latin typeface="+mn-lt"/>
              </a:rPr>
            </a:br>
            <a:r>
              <a:rPr lang="pl-PL" sz="2000" dirty="0" smtClean="0">
                <a:solidFill>
                  <a:schemeClr val="tx1"/>
                </a:solidFill>
                <a:latin typeface="+mn-lt"/>
              </a:rPr>
              <a:t>nr albumu:    6009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58" y="5661248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Promotor:  dr </a:t>
            </a:r>
            <a:r>
              <a:rPr lang="pl-PL" sz="2000" dirty="0"/>
              <a:t>inż. Krzysztof Różanowski</a:t>
            </a:r>
          </a:p>
          <a:p>
            <a:endParaRPr lang="pl-PL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199084"/>
            <a:ext cx="4362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W A R S Z A W S K A</a:t>
            </a:r>
            <a:br>
              <a:rPr lang="pl-PL" b="1" dirty="0"/>
            </a:br>
            <a:r>
              <a:rPr lang="pl-PL" b="1" dirty="0"/>
              <a:t>W Y Ż S Z A  S Z K O Ł A  I N F O R M A T Y K I</a:t>
            </a:r>
            <a:endParaRPr lang="pl-PL" dirty="0"/>
          </a:p>
          <a:p>
            <a:pPr algn="ctr"/>
            <a:endParaRPr lang="pl-PL" dirty="0"/>
          </a:p>
        </p:txBody>
      </p:sp>
      <p:sp>
        <p:nvSpPr>
          <p:cNvPr id="6" name="TextBox 5"/>
          <p:cNvSpPr txBox="1"/>
          <p:nvPr/>
        </p:nvSpPr>
        <p:spPr>
          <a:xfrm>
            <a:off x="2681584" y="1777339"/>
            <a:ext cx="3762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Praca dyplomowa magisterska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708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44624"/>
            <a:ext cx="8229600" cy="1600200"/>
          </a:xfrm>
        </p:spPr>
        <p:txBody>
          <a:bodyPr/>
          <a:lstStyle/>
          <a:p>
            <a:r>
              <a:rPr lang="pl-PL" dirty="0" smtClean="0"/>
              <a:t>Podsumowanie laboratorium nr 1</a:t>
            </a: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01" y="1772816"/>
            <a:ext cx="8078347" cy="484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50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 laboratorium nr 1</a:t>
            </a:r>
            <a:endParaRPr lang="pl-PL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69731706"/>
              </p:ext>
            </p:extLst>
          </p:nvPr>
        </p:nvGraphicFramePr>
        <p:xfrm>
          <a:off x="251520" y="2044879"/>
          <a:ext cx="856895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1920" y="1732746"/>
            <a:ext cx="426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Otwarte Port Windows Server 2012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3949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07504"/>
          </a:xfrm>
        </p:spPr>
        <p:txBody>
          <a:bodyPr/>
          <a:lstStyle/>
          <a:p>
            <a:r>
              <a:rPr lang="pl-PL" dirty="0" smtClean="0"/>
              <a:t>Laboratorium nr 2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352802" y="1788534"/>
            <a:ext cx="2274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Cel</a:t>
            </a:r>
            <a:r>
              <a:rPr lang="pl-PL" sz="2400" b="1" dirty="0" smtClean="0"/>
              <a:t> </a:t>
            </a:r>
            <a:r>
              <a:rPr lang="pl-PL" sz="2000" b="1" dirty="0" smtClean="0"/>
              <a:t>laboratorium</a:t>
            </a:r>
            <a:r>
              <a:rPr lang="pl-PL" sz="2400" b="1" dirty="0" smtClean="0"/>
              <a:t>:</a:t>
            </a:r>
            <a:endParaRPr lang="pl-PL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04148" y="4220155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Założenia</a:t>
            </a:r>
            <a:r>
              <a:rPr lang="pl-PL" sz="2000" b="1" dirty="0" smtClean="0"/>
              <a:t>:</a:t>
            </a:r>
            <a:endParaRPr lang="pl-PL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26456" y="4725144"/>
            <a:ext cx="36295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Test typu „</a:t>
            </a:r>
            <a:r>
              <a:rPr lang="pl-PL" sz="1600" i="1" dirty="0" smtClean="0"/>
              <a:t>Black Box</a:t>
            </a:r>
            <a:r>
              <a:rPr lang="pl-PL" sz="16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Dostęp do sieci lokalnej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Wyłączona usługa „</a:t>
            </a:r>
            <a:r>
              <a:rPr lang="pl-PL" sz="1600" i="1" dirty="0" smtClean="0"/>
              <a:t>Firewall</a:t>
            </a:r>
            <a:r>
              <a:rPr lang="pl-PL" sz="1600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Włączona usługa „</a:t>
            </a:r>
            <a:r>
              <a:rPr lang="pl-PL" sz="1600" i="1" dirty="0" smtClean="0"/>
              <a:t>Remote Desktop</a:t>
            </a:r>
            <a:r>
              <a:rPr lang="pl-PL" sz="1600" dirty="0" smtClean="0"/>
              <a:t>”</a:t>
            </a:r>
            <a:endParaRPr lang="pl-PL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46948" y="3145628"/>
            <a:ext cx="1056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Metoda</a:t>
            </a:r>
            <a:r>
              <a:rPr lang="pl-PL" sz="2000" b="1" dirty="0" smtClean="0"/>
              <a:t>:</a:t>
            </a:r>
            <a:endParaRPr lang="pl-PL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52326" y="3594502"/>
            <a:ext cx="4023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/>
              <a:t>Test penetracyjny kompromitujący system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8607" y="2231331"/>
            <a:ext cx="7297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Zaprezentowanie istniejącego zagrożenia dla systemów operacyjnych</a:t>
            </a:r>
            <a:br>
              <a:rPr lang="pl-PL" dirty="0" smtClean="0"/>
            </a:br>
            <a:r>
              <a:rPr lang="pl-PL" dirty="0" smtClean="0"/>
              <a:t> nie posiadających aktulizacji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74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071" y="476671"/>
            <a:ext cx="8229600" cy="1130489"/>
          </a:xfrm>
        </p:spPr>
        <p:txBody>
          <a:bodyPr/>
          <a:lstStyle/>
          <a:p>
            <a:r>
              <a:rPr lang="pl-PL" dirty="0"/>
              <a:t>Zbieranie </a:t>
            </a:r>
            <a:r>
              <a:rPr lang="pl-PL" dirty="0" smtClean="0"/>
              <a:t>informacji laboratorium nr 2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503071" y="2291388"/>
            <a:ext cx="25266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Użyte narzędzia: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Kali linux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Nmap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Nessus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Metasploit</a:t>
            </a:r>
            <a:endParaRPr lang="pl-PL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220933"/>
              </p:ext>
            </p:extLst>
          </p:nvPr>
        </p:nvGraphicFramePr>
        <p:xfrm>
          <a:off x="3995935" y="2852936"/>
          <a:ext cx="4881857" cy="2808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340"/>
                <a:gridCol w="774664"/>
                <a:gridCol w="1095251"/>
                <a:gridCol w="1802602"/>
              </a:tblGrid>
              <a:tr h="614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Status</a:t>
                      </a:r>
                      <a:endParaRPr lang="pl-PL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Port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Protokół</a:t>
                      </a:r>
                      <a:endParaRPr lang="pl-PL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Usługa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  <a:tr h="312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open</a:t>
                      </a:r>
                      <a:endParaRPr lang="pl-PL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135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tcp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msrpc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  <a:tr h="312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open</a:t>
                      </a:r>
                      <a:endParaRPr lang="pl-PL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139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tcp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netbios-ssn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  <a:tr h="312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open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445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tcp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microsoft-ds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  <a:tr h="312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open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1025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tcp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nfs lub IIS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  <a:tr h="614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open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1026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tcp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LSA  lub nterm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  <a:tr h="328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open</a:t>
                      </a:r>
                      <a:endParaRPr lang="pl-PL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3389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tcp</a:t>
                      </a:r>
                      <a:endParaRPr lang="pl-PL" sz="12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3143" marR="503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ms-wbt-server</a:t>
                      </a:r>
                      <a:endParaRPr lang="pl-PL" sz="12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8762" marR="50333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22999" y="2276872"/>
            <a:ext cx="216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Otwarte Porty</a:t>
            </a:r>
            <a:endParaRPr lang="pl-PL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2809" y="4571836"/>
            <a:ext cx="29370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Atakowany system: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Windows server 2003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043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Zbieranie informacji </a:t>
            </a:r>
            <a:r>
              <a:rPr lang="pl-PL" dirty="0"/>
              <a:t>laboratorium nr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004300"/>
              </p:ext>
            </p:extLst>
          </p:nvPr>
        </p:nvGraphicFramePr>
        <p:xfrm>
          <a:off x="683568" y="2348882"/>
          <a:ext cx="7776864" cy="3960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2589"/>
                <a:gridCol w="6704275"/>
              </a:tblGrid>
              <a:tr h="232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Poziom</a:t>
                      </a:r>
                      <a:endParaRPr lang="pl-PL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Nazwa podatności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MS03-026: Microsoft RPC Interface Buffer Overrun (823980)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MS03-039: Microsoft RPC Interface Buffer Overrun (824146)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MS04-007: ASN. 1 Vulnerability Could Allow Code Execution (828028)</a:t>
                      </a:r>
                      <a:endParaRPr lang="pl-PL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MS04-11: Security Update for Microsoft Windows (835732)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43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MS06-40: Vulnerability in Server Service Could Allow Remote code execution (921883)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43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MS08-067: Microsft Windows Server Service Crafter RPC Remote code execution (958644)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Krytyczna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MS09-001: Microsoft Windows SMB Vulnerabilites Remote code execution (958687)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43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Wysoka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MS06-035: Vulnerability in Server Service Could Allow Remote Code Execution (917159)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434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Wysoka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MS12-020: Vulnerability in Remote Desktop Could Allow Remote Code Execution (2671387)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Średnia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Microsoft Windows Remote Desktop Protocool Server Man-in-the-Middle Weakness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Średnia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Microsoft Windows SMB NULL Session Authentication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Średnia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SMB Signing Required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  <a:tr h="22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Średnia</a:t>
                      </a:r>
                      <a:endParaRPr lang="pl-PL" sz="11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Terminal Services </a:t>
                      </a:r>
                      <a:r>
                        <a:rPr lang="en-US" sz="1100" dirty="0" err="1">
                          <a:effectLst/>
                        </a:rPr>
                        <a:t>Encrytpion</a:t>
                      </a:r>
                      <a:r>
                        <a:rPr lang="en-US" sz="1100" dirty="0">
                          <a:effectLst/>
                        </a:rPr>
                        <a:t> Level is Medium or Low</a:t>
                      </a:r>
                      <a:endParaRPr lang="pl-PL" sz="11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25400" marR="4445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1804174"/>
            <a:ext cx="2996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Wykryte podatności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9199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066" y="404664"/>
            <a:ext cx="8229600" cy="1440160"/>
          </a:xfrm>
        </p:spPr>
        <p:txBody>
          <a:bodyPr/>
          <a:lstStyle/>
          <a:p>
            <a:r>
              <a:rPr lang="pl-PL" dirty="0" smtClean="0"/>
              <a:t>Wykonanie ataku </a:t>
            </a:r>
            <a:r>
              <a:rPr lang="pl-PL" dirty="0"/>
              <a:t>laboratorium nr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6482" y="2636912"/>
            <a:ext cx="28027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Użyty eksploit: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i="1" dirty="0"/>
              <a:t>ms03_026_dcom</a:t>
            </a:r>
            <a:r>
              <a:rPr lang="en-US" sz="2000" dirty="0"/>
              <a:t> </a:t>
            </a:r>
            <a:endParaRPr lang="pl-PL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pl-PL" sz="2000" dirty="0"/>
          </a:p>
          <a:p>
            <a:r>
              <a:rPr lang="pl-PL" sz="2400" b="1" dirty="0" smtClean="0"/>
              <a:t>Użyty payload: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i="1" dirty="0" err="1"/>
              <a:t>meterpreter</a:t>
            </a:r>
            <a:r>
              <a:rPr lang="en-US" sz="2000" i="1" dirty="0"/>
              <a:t>/</a:t>
            </a:r>
            <a:r>
              <a:rPr lang="en-US" sz="2000" i="1" dirty="0" err="1"/>
              <a:t>revers_tcp</a:t>
            </a:r>
            <a:endParaRPr lang="pl-PL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2586384"/>
            <a:ext cx="351891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Polecenia Meterpretera: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Cat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Download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Edit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Shell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Upload</a:t>
            </a:r>
          </a:p>
          <a:p>
            <a:pPr marL="285750" indent="-285750">
              <a:buFont typeface="Arial" pitchFamily="34" charset="0"/>
              <a:buChar char="•"/>
            </a:pPr>
            <a:endParaRPr lang="pl-PL" dirty="0" smtClean="0"/>
          </a:p>
          <a:p>
            <a:r>
              <a:rPr lang="pl-PL" sz="2400" b="1" dirty="0" smtClean="0"/>
              <a:t>Polecenia Shell:</a:t>
            </a:r>
            <a:endParaRPr lang="pl-PL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Copy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Net user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Reg add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4628455"/>
            <a:ext cx="45111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Payload do stworzenia trojana: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i="1" dirty="0" err="1" smtClean="0"/>
              <a:t>meterpreter</a:t>
            </a:r>
            <a:r>
              <a:rPr lang="en-US" sz="2000" i="1" dirty="0" smtClean="0"/>
              <a:t>/</a:t>
            </a:r>
            <a:r>
              <a:rPr lang="en-US" sz="2000" i="1" dirty="0" err="1" smtClean="0"/>
              <a:t>reverse_tcp</a:t>
            </a:r>
            <a:endParaRPr lang="pl-PL" sz="2000" i="1" dirty="0"/>
          </a:p>
        </p:txBody>
      </p:sp>
    </p:spTree>
    <p:extLst>
      <p:ext uri="{BB962C8B-B14F-4D97-AF65-F5344CB8AC3E}">
        <p14:creationId xmlns:p14="http://schemas.microsoft.com/office/powerpoint/2010/main" val="349468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116632"/>
            <a:ext cx="8229600" cy="1600200"/>
          </a:xfrm>
        </p:spPr>
        <p:txBody>
          <a:bodyPr/>
          <a:lstStyle/>
          <a:p>
            <a:r>
              <a:rPr lang="pl-PL" dirty="0" smtClean="0"/>
              <a:t>Podsumowanie laboratorium nr 2</a:t>
            </a:r>
            <a:endParaRPr lang="pl-PL" dirty="0"/>
          </a:p>
        </p:txBody>
      </p:sp>
      <p:sp>
        <p:nvSpPr>
          <p:cNvPr id="4" name="TextBox 3"/>
          <p:cNvSpPr txBox="1"/>
          <p:nvPr/>
        </p:nvSpPr>
        <p:spPr>
          <a:xfrm>
            <a:off x="473568" y="2132856"/>
            <a:ext cx="3954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Maszyna Atakująca:</a:t>
            </a:r>
            <a:r>
              <a:rPr lang="pl-PL" sz="1600" dirty="0" smtClean="0"/>
              <a:t> Kali – linux </a:t>
            </a:r>
            <a:br>
              <a:rPr lang="pl-PL" sz="1600" dirty="0" smtClean="0"/>
            </a:br>
            <a:r>
              <a:rPr lang="pl-PL" sz="1600" b="1" dirty="0" smtClean="0"/>
              <a:t>Maszyna Ofiary:</a:t>
            </a:r>
            <a:r>
              <a:rPr lang="pl-PL" sz="1600" dirty="0" smtClean="0"/>
              <a:t> Windows serwer 2003 </a:t>
            </a:r>
            <a:endParaRPr lang="pl-PL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15015" y="4205987"/>
            <a:ext cx="32928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Pozyskane informacje:  </a:t>
            </a:r>
            <a:endParaRPr lang="pl-PL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5 </a:t>
            </a:r>
            <a:r>
              <a:rPr lang="pl-PL" dirty="0" smtClean="0"/>
              <a:t>otwartych portów, </a:t>
            </a:r>
            <a:endParaRPr lang="pl-PL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7 </a:t>
            </a:r>
            <a:r>
              <a:rPr lang="pl-PL" dirty="0" smtClean="0"/>
              <a:t>podatności </a:t>
            </a:r>
            <a:r>
              <a:rPr lang="pl-PL" dirty="0" smtClean="0"/>
              <a:t>krytycznych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2 podatności wysokie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4 podatności średnie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1 podatność niska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29 podatności informacyjne</a:t>
            </a:r>
            <a:endParaRPr lang="pl-PL" dirty="0"/>
          </a:p>
        </p:txBody>
      </p:sp>
      <p:sp>
        <p:nvSpPr>
          <p:cNvPr id="8" name="TextBox 7"/>
          <p:cNvSpPr txBox="1"/>
          <p:nvPr/>
        </p:nvSpPr>
        <p:spPr>
          <a:xfrm>
            <a:off x="402362" y="3140968"/>
            <a:ext cx="8765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Wykonane akcje:</a:t>
            </a:r>
            <a:r>
              <a:rPr lang="pl-PL" dirty="0" smtClean="0"/>
              <a:t> Identyfikacja systemu, przejęcie kontroli, wykorzystanie </a:t>
            </a:r>
            <a:r>
              <a:rPr lang="pl-PL" dirty="0" smtClean="0"/>
              <a:t>systemu,</a:t>
            </a:r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ozostawienie „backdoora”.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22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07504"/>
          </a:xfrm>
        </p:spPr>
        <p:txBody>
          <a:bodyPr/>
          <a:lstStyle/>
          <a:p>
            <a:r>
              <a:rPr lang="pl-PL" dirty="0" smtClean="0"/>
              <a:t>Wnioski i podsumowanie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965671" y="2430358"/>
            <a:ext cx="7100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Najmniej bezpieczny system: </a:t>
            </a:r>
            <a:r>
              <a:rPr lang="pl-PL" dirty="0" smtClean="0"/>
              <a:t>Windows Xp, Windows serwer 2003.</a:t>
            </a:r>
            <a:endParaRPr lang="pl-PL" dirty="0"/>
          </a:p>
        </p:txBody>
      </p:sp>
      <p:sp>
        <p:nvSpPr>
          <p:cNvPr id="4" name="TextBox 3"/>
          <p:cNvSpPr txBox="1"/>
          <p:nvPr/>
        </p:nvSpPr>
        <p:spPr>
          <a:xfrm>
            <a:off x="965671" y="4653136"/>
            <a:ext cx="687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Bak aktulizacji skutkuje brakiem rzetelności używanego systemu.</a:t>
            </a:r>
            <a:endParaRPr lang="pl-PL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470360"/>
            <a:ext cx="693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Najbardziej bezpieczny system:</a:t>
            </a:r>
            <a:r>
              <a:rPr lang="pl-PL" dirty="0" smtClean="0"/>
              <a:t> Windows 10, Windows 2012 R2</a:t>
            </a:r>
            <a:r>
              <a:rPr lang="pl-PL" dirty="0"/>
              <a:t>.</a:t>
            </a:r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3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79512"/>
          </a:xfrm>
        </p:spPr>
        <p:txBody>
          <a:bodyPr/>
          <a:lstStyle/>
          <a:p>
            <a:r>
              <a:rPr lang="pl-PL" dirty="0" smtClean="0"/>
              <a:t>Cel i zakres pracy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492794" y="3820866"/>
            <a:ext cx="816832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Główne aspekty bezpieczeństwa, zagrożenia i sposób ochrony systemów operacyjnych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Charakterystyka metodyk testów penetracyjnych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Charkaterystyka narzędzi do wykonywania testów bezpieczeństwa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Wykonanie testów, skanujących podatności systemów operacyjnych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Wykonanie testu penetracyjnego wykazującego realne zagrożenie braku aktualizacji w systemie operacyjnym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Analiza zebranych danych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  <p:sp>
        <p:nvSpPr>
          <p:cNvPr id="4" name="TextBox 3"/>
          <p:cNvSpPr txBox="1"/>
          <p:nvPr/>
        </p:nvSpPr>
        <p:spPr>
          <a:xfrm>
            <a:off x="284276" y="1468149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</a:rPr>
              <a:t>Cel pracy: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700" y="3330845"/>
            <a:ext cx="202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</a:rPr>
              <a:t>Zakres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</a:rPr>
              <a:t>pracy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538" y="1988840"/>
            <a:ext cx="8476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 </a:t>
            </a:r>
            <a:r>
              <a:rPr lang="pl-PL" dirty="0" smtClean="0"/>
              <a:t>     Głównym </a:t>
            </a:r>
            <a:r>
              <a:rPr lang="pl-PL" dirty="0"/>
              <a:t>celem pracy jest </a:t>
            </a:r>
            <a:r>
              <a:rPr lang="pl-PL" dirty="0" smtClean="0"/>
              <a:t>oszacowanie </a:t>
            </a:r>
            <a:r>
              <a:rPr lang="pl-PL" dirty="0"/>
              <a:t>poziomu bezpieczeństwa </a:t>
            </a:r>
            <a:r>
              <a:rPr lang="pl-PL" dirty="0" smtClean="0"/>
              <a:t>dla poszczególnych systemów </a:t>
            </a:r>
            <a:r>
              <a:rPr lang="pl-PL" dirty="0"/>
              <a:t>w procesie dynamicznych i planowanych </a:t>
            </a:r>
            <a:r>
              <a:rPr lang="pl-PL" dirty="0" smtClean="0"/>
              <a:t>aktualizacji systemów </a:t>
            </a:r>
            <a:r>
              <a:rPr lang="pl-PL" dirty="0"/>
              <a:t>operacyjnych z rodziny Microsoft Windows</a:t>
            </a:r>
          </a:p>
        </p:txBody>
      </p:sp>
    </p:spTree>
    <p:extLst>
      <p:ext uri="{BB962C8B-B14F-4D97-AF65-F5344CB8AC3E}">
        <p14:creationId xmlns:p14="http://schemas.microsoft.com/office/powerpoint/2010/main" val="166415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operacyjny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276872"/>
            <a:ext cx="238442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96631" y="256490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System operacyjny jest interfejsem pomiędzy użytkownikiem a systemem komputerowym</a:t>
            </a:r>
            <a:endParaRPr lang="pl-PL" dirty="0"/>
          </a:p>
        </p:txBody>
      </p:sp>
      <p:sp>
        <p:nvSpPr>
          <p:cNvPr id="4" name="TextBox 3"/>
          <p:cNvSpPr txBox="1"/>
          <p:nvPr/>
        </p:nvSpPr>
        <p:spPr>
          <a:xfrm>
            <a:off x="943081" y="3789040"/>
            <a:ext cx="4331635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b="1" dirty="0" smtClean="0"/>
              <a:t>Zadania systemu operacyjnego: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Środowisko pracy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Zarządza zasobami sprzętowymi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Komuinikacja z użytkownikiem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Administrowanie systemem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66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44" y="332656"/>
            <a:ext cx="8229600" cy="1600200"/>
          </a:xfrm>
        </p:spPr>
        <p:txBody>
          <a:bodyPr/>
          <a:lstStyle/>
          <a:p>
            <a:r>
              <a:rPr lang="pl-PL" dirty="0" smtClean="0"/>
              <a:t>Bezpieczeństwo systemów operacyjnych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695746"/>
            <a:ext cx="1744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Triada CIA</a:t>
            </a:r>
            <a:endParaRPr lang="pl-PL" sz="2400" b="1" dirty="0"/>
          </a:p>
        </p:txBody>
      </p:sp>
      <p:pic>
        <p:nvPicPr>
          <p:cNvPr id="4" name="Picture 3" descr="C:\Users\Piotr\Desktop\ksiazki\grafiki\ci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695746"/>
            <a:ext cx="2736304" cy="317411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43608" y="3212976"/>
            <a:ext cx="3268844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 smtClean="0"/>
              <a:t>Poufność (Confidentality)</a:t>
            </a:r>
            <a:r>
              <a:rPr lang="pl-PL" dirty="0" smtClean="0"/>
              <a:t>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 smtClean="0"/>
              <a:t>Poufność danych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Prywatność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 smtClean="0"/>
              <a:t>Integralność (Integrity)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 smtClean="0"/>
              <a:t>Integralność danych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Integralność systemu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 smtClean="0"/>
              <a:t>Dostępność (Availability)</a:t>
            </a:r>
          </a:p>
        </p:txBody>
      </p:sp>
    </p:spTree>
    <p:extLst>
      <p:ext uri="{BB962C8B-B14F-4D97-AF65-F5344CB8AC3E}">
        <p14:creationId xmlns:p14="http://schemas.microsoft.com/office/powerpoint/2010/main" val="353056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pl-PL" dirty="0" smtClean="0"/>
              <a:t>Zagrożenia systemów operacyjnych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2440408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Umyślne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Przypadkowe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Środowiskowe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6604" y="2071076"/>
            <a:ext cx="3114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Podstawowe typy zagrożeń: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4171255"/>
            <a:ext cx="284565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600" b="1" dirty="0"/>
              <a:t>S</a:t>
            </a:r>
            <a:r>
              <a:rPr lang="pl-PL" sz="1600" dirty="0"/>
              <a:t>poofing of user identity 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600" b="1" dirty="0"/>
              <a:t>T</a:t>
            </a:r>
            <a:r>
              <a:rPr lang="pl-PL" sz="1600" dirty="0"/>
              <a:t>ampering 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600" b="1" dirty="0"/>
              <a:t>R</a:t>
            </a:r>
            <a:r>
              <a:rPr lang="pl-PL" sz="1600" dirty="0"/>
              <a:t>epudiation 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600" b="1" dirty="0"/>
              <a:t>I</a:t>
            </a:r>
            <a:r>
              <a:rPr lang="pl-PL" sz="1600" dirty="0"/>
              <a:t>nformation disclosure 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pl-PL" sz="1600" b="1" dirty="0"/>
              <a:t>D</a:t>
            </a:r>
            <a:r>
              <a:rPr lang="pl-PL" sz="1600" dirty="0"/>
              <a:t>enial of service  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en-US" sz="1600" b="1" dirty="0"/>
              <a:t>E</a:t>
            </a:r>
            <a:r>
              <a:rPr lang="en-US" sz="1600" dirty="0"/>
              <a:t>levation of privilege  </a:t>
            </a:r>
            <a:endParaRPr lang="pl-PL" sz="1600" dirty="0"/>
          </a:p>
          <a:p>
            <a:endParaRPr lang="pl-PL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3780105"/>
            <a:ext cx="5208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„STRIDE” podział opracowany przez Microsoft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196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600200"/>
          </a:xfrm>
        </p:spPr>
        <p:txBody>
          <a:bodyPr/>
          <a:lstStyle/>
          <a:p>
            <a:r>
              <a:rPr lang="pl-PL" dirty="0" smtClean="0"/>
              <a:t>Sposoby ochrony systemów operacyjnych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1039544" y="3789040"/>
            <a:ext cx="33634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Firewall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Antywirus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Bezpieczne źródła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IDS i IPS</a:t>
            </a:r>
            <a:endParaRPr lang="pl-PL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068960"/>
            <a:ext cx="7085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Podstawowe źródła ochrony przed zagrożeniami: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95702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600200"/>
          </a:xfrm>
        </p:spPr>
        <p:txBody>
          <a:bodyPr/>
          <a:lstStyle/>
          <a:p>
            <a:r>
              <a:rPr lang="pl-PL" dirty="0" smtClean="0"/>
              <a:t>Metodyki testów bezpieczeństwa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230919" y="3501008"/>
            <a:ext cx="8913081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OSSTMM (Open Source Security Testing Methodology Manual) </a:t>
            </a:r>
            <a:endParaRPr lang="pl-PL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ISSAF (Information Systems Security Assessment Framework) </a:t>
            </a:r>
            <a:endParaRPr lang="pl-PL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Metodyka NIST SP 800-115 (Przewodnik techniczny testów bezpieczeństwa informacji)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Metodyka P-PEN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780928"/>
            <a:ext cx="6944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Metodyki wykonywania testów bezpieczeństwa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02703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r>
              <a:rPr lang="pl-PL" dirty="0" smtClean="0"/>
              <a:t>Laboratorium nr 1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136978" y="2052095"/>
            <a:ext cx="2274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Cel</a:t>
            </a:r>
            <a:r>
              <a:rPr lang="pl-PL" sz="2400" b="1" dirty="0" smtClean="0"/>
              <a:t> </a:t>
            </a:r>
            <a:r>
              <a:rPr lang="pl-PL" sz="2000" b="1" dirty="0" smtClean="0"/>
              <a:t>laboratorium</a:t>
            </a:r>
            <a:r>
              <a:rPr lang="pl-PL" sz="2400" b="1" dirty="0" smtClean="0"/>
              <a:t>:</a:t>
            </a:r>
            <a:endParaRPr lang="pl-PL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4509120"/>
            <a:ext cx="1402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Założenia:</a:t>
            </a:r>
            <a:endParaRPr lang="pl-PL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25009" y="2603903"/>
            <a:ext cx="8924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Określenie wpływu aktulizacji na poziom bezpieczeństwa systemów operacyjnych</a:t>
            </a:r>
            <a:endParaRPr lang="pl-PL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892967"/>
            <a:ext cx="40222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Test typu „</a:t>
            </a:r>
            <a:r>
              <a:rPr lang="pl-PL" i="1" dirty="0" smtClean="0"/>
              <a:t>Black Box</a:t>
            </a:r>
            <a:r>
              <a:rPr lang="pl-PL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Dostęp do sieci lokalnej.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Wyłączona usługa „</a:t>
            </a:r>
            <a:r>
              <a:rPr lang="pl-PL" i="1" dirty="0" smtClean="0"/>
              <a:t>Firewall</a:t>
            </a:r>
            <a:r>
              <a:rPr lang="pl-PL" dirty="0" smtClean="0"/>
              <a:t>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Włączona usługa „</a:t>
            </a:r>
            <a:r>
              <a:rPr lang="pl-PL" i="1" dirty="0" smtClean="0"/>
              <a:t>Remote Desktop</a:t>
            </a:r>
            <a:r>
              <a:rPr lang="pl-PL" dirty="0" smtClean="0"/>
              <a:t>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9884" y="3356953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/>
              <a:t>Metoda:</a:t>
            </a:r>
            <a:endParaRPr lang="pl-PL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3002" y="3757063"/>
            <a:ext cx="703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Zbieranie informacji przy pomocy skanerów w testowanej podsieci</a:t>
            </a:r>
          </a:p>
        </p:txBody>
      </p:sp>
    </p:spTree>
    <p:extLst>
      <p:ext uri="{BB962C8B-B14F-4D97-AF65-F5344CB8AC3E}">
        <p14:creationId xmlns:p14="http://schemas.microsoft.com/office/powerpoint/2010/main" val="14097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919" y="0"/>
            <a:ext cx="9144000" cy="1555576"/>
          </a:xfrm>
        </p:spPr>
        <p:txBody>
          <a:bodyPr/>
          <a:lstStyle/>
          <a:p>
            <a:r>
              <a:rPr lang="pl-PL" dirty="0" smtClean="0"/>
              <a:t>Wykonanie </a:t>
            </a:r>
            <a:br>
              <a:rPr lang="pl-PL" dirty="0" smtClean="0"/>
            </a:br>
            <a:r>
              <a:rPr lang="pl-PL" dirty="0" smtClean="0"/>
              <a:t>laboratorium nr1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1187624" y="3135780"/>
            <a:ext cx="24497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Użyte narzędzia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Kali linux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Nmap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Nessus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Metasploit</a:t>
            </a:r>
            <a:endParaRPr lang="pl-PL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22625"/>
              </p:ext>
            </p:extLst>
          </p:nvPr>
        </p:nvGraphicFramePr>
        <p:xfrm>
          <a:off x="5148064" y="2204856"/>
          <a:ext cx="2860065" cy="446450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1172"/>
                <a:gridCol w="2468893"/>
              </a:tblGrid>
              <a:tr h="226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id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Nazwy VM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XP Pro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2003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2003 sp1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2003 sp2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5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2003 R2 sp1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6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2003 R2 sp2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7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Vista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8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Vista sp1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9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Vista sp2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10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2008 sp1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2008 sp2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2008 R2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13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2008 R2 sp1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14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7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15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7 sp1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16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8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17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8.1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18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2012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19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Windows Server 2012 R2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  <a:tr h="21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>
                          <a:effectLst/>
                        </a:rPr>
                        <a:t>20</a:t>
                      </a:r>
                      <a:endParaRPr lang="pl-PL" sz="200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2460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100" dirty="0">
                          <a:effectLst/>
                        </a:rPr>
                        <a:t>Windows 10</a:t>
                      </a:r>
                      <a:endParaRPr lang="pl-PL" sz="2000" dirty="0">
                        <a:solidFill>
                          <a:srgbClr val="00000A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9842" marR="24606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55646" y="1743199"/>
            <a:ext cx="2900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Testowane systemy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4534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392</TotalTime>
  <Words>802</Words>
  <Application>Microsoft Office PowerPoint</Application>
  <PresentationFormat>On-screen Show (4:3)</PresentationFormat>
  <Paragraphs>254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Executive</vt:lpstr>
      <vt:lpstr>„Szczegółowa analiza wpływu aktualizacji na poziom bezpieczeństwa systemów operacyjnych Microsoft Windows” </vt:lpstr>
      <vt:lpstr>Cel i zakres pracy</vt:lpstr>
      <vt:lpstr>System operacyjny</vt:lpstr>
      <vt:lpstr>Bezpieczeństwo systemów operacyjnych</vt:lpstr>
      <vt:lpstr>Zagrożenia systemów operacyjnych</vt:lpstr>
      <vt:lpstr>Sposoby ochrony systemów operacyjnych</vt:lpstr>
      <vt:lpstr>Metodyki testów bezpieczeństwa</vt:lpstr>
      <vt:lpstr>Laboratorium nr 1</vt:lpstr>
      <vt:lpstr>Wykonanie  laboratorium nr1</vt:lpstr>
      <vt:lpstr>Podsumowanie laboratorium nr 1</vt:lpstr>
      <vt:lpstr>Podsumowanie laboratorium nr 1</vt:lpstr>
      <vt:lpstr>Laboratorium nr 2</vt:lpstr>
      <vt:lpstr>Zbieranie informacji laboratorium nr 2</vt:lpstr>
      <vt:lpstr>Zbieranie informacji laboratorium nr 2</vt:lpstr>
      <vt:lpstr>Wykonanie ataku laboratorium nr 2</vt:lpstr>
      <vt:lpstr>Podsumowanie laboratorium nr 2</vt:lpstr>
      <vt:lpstr>Wnioski i podsumowanie</vt:lpstr>
    </vt:vector>
  </TitlesOfParts>
  <Company>MicroStrategy,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Szczegółowa analiza wpływu aktualizacji na poziom bezpieczeństwa systemów operacyjnych Microsoft Windows </dc:title>
  <dc:creator>Ognicki, Piotr</dc:creator>
  <cp:lastModifiedBy>Piotr</cp:lastModifiedBy>
  <cp:revision>41</cp:revision>
  <dcterms:created xsi:type="dcterms:W3CDTF">2015-09-22T09:37:41Z</dcterms:created>
  <dcterms:modified xsi:type="dcterms:W3CDTF">2015-09-28T22:00:55Z</dcterms:modified>
</cp:coreProperties>
</file>