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6"/>
  </p:notesMasterIdLst>
  <p:sldIdLst>
    <p:sldId id="256" r:id="rId2"/>
    <p:sldId id="261" r:id="rId3"/>
    <p:sldId id="262" r:id="rId4"/>
    <p:sldId id="272" r:id="rId5"/>
    <p:sldId id="271" r:id="rId6"/>
    <p:sldId id="268" r:id="rId7"/>
    <p:sldId id="265" r:id="rId8"/>
    <p:sldId id="258" r:id="rId9"/>
    <p:sldId id="259" r:id="rId10"/>
    <p:sldId id="257" r:id="rId11"/>
    <p:sldId id="260" r:id="rId12"/>
    <p:sldId id="264" r:id="rId13"/>
    <p:sldId id="263" r:id="rId14"/>
    <p:sldId id="269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5D9AB-E938-4C27-A235-C87A2047F671}" type="datetimeFigureOut">
              <a:rPr lang="pl-PL" smtClean="0"/>
              <a:t>2015-11-03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56A5D-A2EE-4865-BD40-4A1400647B5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902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E8D5-B36A-4CBA-B7A0-A48C70AA5923}" type="datetime1">
              <a:rPr lang="pl-PL" smtClean="0"/>
              <a:t>2015-11-03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BD5-2F1A-4679-85FD-5C4674A125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85225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E8D5-B36A-4CBA-B7A0-A48C70AA5923}" type="datetime1">
              <a:rPr lang="pl-PL" smtClean="0"/>
              <a:t>2015-11-03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BD5-2F1A-4679-85FD-5C4674A125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914135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E8D5-B36A-4CBA-B7A0-A48C70AA5923}" type="datetime1">
              <a:rPr lang="pl-PL" smtClean="0"/>
              <a:t>2015-11-03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BD5-2F1A-4679-85FD-5C4674A125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31455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E8D5-B36A-4CBA-B7A0-A48C70AA5923}" type="datetime1">
              <a:rPr lang="pl-PL" smtClean="0"/>
              <a:t>2015-11-03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BD5-2F1A-4679-85FD-5C4674A125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595843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E8D5-B36A-4CBA-B7A0-A48C70AA5923}" type="datetime1">
              <a:rPr lang="pl-PL" smtClean="0"/>
              <a:t>2015-11-03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BD5-2F1A-4679-85FD-5C4674A125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897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E8D5-B36A-4CBA-B7A0-A48C70AA5923}" type="datetime1">
              <a:rPr lang="pl-PL" smtClean="0"/>
              <a:t>2015-11-03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BD5-2F1A-4679-85FD-5C4674A125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985932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E8D5-B36A-4CBA-B7A0-A48C70AA5923}" type="datetime1">
              <a:rPr lang="pl-PL" smtClean="0"/>
              <a:t>2015-11-03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BD5-2F1A-4679-85FD-5C4674A125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78978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E8D5-B36A-4CBA-B7A0-A48C70AA5923}" type="datetime1">
              <a:rPr lang="pl-PL" smtClean="0"/>
              <a:t>2015-11-03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BD5-2F1A-4679-85FD-5C4674A125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128116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E8D5-B36A-4CBA-B7A0-A48C70AA5923}" type="datetime1">
              <a:rPr lang="pl-PL" smtClean="0"/>
              <a:t>2015-11-03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BD5-2F1A-4679-85FD-5C4674A125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07783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E8D5-B36A-4CBA-B7A0-A48C70AA5923}" type="datetime1">
              <a:rPr lang="pl-PL" smtClean="0"/>
              <a:t>2015-11-03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BD5-2F1A-4679-85FD-5C4674A125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3438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E8D5-B36A-4CBA-B7A0-A48C70AA5923}" type="datetime1">
              <a:rPr lang="pl-PL" smtClean="0"/>
              <a:t>2015-11-03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1ABD5-2F1A-4679-85FD-5C4674A125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77593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1E8D5-B36A-4CBA-B7A0-A48C70AA5923}" type="datetime1">
              <a:rPr lang="pl-PL" smtClean="0"/>
              <a:t>2015-11-03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1ABD5-2F1A-4679-85FD-5C4674A1253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9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00808"/>
            <a:ext cx="9144000" cy="2952328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0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ANALIZA </a:t>
            </a:r>
            <a:r>
              <a:rPr lang="cs-CZ" sz="3000" b="1" dirty="0" smtClean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WARTOŚCI </a:t>
            </a:r>
            <a:r>
              <a:rPr lang="cs-CZ" sz="30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PRZEDSIĘWZIĘĆ PROJEKTOWYCH </a:t>
            </a:r>
            <a:br>
              <a:rPr lang="cs-CZ" sz="30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</a:br>
            <a:r>
              <a:rPr lang="cs-CZ" sz="30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ZE SZCZEGÓLNYM UWZGLĘDNIENIEM </a:t>
            </a:r>
            <a:br>
              <a:rPr lang="cs-CZ" sz="30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</a:br>
            <a:r>
              <a:rPr lang="cs-CZ" sz="30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KRYTERIUM ICH EFEKTYWNOŚCI</a:t>
            </a:r>
            <a:endParaRPr lang="pl-PL" sz="3000" b="1" dirty="0">
              <a:effectLst>
                <a:outerShdw blurRad="304800" dist="38100" dir="2700000" algn="tl" rotWithShape="0">
                  <a:srgbClr val="000000">
                    <a:alpha val="43000"/>
                  </a:srgbClr>
                </a:outerShdw>
              </a:effectLst>
              <a:cs typeface="Verdana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646240"/>
            <a:ext cx="6400800" cy="1663080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262626"/>
                </a:solidFill>
                <a:latin typeface="Verdana"/>
                <a:cs typeface="Verdana"/>
              </a:rPr>
              <a:t>Bartłomiej Czekaj </a:t>
            </a:r>
          </a:p>
          <a:p>
            <a:r>
              <a:rPr lang="pl-PL" sz="2000" dirty="0">
                <a:solidFill>
                  <a:srgbClr val="262626"/>
                </a:solidFill>
                <a:latin typeface="Verdana"/>
                <a:cs typeface="Verdana"/>
              </a:rPr>
              <a:t>Numer albumu: 1892 </a:t>
            </a:r>
            <a:endParaRPr lang="pl-PL" sz="2000" dirty="0" smtClean="0">
              <a:solidFill>
                <a:srgbClr val="262626"/>
              </a:solidFill>
              <a:latin typeface="Verdana"/>
              <a:cs typeface="Verdana"/>
            </a:endParaRPr>
          </a:p>
          <a:p>
            <a:endParaRPr lang="pl-PL" sz="2000" dirty="0">
              <a:solidFill>
                <a:srgbClr val="262626"/>
              </a:solidFill>
              <a:latin typeface="Verdana"/>
              <a:cs typeface="Verdana"/>
            </a:endParaRPr>
          </a:p>
          <a:p>
            <a:pPr hangingPunct="0"/>
            <a:r>
              <a:rPr lang="pl-PL" sz="2000" dirty="0">
                <a:solidFill>
                  <a:srgbClr val="262626"/>
                </a:solidFill>
                <a:latin typeface="Verdana"/>
                <a:cs typeface="Verdana"/>
              </a:rPr>
              <a:t>Promotor: Prof. dr hab. inż. Piotr Zaskórski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34" y="376406"/>
            <a:ext cx="2232248" cy="58261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07"/>
            <a:ext cx="9144000" cy="285175"/>
          </a:xfrm>
          <a:prstGeom prst="rect">
            <a:avLst/>
          </a:prstGeom>
        </p:spPr>
      </p:pic>
      <p:cxnSp>
        <p:nvCxnSpPr>
          <p:cNvPr id="6" name="Łącznik prosty 5"/>
          <p:cNvCxnSpPr/>
          <p:nvPr/>
        </p:nvCxnSpPr>
        <p:spPr>
          <a:xfrm>
            <a:off x="2771800" y="908720"/>
            <a:ext cx="6372200" cy="0"/>
          </a:xfrm>
          <a:prstGeom prst="line">
            <a:avLst/>
          </a:prstGeom>
          <a:ln w="31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0" y="908720"/>
            <a:ext cx="395536" cy="0"/>
          </a:xfrm>
          <a:prstGeom prst="line">
            <a:avLst/>
          </a:prstGeom>
          <a:ln w="31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7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576064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8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Ekonomiczne wskaźniki wartości projektu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33982"/>
            <a:ext cx="6480720" cy="5319353"/>
          </a:xfrm>
        </p:spPr>
      </p:pic>
      <p:sp>
        <p:nvSpPr>
          <p:cNvPr id="6" name="PoleTekstowe 5"/>
          <p:cNvSpPr txBox="1"/>
          <p:nvPr/>
        </p:nvSpPr>
        <p:spPr>
          <a:xfrm>
            <a:off x="107504" y="6505599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rPr>
              <a:t>Źródło: Opracowanie własne.</a:t>
            </a:r>
            <a:endParaRPr lang="pl-PL" sz="1400" i="1" dirty="0">
              <a:solidFill>
                <a:schemeClr val="bg1">
                  <a:lumMod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07"/>
            <a:ext cx="9144000" cy="285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48465" y="6506180"/>
            <a:ext cx="360039" cy="307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10</a:t>
            </a:r>
            <a:endParaRPr lang="pl-PL" sz="1200" b="1" dirty="0"/>
          </a:p>
        </p:txBody>
      </p:sp>
      <p:cxnSp>
        <p:nvCxnSpPr>
          <p:cNvPr id="10" name="Łącznik prosty 9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6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008112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8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Analiza wartości, a efektywność działań projektowych </a:t>
            </a:r>
          </a:p>
        </p:txBody>
      </p:sp>
      <p:sp>
        <p:nvSpPr>
          <p:cNvPr id="4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96470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000" dirty="0" smtClean="0">
                <a:solidFill>
                  <a:srgbClr val="262626"/>
                </a:solidFill>
                <a:cs typeface="Verdana"/>
              </a:rPr>
              <a:t>Bieżąca analiza </a:t>
            </a:r>
            <a:r>
              <a:rPr lang="pl-PL" sz="2000" dirty="0">
                <a:solidFill>
                  <a:srgbClr val="262626"/>
                </a:solidFill>
                <a:cs typeface="Verdana"/>
              </a:rPr>
              <a:t>wartości działań projektowych </a:t>
            </a:r>
            <a:r>
              <a:rPr lang="pl-PL" sz="2000" dirty="0" smtClean="0">
                <a:solidFill>
                  <a:srgbClr val="262626"/>
                </a:solidFill>
                <a:cs typeface="Verdana"/>
              </a:rPr>
              <a:t>pozwala: 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pl-PL" sz="2000" b="1" dirty="0" smtClean="0">
                <a:solidFill>
                  <a:srgbClr val="262626"/>
                </a:solidFill>
                <a:cs typeface="Verdana"/>
              </a:rPr>
              <a:t>kontrolować</a:t>
            </a:r>
            <a:r>
              <a:rPr lang="pl-PL" sz="2000" dirty="0">
                <a:solidFill>
                  <a:srgbClr val="262626"/>
                </a:solidFill>
                <a:cs typeface="Verdana"/>
              </a:rPr>
              <a:t>,</a:t>
            </a:r>
            <a:r>
              <a:rPr lang="pl-PL" sz="2000" b="1" dirty="0">
                <a:solidFill>
                  <a:srgbClr val="262626"/>
                </a:solidFill>
                <a:cs typeface="Verdana"/>
              </a:rPr>
              <a:t> </a:t>
            </a:r>
            <a:r>
              <a:rPr lang="pl-PL" sz="2000" b="1" dirty="0" smtClean="0">
                <a:solidFill>
                  <a:srgbClr val="262626"/>
                </a:solidFill>
                <a:cs typeface="Verdana"/>
              </a:rPr>
              <a:t>upraszczać </a:t>
            </a:r>
            <a:r>
              <a:rPr lang="pl-PL" sz="2000" dirty="0">
                <a:solidFill>
                  <a:srgbClr val="262626"/>
                </a:solidFill>
                <a:cs typeface="Verdana"/>
              </a:rPr>
              <a:t>i</a:t>
            </a:r>
            <a:r>
              <a:rPr lang="pl-PL" sz="2000" b="1" dirty="0">
                <a:solidFill>
                  <a:srgbClr val="262626"/>
                </a:solidFill>
                <a:cs typeface="Verdana"/>
              </a:rPr>
              <a:t> </a:t>
            </a:r>
            <a:r>
              <a:rPr lang="pl-PL" sz="2000" b="1" dirty="0" smtClean="0">
                <a:solidFill>
                  <a:srgbClr val="262626"/>
                </a:solidFill>
                <a:cs typeface="Verdana"/>
              </a:rPr>
              <a:t>standaryzować </a:t>
            </a:r>
            <a:r>
              <a:rPr lang="pl-PL" sz="2000" dirty="0" smtClean="0">
                <a:solidFill>
                  <a:srgbClr val="262626"/>
                </a:solidFill>
                <a:cs typeface="Verdana"/>
              </a:rPr>
              <a:t>te działania, </a:t>
            </a:r>
            <a:endParaRPr lang="pl-PL" sz="2000" dirty="0">
              <a:solidFill>
                <a:srgbClr val="262626"/>
              </a:solidFill>
              <a:cs typeface="Verdana"/>
            </a:endParaRPr>
          </a:p>
          <a:p>
            <a:pPr marL="0" indent="0">
              <a:lnSpc>
                <a:spcPct val="120000"/>
              </a:lnSpc>
              <a:buNone/>
            </a:pPr>
            <a:endParaRPr lang="pl-PL" sz="3600" dirty="0" smtClean="0">
              <a:solidFill>
                <a:srgbClr val="262626"/>
              </a:solidFill>
              <a:cs typeface="Verdana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193982" y="2328908"/>
            <a:ext cx="6474362" cy="3911790"/>
            <a:chOff x="228997" y="2132854"/>
            <a:chExt cx="6431235" cy="4046084"/>
          </a:xfrm>
        </p:grpSpPr>
        <p:cxnSp>
          <p:nvCxnSpPr>
            <p:cNvPr id="5" name="Łącznik prosty 13"/>
            <p:cNvCxnSpPr/>
            <p:nvPr/>
          </p:nvCxnSpPr>
          <p:spPr>
            <a:xfrm flipH="1" flipV="1">
              <a:off x="2987824" y="4221089"/>
              <a:ext cx="2680" cy="14097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Łącznik prosty ze strzałką 14"/>
            <p:cNvCxnSpPr/>
            <p:nvPr/>
          </p:nvCxnSpPr>
          <p:spPr>
            <a:xfrm>
              <a:off x="755576" y="5661249"/>
              <a:ext cx="53285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ze strzałką 15"/>
            <p:cNvCxnSpPr/>
            <p:nvPr/>
          </p:nvCxnSpPr>
          <p:spPr>
            <a:xfrm flipV="1">
              <a:off x="755576" y="2204865"/>
              <a:ext cx="0" cy="34563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17"/>
            <p:cNvCxnSpPr/>
            <p:nvPr/>
          </p:nvCxnSpPr>
          <p:spPr>
            <a:xfrm>
              <a:off x="755576" y="3212977"/>
              <a:ext cx="936104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18"/>
            <p:cNvCxnSpPr>
              <a:endCxn id="14" idx="2"/>
            </p:cNvCxnSpPr>
            <p:nvPr/>
          </p:nvCxnSpPr>
          <p:spPr>
            <a:xfrm>
              <a:off x="755576" y="4221090"/>
              <a:ext cx="2160239" cy="3736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19"/>
            <p:cNvCxnSpPr/>
            <p:nvPr/>
          </p:nvCxnSpPr>
          <p:spPr>
            <a:xfrm flipV="1">
              <a:off x="1691680" y="3212977"/>
              <a:ext cx="0" cy="244827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pole tekstowe 21"/>
            <p:cNvSpPr txBox="1"/>
            <p:nvPr/>
          </p:nvSpPr>
          <p:spPr>
            <a:xfrm rot="16200000">
              <a:off x="203230" y="2369854"/>
              <a:ext cx="733867" cy="259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100" b="1" dirty="0" smtClean="0">
                  <a:latin typeface="Calibri" panose="020F0502020204030204" pitchFamily="34" charset="0"/>
                </a:rPr>
                <a:t>Czas</a:t>
              </a:r>
            </a:p>
          </p:txBody>
        </p:sp>
        <p:sp>
          <p:nvSpPr>
            <p:cNvPr id="12" name="pole tekstowe 28"/>
            <p:cNvSpPr txBox="1"/>
            <p:nvPr/>
          </p:nvSpPr>
          <p:spPr>
            <a:xfrm>
              <a:off x="4572000" y="5733258"/>
              <a:ext cx="2088232" cy="445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100" b="1" dirty="0" smtClean="0">
                  <a:latin typeface="Calibri" panose="020F0502020204030204" pitchFamily="34" charset="0"/>
                </a:rPr>
                <a:t>Złożoność projektu/</a:t>
              </a:r>
            </a:p>
            <a:p>
              <a:pPr algn="r"/>
              <a:r>
                <a:rPr lang="pl-PL" sz="1100" b="1" dirty="0" smtClean="0">
                  <a:latin typeface="Calibri" panose="020F0502020204030204" pitchFamily="34" charset="0"/>
                </a:rPr>
                <a:t>Liczba elementów</a:t>
              </a:r>
            </a:p>
          </p:txBody>
        </p:sp>
        <p:sp>
          <p:nvSpPr>
            <p:cNvPr id="13" name="Elipsa 33"/>
            <p:cNvSpPr/>
            <p:nvPr/>
          </p:nvSpPr>
          <p:spPr>
            <a:xfrm>
              <a:off x="1613120" y="3146895"/>
              <a:ext cx="144015" cy="1308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Calibri" panose="020F0502020204030204" pitchFamily="34" charset="0"/>
              </a:endParaRPr>
            </a:p>
          </p:txBody>
        </p:sp>
        <p:sp>
          <p:nvSpPr>
            <p:cNvPr id="14" name="Elipsa 34"/>
            <p:cNvSpPr/>
            <p:nvPr/>
          </p:nvSpPr>
          <p:spPr>
            <a:xfrm>
              <a:off x="2915816" y="4156555"/>
              <a:ext cx="144015" cy="1365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latin typeface="Calibri" panose="020F0502020204030204" pitchFamily="34" charset="0"/>
              </a:endParaRPr>
            </a:p>
          </p:txBody>
        </p:sp>
        <p:sp>
          <p:nvSpPr>
            <p:cNvPr id="15" name="Elipsa 35"/>
            <p:cNvSpPr/>
            <p:nvPr/>
          </p:nvSpPr>
          <p:spPr>
            <a:xfrm>
              <a:off x="4569581" y="4635377"/>
              <a:ext cx="144015" cy="1347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b="1">
                <a:latin typeface="Calibri" panose="020F0502020204030204" pitchFamily="34" charset="0"/>
              </a:endParaRPr>
            </a:p>
          </p:txBody>
        </p:sp>
        <p:cxnSp>
          <p:nvCxnSpPr>
            <p:cNvPr id="16" name="Łącznik prosty 39"/>
            <p:cNvCxnSpPr/>
            <p:nvPr/>
          </p:nvCxnSpPr>
          <p:spPr>
            <a:xfrm flipH="1" flipV="1">
              <a:off x="4644008" y="4725145"/>
              <a:ext cx="1" cy="93610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44"/>
            <p:cNvCxnSpPr/>
            <p:nvPr/>
          </p:nvCxnSpPr>
          <p:spPr>
            <a:xfrm>
              <a:off x="754063" y="4725145"/>
              <a:ext cx="389376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Dowolny kształt 52"/>
            <p:cNvSpPr/>
            <p:nvPr/>
          </p:nvSpPr>
          <p:spPr>
            <a:xfrm>
              <a:off x="1327795" y="2370188"/>
              <a:ext cx="4333875" cy="2438400"/>
            </a:xfrm>
            <a:custGeom>
              <a:avLst/>
              <a:gdLst>
                <a:gd name="connsiteX0" fmla="*/ 0 w 4333875"/>
                <a:gd name="connsiteY0" fmla="*/ 0 h 2438400"/>
                <a:gd name="connsiteX1" fmla="*/ 352425 w 4333875"/>
                <a:gd name="connsiteY1" fmla="*/ 857250 h 2438400"/>
                <a:gd name="connsiteX2" fmla="*/ 1524000 w 4333875"/>
                <a:gd name="connsiteY2" fmla="*/ 1790700 h 2438400"/>
                <a:gd name="connsiteX3" fmla="*/ 3314700 w 4333875"/>
                <a:gd name="connsiteY3" fmla="*/ 2324100 h 2438400"/>
                <a:gd name="connsiteX4" fmla="*/ 4333875 w 4333875"/>
                <a:gd name="connsiteY4" fmla="*/ 24384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3875" h="2438400">
                  <a:moveTo>
                    <a:pt x="0" y="0"/>
                  </a:moveTo>
                  <a:cubicBezTo>
                    <a:pt x="49212" y="279400"/>
                    <a:pt x="98425" y="558800"/>
                    <a:pt x="352425" y="857250"/>
                  </a:cubicBezTo>
                  <a:cubicBezTo>
                    <a:pt x="606425" y="1155700"/>
                    <a:pt x="1030288" y="1546225"/>
                    <a:pt x="1524000" y="1790700"/>
                  </a:cubicBezTo>
                  <a:cubicBezTo>
                    <a:pt x="2017712" y="2035175"/>
                    <a:pt x="2846388" y="2216150"/>
                    <a:pt x="3314700" y="2324100"/>
                  </a:cubicBezTo>
                  <a:cubicBezTo>
                    <a:pt x="3783013" y="2432050"/>
                    <a:pt x="4058444" y="2435225"/>
                    <a:pt x="4333875" y="24384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 b="1">
                <a:latin typeface="Calibri" panose="020F0502020204030204" pitchFamily="34" charset="0"/>
              </a:endParaRPr>
            </a:p>
          </p:txBody>
        </p:sp>
        <p:sp>
          <p:nvSpPr>
            <p:cNvPr id="19" name="pole tekstowe 53"/>
            <p:cNvSpPr txBox="1"/>
            <p:nvPr/>
          </p:nvSpPr>
          <p:spPr>
            <a:xfrm>
              <a:off x="4585910" y="4456451"/>
              <a:ext cx="1944216" cy="357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200" b="1" dirty="0" smtClean="0">
                  <a:latin typeface="Calibri" panose="020F0502020204030204" pitchFamily="34" charset="0"/>
                </a:rPr>
                <a:t>Koszt jednostkowy</a:t>
              </a:r>
            </a:p>
          </p:txBody>
        </p:sp>
        <p:sp>
          <p:nvSpPr>
            <p:cNvPr id="20" name="pole tekstowe 54"/>
            <p:cNvSpPr txBox="1"/>
            <p:nvPr/>
          </p:nvSpPr>
          <p:spPr>
            <a:xfrm>
              <a:off x="228997" y="3053706"/>
              <a:ext cx="5040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200" b="1" dirty="0" smtClean="0">
                  <a:latin typeface="Calibri" panose="020F0502020204030204" pitchFamily="34" charset="0"/>
                </a:rPr>
                <a:t>t</a:t>
              </a:r>
              <a:r>
                <a:rPr lang="pl-PL" sz="1200" b="1" baseline="-25000" dirty="0" smtClean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1" name="pole tekstowe 55"/>
            <p:cNvSpPr txBox="1"/>
            <p:nvPr/>
          </p:nvSpPr>
          <p:spPr>
            <a:xfrm>
              <a:off x="323528" y="4077073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200" b="1" dirty="0" smtClean="0">
                  <a:latin typeface="Calibri" panose="020F0502020204030204" pitchFamily="34" charset="0"/>
                </a:rPr>
                <a:t>t</a:t>
              </a:r>
              <a:r>
                <a:rPr lang="pl-PL" sz="1200" b="1" baseline="-25000" dirty="0" smtClean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2" name="pole tekstowe 56"/>
            <p:cNvSpPr txBox="1"/>
            <p:nvPr/>
          </p:nvSpPr>
          <p:spPr>
            <a:xfrm>
              <a:off x="259904" y="4589513"/>
              <a:ext cx="495672" cy="27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200" b="1" dirty="0" smtClean="0">
                  <a:latin typeface="Calibri" panose="020F0502020204030204" pitchFamily="34" charset="0"/>
                </a:rPr>
                <a:t>t</a:t>
              </a:r>
              <a:r>
                <a:rPr lang="pl-PL" sz="1200" b="1" baseline="-25000" dirty="0" smtClean="0">
                  <a:latin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23" name="Łącznik prosty ze strzałką 58"/>
            <p:cNvCxnSpPr/>
            <p:nvPr/>
          </p:nvCxnSpPr>
          <p:spPr>
            <a:xfrm>
              <a:off x="580323" y="3396922"/>
              <a:ext cx="0" cy="7143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ze strzałką 59"/>
            <p:cNvCxnSpPr/>
            <p:nvPr/>
          </p:nvCxnSpPr>
          <p:spPr>
            <a:xfrm>
              <a:off x="580323" y="4390247"/>
              <a:ext cx="0" cy="28803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ole tekstowe 61"/>
            <p:cNvSpPr txBox="1"/>
            <p:nvPr/>
          </p:nvSpPr>
          <p:spPr>
            <a:xfrm>
              <a:off x="1331640" y="5669633"/>
              <a:ext cx="495672" cy="279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200" b="1" dirty="0" smtClean="0">
                  <a:latin typeface="Calibri" panose="020F0502020204030204" pitchFamily="34" charset="0"/>
                </a:rPr>
                <a:t>z</a:t>
              </a:r>
              <a:r>
                <a:rPr lang="pl-PL" sz="1200" b="1" baseline="-25000" dirty="0" smtClean="0"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26" name="pole tekstowe 62"/>
            <p:cNvSpPr txBox="1"/>
            <p:nvPr/>
          </p:nvSpPr>
          <p:spPr>
            <a:xfrm>
              <a:off x="2620913" y="5644506"/>
              <a:ext cx="432048" cy="288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200" b="1" dirty="0" smtClean="0">
                  <a:latin typeface="Calibri" panose="020F0502020204030204" pitchFamily="34" charset="0"/>
                </a:rPr>
                <a:t>z</a:t>
              </a:r>
              <a:r>
                <a:rPr lang="pl-PL" sz="1200" b="1" baseline="-25000" dirty="0" smtClean="0">
                  <a:latin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pole tekstowe 63"/>
            <p:cNvSpPr txBox="1"/>
            <p:nvPr/>
          </p:nvSpPr>
          <p:spPr>
            <a:xfrm>
              <a:off x="4355976" y="5661249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200" b="1" dirty="0" smtClean="0">
                  <a:latin typeface="Calibri" panose="020F0502020204030204" pitchFamily="34" charset="0"/>
                </a:rPr>
                <a:t>z</a:t>
              </a:r>
              <a:r>
                <a:rPr lang="pl-PL" sz="1200" b="1" baseline="-25000" dirty="0" smtClean="0">
                  <a:latin typeface="Calibri" panose="020F0502020204030204" pitchFamily="34" charset="0"/>
                </a:rPr>
                <a:t>3</a:t>
              </a:r>
            </a:p>
          </p:txBody>
        </p:sp>
        <p:cxnSp>
          <p:nvCxnSpPr>
            <p:cNvPr id="28" name="Łącznik prosty ze strzałką 64"/>
            <p:cNvCxnSpPr/>
            <p:nvPr/>
          </p:nvCxnSpPr>
          <p:spPr>
            <a:xfrm>
              <a:off x="1829197" y="5827763"/>
              <a:ext cx="86409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ze strzałką 66"/>
            <p:cNvCxnSpPr/>
            <p:nvPr/>
          </p:nvCxnSpPr>
          <p:spPr>
            <a:xfrm>
              <a:off x="3059832" y="5805265"/>
              <a:ext cx="136815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PoleTekstowe 46"/>
          <p:cNvSpPr txBox="1"/>
          <p:nvPr/>
        </p:nvSpPr>
        <p:spPr>
          <a:xfrm>
            <a:off x="1835696" y="629015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rgbClr val="7F7F7F"/>
                </a:solidFill>
                <a:latin typeface="Verdana"/>
                <a:cs typeface="Verdana"/>
              </a:rPr>
              <a:t>Koszty </a:t>
            </a:r>
            <a:r>
              <a:rPr lang="pl-PL" sz="1400" i="1" dirty="0">
                <a:solidFill>
                  <a:srgbClr val="7F7F7F"/>
                </a:solidFill>
                <a:latin typeface="Verdana"/>
                <a:cs typeface="Verdana"/>
              </a:rPr>
              <a:t>„krzywej uczenia” w zarządzaniu projektem. </a:t>
            </a:r>
            <a:br>
              <a:rPr lang="pl-PL" sz="1400" i="1" dirty="0">
                <a:solidFill>
                  <a:srgbClr val="7F7F7F"/>
                </a:solidFill>
                <a:latin typeface="Verdana"/>
                <a:cs typeface="Verdana"/>
              </a:rPr>
            </a:br>
            <a:r>
              <a:rPr lang="pl-PL" sz="1400" i="1" dirty="0">
                <a:solidFill>
                  <a:srgbClr val="7F7F7F"/>
                </a:solidFill>
                <a:latin typeface="Verdana"/>
                <a:cs typeface="Verdana"/>
              </a:rPr>
              <a:t>Źródło: </a:t>
            </a:r>
            <a:r>
              <a:rPr lang="pl-PL" sz="1400" i="1" dirty="0" smtClean="0">
                <a:solidFill>
                  <a:srgbClr val="7F7F7F"/>
                </a:solidFill>
                <a:latin typeface="Verdana"/>
                <a:cs typeface="Verdana"/>
              </a:rPr>
              <a:t>„Zarządzanie </a:t>
            </a:r>
            <a:r>
              <a:rPr lang="pl-PL" sz="1400" i="1" dirty="0">
                <a:solidFill>
                  <a:srgbClr val="7F7F7F"/>
                </a:solidFill>
                <a:latin typeface="Verdana"/>
                <a:cs typeface="Verdana"/>
              </a:rPr>
              <a:t>projektami w ujęciu </a:t>
            </a:r>
            <a:r>
              <a:rPr lang="pl-PL" sz="1400" i="1" dirty="0" smtClean="0">
                <a:solidFill>
                  <a:srgbClr val="7F7F7F"/>
                </a:solidFill>
                <a:latin typeface="Verdana"/>
                <a:cs typeface="Verdana"/>
              </a:rPr>
              <a:t>systemowym”. </a:t>
            </a:r>
            <a:endParaRPr lang="pl-PL" sz="1400" i="1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pic>
        <p:nvPicPr>
          <p:cNvPr id="50" name="Obraz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"/>
            <a:ext cx="9144000" cy="28517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748465" y="6506180"/>
            <a:ext cx="360039" cy="307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11</a:t>
            </a:r>
            <a:endParaRPr lang="pl-PL" sz="1200" b="1" dirty="0"/>
          </a:p>
        </p:txBody>
      </p:sp>
      <p:cxnSp>
        <p:nvCxnSpPr>
          <p:cNvPr id="34" name="Łącznik prosty 33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1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80120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8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Skuteczność działań projektowych, a ich efektywność </a:t>
            </a:r>
          </a:p>
        </p:txBody>
      </p:sp>
      <p:sp>
        <p:nvSpPr>
          <p:cNvPr id="2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103671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000" dirty="0" smtClean="0">
                <a:solidFill>
                  <a:srgbClr val="262626"/>
                </a:solidFill>
                <a:cs typeface="Verdana"/>
              </a:rPr>
              <a:t>Wartość jako </a:t>
            </a:r>
            <a:r>
              <a:rPr lang="pl-PL" sz="2000" dirty="0">
                <a:solidFill>
                  <a:srgbClr val="262626"/>
                </a:solidFill>
                <a:cs typeface="Verdana"/>
              </a:rPr>
              <a:t>kryterium skuteczności działań </a:t>
            </a:r>
            <a:r>
              <a:rPr lang="pl-PL" sz="2000" dirty="0" smtClean="0">
                <a:solidFill>
                  <a:srgbClr val="262626"/>
                </a:solidFill>
                <a:cs typeface="Verdana"/>
              </a:rPr>
              <a:t>projektowych: 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pl-PL" sz="2000" b="1" dirty="0" smtClean="0">
                <a:solidFill>
                  <a:srgbClr val="262626"/>
                </a:solidFill>
                <a:cs typeface="Verdana"/>
              </a:rPr>
              <a:t>optymalne</a:t>
            </a:r>
            <a:r>
              <a:rPr lang="pl-PL" sz="2000" dirty="0" smtClean="0">
                <a:solidFill>
                  <a:srgbClr val="262626"/>
                </a:solidFill>
                <a:cs typeface="Verdana"/>
              </a:rPr>
              <a:t> wykorzystanie </a:t>
            </a:r>
            <a:r>
              <a:rPr lang="pl-PL" sz="2000" dirty="0">
                <a:solidFill>
                  <a:srgbClr val="262626"/>
                </a:solidFill>
                <a:cs typeface="Verdana"/>
              </a:rPr>
              <a:t>dostępnych </a:t>
            </a:r>
            <a:r>
              <a:rPr lang="pl-PL" sz="2000" dirty="0" smtClean="0">
                <a:solidFill>
                  <a:srgbClr val="262626"/>
                </a:solidFill>
                <a:cs typeface="Verdana"/>
              </a:rPr>
              <a:t>zasobów, </a:t>
            </a:r>
          </a:p>
        </p:txBody>
      </p:sp>
      <p:grpSp>
        <p:nvGrpSpPr>
          <p:cNvPr id="5" name="Group 45"/>
          <p:cNvGrpSpPr/>
          <p:nvPr/>
        </p:nvGrpSpPr>
        <p:grpSpPr>
          <a:xfrm>
            <a:off x="1437247" y="2348878"/>
            <a:ext cx="5943065" cy="3841495"/>
            <a:chOff x="1197770" y="1124741"/>
            <a:chExt cx="5831798" cy="3798083"/>
          </a:xfrm>
        </p:grpSpPr>
        <p:cxnSp>
          <p:nvCxnSpPr>
            <p:cNvPr id="6" name="Łącznik prosty 3"/>
            <p:cNvCxnSpPr/>
            <p:nvPr/>
          </p:nvCxnSpPr>
          <p:spPr>
            <a:xfrm flipH="1" flipV="1">
              <a:off x="3707904" y="3212976"/>
              <a:ext cx="2680" cy="140970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ze strzałką 4"/>
            <p:cNvCxnSpPr/>
            <p:nvPr/>
          </p:nvCxnSpPr>
          <p:spPr>
            <a:xfrm>
              <a:off x="1475656" y="4653136"/>
              <a:ext cx="53285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Łącznik prosty ze strzałką 5"/>
            <p:cNvCxnSpPr/>
            <p:nvPr/>
          </p:nvCxnSpPr>
          <p:spPr>
            <a:xfrm flipV="1">
              <a:off x="1475656" y="1196752"/>
              <a:ext cx="0" cy="34563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Łącznik prosty 6"/>
            <p:cNvCxnSpPr/>
            <p:nvPr/>
          </p:nvCxnSpPr>
          <p:spPr>
            <a:xfrm>
              <a:off x="1475656" y="2204864"/>
              <a:ext cx="936104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Łącznik prosty 7"/>
            <p:cNvCxnSpPr>
              <a:endCxn id="15" idx="2"/>
            </p:cNvCxnSpPr>
            <p:nvPr/>
          </p:nvCxnSpPr>
          <p:spPr>
            <a:xfrm>
              <a:off x="1475656" y="3212976"/>
              <a:ext cx="2160240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8"/>
            <p:cNvCxnSpPr/>
            <p:nvPr/>
          </p:nvCxnSpPr>
          <p:spPr>
            <a:xfrm flipV="1">
              <a:off x="2411760" y="2204864"/>
              <a:ext cx="0" cy="2448272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ole tekstowe 9"/>
            <p:cNvSpPr txBox="1"/>
            <p:nvPr/>
          </p:nvSpPr>
          <p:spPr>
            <a:xfrm rot="16200000">
              <a:off x="577466" y="1745045"/>
              <a:ext cx="1497319" cy="256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100" b="1" dirty="0" smtClean="0">
                  <a:latin typeface="Calibri" panose="020F0502020204030204" pitchFamily="34" charset="0"/>
                </a:rPr>
                <a:t>Skuteczność</a:t>
              </a:r>
            </a:p>
          </p:txBody>
        </p:sp>
        <p:sp>
          <p:nvSpPr>
            <p:cNvPr id="13" name="pole tekstowe 10"/>
            <p:cNvSpPr txBox="1"/>
            <p:nvPr/>
          </p:nvSpPr>
          <p:spPr>
            <a:xfrm>
              <a:off x="5220071" y="4664170"/>
              <a:ext cx="1809497" cy="258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100" b="1" dirty="0" smtClean="0">
                  <a:latin typeface="Calibri" panose="020F0502020204030204" pitchFamily="34" charset="0"/>
                </a:rPr>
                <a:t>Zasoby</a:t>
              </a:r>
            </a:p>
          </p:txBody>
        </p:sp>
        <p:sp>
          <p:nvSpPr>
            <p:cNvPr id="14" name="Elipsa 11"/>
            <p:cNvSpPr/>
            <p:nvPr/>
          </p:nvSpPr>
          <p:spPr>
            <a:xfrm>
              <a:off x="2339752" y="213285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</a:endParaRPr>
            </a:p>
          </p:txBody>
        </p:sp>
        <p:sp>
          <p:nvSpPr>
            <p:cNvPr id="15" name="Elipsa 12"/>
            <p:cNvSpPr/>
            <p:nvPr/>
          </p:nvSpPr>
          <p:spPr>
            <a:xfrm>
              <a:off x="3635896" y="3140968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</a:endParaRPr>
            </a:p>
          </p:txBody>
        </p:sp>
        <p:sp>
          <p:nvSpPr>
            <p:cNvPr id="16" name="Elipsa 13"/>
            <p:cNvSpPr/>
            <p:nvPr/>
          </p:nvSpPr>
          <p:spPr>
            <a:xfrm>
              <a:off x="5270004" y="3609603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</a:endParaRPr>
            </a:p>
          </p:txBody>
        </p:sp>
        <p:cxnSp>
          <p:nvCxnSpPr>
            <p:cNvPr id="17" name="Łącznik prosty 14"/>
            <p:cNvCxnSpPr/>
            <p:nvPr/>
          </p:nvCxnSpPr>
          <p:spPr>
            <a:xfrm flipH="1" flipV="1">
              <a:off x="5364088" y="3717032"/>
              <a:ext cx="1" cy="936104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15"/>
            <p:cNvCxnSpPr/>
            <p:nvPr/>
          </p:nvCxnSpPr>
          <p:spPr>
            <a:xfrm>
              <a:off x="1474143" y="3717032"/>
              <a:ext cx="3893765" cy="0"/>
            </a:xfrm>
            <a:prstGeom prst="line">
              <a:avLst/>
            </a:prstGeom>
            <a:ln>
              <a:solidFill>
                <a:schemeClr val="bg2">
                  <a:lumMod val="7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Dowolny kształt 16"/>
            <p:cNvSpPr/>
            <p:nvPr/>
          </p:nvSpPr>
          <p:spPr>
            <a:xfrm>
              <a:off x="2047875" y="1362075"/>
              <a:ext cx="4333875" cy="2438400"/>
            </a:xfrm>
            <a:custGeom>
              <a:avLst/>
              <a:gdLst>
                <a:gd name="connsiteX0" fmla="*/ 0 w 4333875"/>
                <a:gd name="connsiteY0" fmla="*/ 0 h 2438400"/>
                <a:gd name="connsiteX1" fmla="*/ 352425 w 4333875"/>
                <a:gd name="connsiteY1" fmla="*/ 857250 h 2438400"/>
                <a:gd name="connsiteX2" fmla="*/ 1524000 w 4333875"/>
                <a:gd name="connsiteY2" fmla="*/ 1790700 h 2438400"/>
                <a:gd name="connsiteX3" fmla="*/ 3314700 w 4333875"/>
                <a:gd name="connsiteY3" fmla="*/ 2324100 h 2438400"/>
                <a:gd name="connsiteX4" fmla="*/ 4333875 w 4333875"/>
                <a:gd name="connsiteY4" fmla="*/ 24384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3875" h="2438400">
                  <a:moveTo>
                    <a:pt x="0" y="0"/>
                  </a:moveTo>
                  <a:cubicBezTo>
                    <a:pt x="49212" y="279400"/>
                    <a:pt x="98425" y="558800"/>
                    <a:pt x="352425" y="857250"/>
                  </a:cubicBezTo>
                  <a:cubicBezTo>
                    <a:pt x="606425" y="1155700"/>
                    <a:pt x="1030288" y="1546225"/>
                    <a:pt x="1524000" y="1790700"/>
                  </a:cubicBezTo>
                  <a:cubicBezTo>
                    <a:pt x="2017712" y="2035175"/>
                    <a:pt x="2846388" y="2216150"/>
                    <a:pt x="3314700" y="2324100"/>
                  </a:cubicBezTo>
                  <a:cubicBezTo>
                    <a:pt x="3783013" y="2432050"/>
                    <a:pt x="4058444" y="2435225"/>
                    <a:pt x="4333875" y="24384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>
                <a:latin typeface="Calibri" panose="020F0502020204030204" pitchFamily="34" charset="0"/>
              </a:endParaRPr>
            </a:p>
          </p:txBody>
        </p:sp>
        <p:sp>
          <p:nvSpPr>
            <p:cNvPr id="20" name="pole tekstowe 17"/>
            <p:cNvSpPr txBox="1"/>
            <p:nvPr/>
          </p:nvSpPr>
          <p:spPr>
            <a:xfrm>
              <a:off x="5580111" y="3442077"/>
              <a:ext cx="1449457" cy="3641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200" b="1" dirty="0" smtClean="0">
                  <a:latin typeface="Calibri" panose="020F0502020204030204" pitchFamily="34" charset="0"/>
                </a:rPr>
                <a:t>Efektywność</a:t>
              </a:r>
            </a:p>
          </p:txBody>
        </p:sp>
      </p:grpSp>
      <p:sp>
        <p:nvSpPr>
          <p:cNvPr id="23" name="PoleTekstowe 22"/>
          <p:cNvSpPr txBox="1"/>
          <p:nvPr/>
        </p:nvSpPr>
        <p:spPr>
          <a:xfrm>
            <a:off x="755576" y="62901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rgbClr val="7F7F7F"/>
                </a:solidFill>
                <a:latin typeface="Verdana"/>
                <a:cs typeface="Verdana"/>
              </a:rPr>
              <a:t>Opracowanie własne. </a:t>
            </a:r>
            <a:r>
              <a:rPr lang="pl-PL" sz="1400" i="1" dirty="0">
                <a:solidFill>
                  <a:srgbClr val="7F7F7F"/>
                </a:solidFill>
                <a:latin typeface="Verdana"/>
                <a:cs typeface="Verdana"/>
              </a:rPr>
              <a:t/>
            </a:r>
            <a:br>
              <a:rPr lang="pl-PL" sz="1400" i="1" dirty="0">
                <a:solidFill>
                  <a:srgbClr val="7F7F7F"/>
                </a:solidFill>
                <a:latin typeface="Verdana"/>
                <a:cs typeface="Verdana"/>
              </a:rPr>
            </a:br>
            <a:r>
              <a:rPr lang="pl-PL" sz="1400" i="1" dirty="0" smtClean="0">
                <a:solidFill>
                  <a:srgbClr val="7F7F7F"/>
                </a:solidFill>
                <a:latin typeface="Verdana"/>
                <a:cs typeface="Verdana"/>
              </a:rPr>
              <a:t>Na podstawie „Zarządzanie </a:t>
            </a:r>
            <a:r>
              <a:rPr lang="pl-PL" sz="1400" i="1" dirty="0">
                <a:solidFill>
                  <a:srgbClr val="7F7F7F"/>
                </a:solidFill>
                <a:latin typeface="Verdana"/>
                <a:cs typeface="Verdana"/>
              </a:rPr>
              <a:t>projektami w ujęciu </a:t>
            </a:r>
            <a:r>
              <a:rPr lang="pl-PL" sz="1400" i="1" dirty="0" smtClean="0">
                <a:solidFill>
                  <a:srgbClr val="7F7F7F"/>
                </a:solidFill>
                <a:latin typeface="Verdana"/>
                <a:cs typeface="Verdana"/>
              </a:rPr>
              <a:t>systemowym”.</a:t>
            </a:r>
            <a:endParaRPr lang="pl-PL" sz="1400" i="1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"/>
            <a:ext cx="9144000" cy="28517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748465" y="6506180"/>
            <a:ext cx="360039" cy="307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12</a:t>
            </a:r>
            <a:endParaRPr lang="pl-PL" sz="1200" b="1" dirty="0"/>
          </a:p>
        </p:txBody>
      </p:sp>
      <p:cxnSp>
        <p:nvCxnSpPr>
          <p:cNvPr id="26" name="Łącznik prosty 2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5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8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Niezawodność jako </a:t>
            </a:r>
            <a:r>
              <a:rPr lang="pl-PL" sz="2800" b="1" dirty="0" smtClean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determinanta efektywności</a:t>
            </a:r>
            <a:endParaRPr lang="pl-PL" sz="2800" b="1" dirty="0">
              <a:effectLst>
                <a:outerShdw blurRad="304800" dist="38100" dir="2700000" algn="tl" rotWithShape="0">
                  <a:srgbClr val="000000">
                    <a:alpha val="43000"/>
                  </a:srgbClr>
                </a:outerShdw>
              </a:effectLst>
              <a:cs typeface="Verdana"/>
            </a:endParaRPr>
          </a:p>
        </p:txBody>
      </p:sp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290892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000" b="1" dirty="0" smtClean="0">
                <a:solidFill>
                  <a:srgbClr val="262626"/>
                </a:solidFill>
                <a:cs typeface="Verdana"/>
              </a:rPr>
              <a:t>Niezawodność </a:t>
            </a:r>
            <a:r>
              <a:rPr lang="pl-PL" sz="2000" b="1" dirty="0">
                <a:solidFill>
                  <a:srgbClr val="262626"/>
                </a:solidFill>
                <a:cs typeface="Verdana"/>
              </a:rPr>
              <a:t>działań </a:t>
            </a:r>
            <a:r>
              <a:rPr lang="pl-PL" sz="2000" b="1" dirty="0" smtClean="0">
                <a:solidFill>
                  <a:srgbClr val="262626"/>
                </a:solidFill>
                <a:cs typeface="Verdana"/>
              </a:rPr>
              <a:t>projektowych: 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pl-PL" sz="2000" dirty="0" smtClean="0">
                <a:solidFill>
                  <a:srgbClr val="262626"/>
                </a:solidFill>
                <a:cs typeface="Verdana"/>
              </a:rPr>
              <a:t>w projektach komercyjnych, każde efektywne działanie </a:t>
            </a:r>
            <a:r>
              <a:rPr lang="pl-PL" sz="2000" dirty="0" smtClean="0">
                <a:solidFill>
                  <a:srgbClr val="262626"/>
                </a:solidFill>
                <a:cs typeface="Verdana"/>
              </a:rPr>
              <a:t>powinno być i niezawodne </a:t>
            </a:r>
            <a:r>
              <a:rPr lang="pl-PL" sz="2000" dirty="0" smtClean="0">
                <a:solidFill>
                  <a:srgbClr val="262626"/>
                </a:solidFill>
                <a:cs typeface="Verdana"/>
              </a:rPr>
              <a:t>w sensie ekonomicznym, 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pl-PL" sz="2000" dirty="0">
                <a:solidFill>
                  <a:srgbClr val="262626"/>
                </a:solidFill>
                <a:cs typeface="Verdana"/>
              </a:rPr>
              <a:t>w</a:t>
            </a:r>
            <a:r>
              <a:rPr lang="pl-PL" sz="2000" dirty="0" smtClean="0">
                <a:solidFill>
                  <a:srgbClr val="262626"/>
                </a:solidFill>
                <a:cs typeface="Verdana"/>
              </a:rPr>
              <a:t> krótkim okresie czasu poprawa niezawodności może skutkować spadkiem efektywności jednak w dłuższej perspektywie podnosi </a:t>
            </a:r>
            <a:r>
              <a:rPr lang="pl-PL" sz="2000" dirty="0" smtClean="0">
                <a:solidFill>
                  <a:srgbClr val="262626"/>
                </a:solidFill>
                <a:cs typeface="Verdana"/>
              </a:rPr>
              <a:t>wartość i jakość działań </a:t>
            </a:r>
            <a:r>
              <a:rPr lang="pl-PL" sz="2000" dirty="0" smtClean="0">
                <a:solidFill>
                  <a:srgbClr val="262626"/>
                </a:solidFill>
                <a:cs typeface="Verdana"/>
              </a:rPr>
              <a:t>projektowych, 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endParaRPr lang="pl-PL" sz="2000" dirty="0" smtClean="0">
              <a:solidFill>
                <a:srgbClr val="262626"/>
              </a:solidFill>
              <a:cs typeface="Verdana"/>
            </a:endParaRPr>
          </a:p>
        </p:txBody>
      </p:sp>
      <p:sp>
        <p:nvSpPr>
          <p:cNvPr id="8" name="PoleTekstowe 7"/>
          <p:cNvSpPr txBox="1"/>
          <p:nvPr/>
        </p:nvSpPr>
        <p:spPr>
          <a:xfrm>
            <a:off x="755576" y="629015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rgbClr val="7F7F7F"/>
                </a:solidFill>
                <a:latin typeface="Verdana"/>
                <a:cs typeface="Verdana"/>
              </a:rPr>
              <a:t>Opracowanie własne. </a:t>
            </a:r>
            <a:r>
              <a:rPr lang="pl-PL" sz="1400" i="1" dirty="0">
                <a:solidFill>
                  <a:srgbClr val="7F7F7F"/>
                </a:solidFill>
                <a:latin typeface="Verdana"/>
                <a:cs typeface="Verdana"/>
              </a:rPr>
              <a:t/>
            </a:r>
            <a:br>
              <a:rPr lang="pl-PL" sz="1400" i="1" dirty="0">
                <a:solidFill>
                  <a:srgbClr val="7F7F7F"/>
                </a:solidFill>
                <a:latin typeface="Verdana"/>
                <a:cs typeface="Verdana"/>
              </a:rPr>
            </a:br>
            <a:r>
              <a:rPr lang="pl-PL" sz="1400" i="1" dirty="0" smtClean="0">
                <a:solidFill>
                  <a:srgbClr val="7F7F7F"/>
                </a:solidFill>
                <a:latin typeface="Verdana"/>
                <a:cs typeface="Verdana"/>
              </a:rPr>
              <a:t>Na podstawie „Zarządzanie </a:t>
            </a:r>
            <a:r>
              <a:rPr lang="pl-PL" sz="1400" i="1" dirty="0">
                <a:solidFill>
                  <a:srgbClr val="7F7F7F"/>
                </a:solidFill>
                <a:latin typeface="Verdana"/>
                <a:cs typeface="Verdana"/>
              </a:rPr>
              <a:t>projektami w ujęciu </a:t>
            </a:r>
            <a:r>
              <a:rPr lang="pl-PL" sz="1400" i="1" dirty="0" smtClean="0">
                <a:solidFill>
                  <a:srgbClr val="7F7F7F"/>
                </a:solidFill>
                <a:latin typeface="Verdana"/>
                <a:cs typeface="Verdana"/>
              </a:rPr>
              <a:t>systemowym”.</a:t>
            </a:r>
            <a:endParaRPr lang="pl-PL" sz="1400" i="1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"/>
            <a:ext cx="9144000" cy="285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48465" y="6506180"/>
            <a:ext cx="360039" cy="307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13</a:t>
            </a:r>
            <a:endParaRPr lang="pl-PL" sz="1200" b="1" dirty="0"/>
          </a:p>
        </p:txBody>
      </p:sp>
      <p:cxnSp>
        <p:nvCxnSpPr>
          <p:cNvPr id="10" name="Łącznik prosty 9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861048"/>
            <a:ext cx="4467076" cy="23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48465" y="6506180"/>
            <a:ext cx="360039" cy="307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14</a:t>
            </a:r>
            <a:endParaRPr lang="pl-PL" sz="12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329681"/>
            <a:ext cx="9144000" cy="332345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>
              <a:spcBef>
                <a:spcPct val="0"/>
              </a:spcBef>
              <a:buNone/>
              <a:defRPr sz="3000" b="1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Verdana"/>
              </a:defRPr>
            </a:lvl1pPr>
          </a:lstStyle>
          <a:p>
            <a:r>
              <a:rPr lang="cs-CZ" dirty="0"/>
              <a:t>BARDZO DZIĘKUJĘ ZA UWAGĘ</a:t>
            </a:r>
            <a:endParaRPr lang="pl-PL" dirty="0"/>
          </a:p>
        </p:txBody>
      </p:sp>
      <p:pic>
        <p:nvPicPr>
          <p:cNvPr id="7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"/>
            <a:ext cx="9144000" cy="28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6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1" dirty="0" smtClean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Cel pracy i hipotezy badawcze</a:t>
            </a:r>
            <a:endParaRPr lang="pl-PL" sz="2800" b="1" dirty="0">
              <a:effectLst>
                <a:outerShdw blurRad="304800" dist="38100" dir="2700000" algn="tl" rotWithShape="0">
                  <a:srgbClr val="000000">
                    <a:alpha val="43000"/>
                  </a:srgbClr>
                </a:outerShdw>
              </a:effectLst>
              <a:cs typeface="Verdana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11349"/>
            <a:ext cx="8291264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Verdana"/>
              </a:rPr>
              <a:t>Cel pracy: </a:t>
            </a:r>
          </a:p>
          <a:p>
            <a:pPr lvl="1" indent="-342900">
              <a:lnSpc>
                <a:spcPct val="120000"/>
              </a:lnSpc>
              <a:buFont typeface="Arial"/>
              <a:buChar char="•"/>
            </a:pP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cs typeface="Verdana"/>
              </a:rPr>
              <a:t>W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Verdana"/>
              </a:rPr>
              <a:t>skazanie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cs typeface="Verdana"/>
              </a:rPr>
              <a:t>kluczowych czynników, które wpływają na efektywność realizowanych przedsięwzięć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Verdana"/>
              </a:rPr>
              <a:t>projektowych. </a:t>
            </a:r>
          </a:p>
          <a:p>
            <a:pPr>
              <a:lnSpc>
                <a:spcPct val="120000"/>
              </a:lnSpc>
            </a:pP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cs typeface="Verdan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Verdana"/>
              </a:rPr>
              <a:t>Hipotezy badawcze: </a:t>
            </a:r>
          </a:p>
          <a:p>
            <a:pPr lvl="1" indent="-342900">
              <a:lnSpc>
                <a:spcPct val="120000"/>
              </a:lnSpc>
              <a:buFont typeface="Arial"/>
              <a:buChar char="•"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Verdana"/>
              </a:rPr>
              <a:t>Analiza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cs typeface="Verdana"/>
              </a:rPr>
              <a:t>wartości działań projektowych znacząco podnosi ich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Verdana"/>
              </a:rPr>
              <a:t>efektywność. </a:t>
            </a:r>
          </a:p>
          <a:p>
            <a:pPr lvl="1" indent="-342900">
              <a:lnSpc>
                <a:spcPct val="120000"/>
              </a:lnSpc>
              <a:buFont typeface="Arial"/>
              <a:buChar char="•"/>
            </a:pPr>
            <a:r>
              <a:rPr lang="pl-PL" sz="2000" smtClean="0">
                <a:solidFill>
                  <a:schemeClr val="tx1">
                    <a:lumMod val="85000"/>
                    <a:lumOff val="15000"/>
                  </a:schemeClr>
                </a:solidFill>
                <a:cs typeface="Verdana"/>
              </a:rPr>
              <a:t>Wzrost niezawodności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cs typeface="Verdana"/>
              </a:rPr>
              <a:t>działań </a:t>
            </a:r>
            <a:r>
              <a:rPr lang="pl-PL" sz="2000">
                <a:solidFill>
                  <a:schemeClr val="tx1">
                    <a:lumMod val="85000"/>
                    <a:lumOff val="15000"/>
                  </a:schemeClr>
                </a:solidFill>
                <a:cs typeface="Verdana"/>
              </a:rPr>
              <a:t>projektowych </a:t>
            </a:r>
            <a:r>
              <a:rPr lang="pl-PL" sz="2000" smtClean="0">
                <a:solidFill>
                  <a:schemeClr val="tx1">
                    <a:lumMod val="85000"/>
                    <a:lumOff val="15000"/>
                  </a:schemeClr>
                </a:solidFill>
                <a:cs typeface="Verdana"/>
              </a:rPr>
              <a:t>wpływa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cs typeface="Verdana"/>
              </a:rPr>
              <a:t>na efektywność tychże działań.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"/>
            <a:ext cx="9144000" cy="285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48465" y="6506180"/>
            <a:ext cx="360039" cy="307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2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70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92088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8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Zakres pracy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21317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l-PL" sz="2000" b="1" dirty="0" smtClean="0">
                <a:solidFill>
                  <a:srgbClr val="262626"/>
                </a:solidFill>
                <a:cs typeface="Verdana"/>
              </a:rPr>
              <a:t>Wstęp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pl-PL" sz="2000" b="1" dirty="0" smtClean="0">
                <a:solidFill>
                  <a:srgbClr val="262626"/>
                </a:solidFill>
                <a:cs typeface="Verdana"/>
              </a:rPr>
              <a:t>Identyfikacja dziedziny problemu </a:t>
            </a:r>
            <a:endParaRPr lang="pl-PL" sz="2000" dirty="0" smtClean="0">
              <a:solidFill>
                <a:srgbClr val="262626"/>
              </a:solidFill>
              <a:cs typeface="Verdana"/>
            </a:endParaRPr>
          </a:p>
          <a:p>
            <a:pPr lvl="1" indent="-342900">
              <a:lnSpc>
                <a:spcPct val="120000"/>
              </a:lnSpc>
              <a:buFont typeface="Arial"/>
              <a:buChar char="•"/>
            </a:pPr>
            <a:r>
              <a:rPr lang="pl-PL" sz="2000" dirty="0" smtClean="0">
                <a:solidFill>
                  <a:srgbClr val="262626"/>
                </a:solidFill>
                <a:cs typeface="Verdana"/>
              </a:rPr>
              <a:t>Wybrane metodyki </a:t>
            </a:r>
            <a:r>
              <a:rPr lang="pl-PL" sz="2000" dirty="0">
                <a:solidFill>
                  <a:srgbClr val="262626"/>
                </a:solidFill>
                <a:cs typeface="Verdana"/>
              </a:rPr>
              <a:t>zarządzania </a:t>
            </a:r>
            <a:r>
              <a:rPr lang="pl-PL" sz="2000" dirty="0" smtClean="0">
                <a:solidFill>
                  <a:srgbClr val="262626"/>
                </a:solidFill>
                <a:cs typeface="Verdana"/>
              </a:rPr>
              <a:t>projektami. </a:t>
            </a:r>
            <a:endParaRPr lang="pl-PL" sz="2000" dirty="0">
              <a:solidFill>
                <a:srgbClr val="262626"/>
              </a:solidFill>
              <a:cs typeface="Verdana"/>
            </a:endParaRPr>
          </a:p>
          <a:p>
            <a:pPr marL="457200" indent="-457200">
              <a:lnSpc>
                <a:spcPct val="120000"/>
              </a:lnSpc>
              <a:buFont typeface="Arial"/>
              <a:buAutoNum type="arabicPeriod"/>
            </a:pPr>
            <a:r>
              <a:rPr lang="pl-PL" sz="2000" b="1" dirty="0" smtClean="0">
                <a:solidFill>
                  <a:srgbClr val="262626"/>
                </a:solidFill>
                <a:cs typeface="Verdana"/>
              </a:rPr>
              <a:t>Zasoby </a:t>
            </a:r>
            <a:r>
              <a:rPr lang="pl-PL" sz="2000" b="1" dirty="0">
                <a:solidFill>
                  <a:srgbClr val="262626"/>
                </a:solidFill>
                <a:cs typeface="Verdana"/>
              </a:rPr>
              <a:t>i koszty w projekcie, w kontekście jego efektywności </a:t>
            </a:r>
          </a:p>
          <a:p>
            <a:pPr lvl="1" indent="-342900">
              <a:lnSpc>
                <a:spcPct val="120000"/>
              </a:lnSpc>
              <a:buFont typeface="Arial"/>
              <a:buChar char="•"/>
            </a:pPr>
            <a:r>
              <a:rPr lang="pl-PL" sz="2000" dirty="0">
                <a:solidFill>
                  <a:srgbClr val="262626"/>
                </a:solidFill>
                <a:cs typeface="Verdana"/>
              </a:rPr>
              <a:t>Identyfikacja kluczowych zasobów i </a:t>
            </a:r>
            <a:r>
              <a:rPr lang="pl-PL" sz="2000" dirty="0" smtClean="0">
                <a:solidFill>
                  <a:srgbClr val="262626"/>
                </a:solidFill>
                <a:cs typeface="Verdana"/>
              </a:rPr>
              <a:t>kosztów w projekcie. </a:t>
            </a:r>
            <a:endParaRPr lang="pl-PL" sz="2000" dirty="0">
              <a:solidFill>
                <a:srgbClr val="262626"/>
              </a:solidFill>
              <a:cs typeface="Verdana"/>
            </a:endParaRPr>
          </a:p>
          <a:p>
            <a:pPr marL="457200" indent="-457200">
              <a:lnSpc>
                <a:spcPct val="120000"/>
              </a:lnSpc>
              <a:buFont typeface="Arial"/>
              <a:buAutoNum type="arabicPeriod"/>
            </a:pPr>
            <a:r>
              <a:rPr lang="pl-PL" sz="2000" b="1" dirty="0" smtClean="0">
                <a:solidFill>
                  <a:srgbClr val="262626"/>
                </a:solidFill>
                <a:cs typeface="Verdana"/>
              </a:rPr>
              <a:t>Analiza </a:t>
            </a:r>
            <a:r>
              <a:rPr lang="pl-PL" sz="2000" b="1" dirty="0">
                <a:solidFill>
                  <a:srgbClr val="262626"/>
                </a:solidFill>
                <a:cs typeface="Verdana"/>
              </a:rPr>
              <a:t>wartości </a:t>
            </a:r>
          </a:p>
          <a:p>
            <a:pPr lvl="1" indent="-342900">
              <a:lnSpc>
                <a:spcPct val="120000"/>
              </a:lnSpc>
              <a:buFont typeface="Arial"/>
              <a:buChar char="•"/>
            </a:pPr>
            <a:r>
              <a:rPr lang="pl-PL" sz="2000" dirty="0" smtClean="0">
                <a:solidFill>
                  <a:srgbClr val="262626"/>
                </a:solidFill>
                <a:cs typeface="Verdana"/>
              </a:rPr>
              <a:t>Wybrane metody </a:t>
            </a:r>
            <a:r>
              <a:rPr lang="pl-PL" sz="2000" dirty="0">
                <a:solidFill>
                  <a:srgbClr val="262626"/>
                </a:solidFill>
                <a:cs typeface="Verdana"/>
              </a:rPr>
              <a:t>i modele analizy wartości. </a:t>
            </a:r>
          </a:p>
          <a:p>
            <a:pPr marL="457200" indent="-457200">
              <a:lnSpc>
                <a:spcPct val="120000"/>
              </a:lnSpc>
              <a:buFont typeface="Arial"/>
              <a:buAutoNum type="arabicPeriod"/>
            </a:pPr>
            <a:r>
              <a:rPr lang="pl-PL" sz="2000" b="1" dirty="0" smtClean="0">
                <a:solidFill>
                  <a:srgbClr val="262626"/>
                </a:solidFill>
                <a:cs typeface="Verdana"/>
              </a:rPr>
              <a:t>Studium </a:t>
            </a:r>
            <a:r>
              <a:rPr lang="pl-PL" sz="2000" b="1" dirty="0">
                <a:solidFill>
                  <a:srgbClr val="262626"/>
                </a:solidFill>
                <a:cs typeface="Verdana"/>
              </a:rPr>
              <a:t>przypadku 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pl-PL" sz="2000" dirty="0">
                <a:solidFill>
                  <a:srgbClr val="262626"/>
                </a:solidFill>
                <a:cs typeface="Verdana"/>
              </a:rPr>
              <a:t>Projekt </a:t>
            </a:r>
            <a:r>
              <a:rPr lang="pl-PL" sz="2000" dirty="0" smtClean="0">
                <a:solidFill>
                  <a:srgbClr val="262626"/>
                </a:solidFill>
                <a:cs typeface="Verdana"/>
              </a:rPr>
              <a:t>oraz analiza wartości </a:t>
            </a:r>
            <a:r>
              <a:rPr lang="pl-PL" sz="2000" dirty="0">
                <a:solidFill>
                  <a:srgbClr val="262626"/>
                </a:solidFill>
                <a:cs typeface="Verdana"/>
              </a:rPr>
              <a:t>systemu </a:t>
            </a:r>
            <a:r>
              <a:rPr lang="pl-PL" sz="2000" dirty="0" smtClean="0">
                <a:solidFill>
                  <a:srgbClr val="262626"/>
                </a:solidFill>
                <a:cs typeface="Verdana"/>
              </a:rPr>
              <a:t>informatycznego.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000" b="1" dirty="0" smtClean="0">
                <a:solidFill>
                  <a:srgbClr val="262626"/>
                </a:solidFill>
                <a:cs typeface="Verdana"/>
              </a:rPr>
              <a:t>Wnioski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000" b="1" dirty="0" smtClean="0">
                <a:solidFill>
                  <a:srgbClr val="262626"/>
                </a:solidFill>
                <a:cs typeface="Verdana"/>
              </a:rPr>
              <a:t>Zakończenie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"/>
            <a:ext cx="9144000" cy="285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48465" y="6506180"/>
            <a:ext cx="360039" cy="307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3</a:t>
            </a:r>
            <a:endParaRPr lang="pl-PL" sz="1200" b="1" dirty="0"/>
          </a:p>
        </p:txBody>
      </p:sp>
      <p:cxnSp>
        <p:nvCxnSpPr>
          <p:cNvPr id="9" name="Łącznik prosty 8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4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864096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800" b="1" dirty="0" smtClean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Cele poszczególnych </a:t>
            </a:r>
            <a:r>
              <a:rPr lang="pl-PL" sz="28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działań projektowych </a:t>
            </a:r>
            <a:r>
              <a:rPr lang="pl-PL" sz="2800" b="1" dirty="0" smtClean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oraz cel </a:t>
            </a:r>
            <a:r>
              <a:rPr lang="pl-PL" sz="28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projektu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"/>
            <a:ext cx="9144000" cy="285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48465" y="6506180"/>
            <a:ext cx="360039" cy="307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4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Symbol zastępczy zawartości 2"/>
          <p:cNvSpPr>
            <a:spLocks noGrp="1"/>
          </p:cNvSpPr>
          <p:nvPr>
            <p:ph idx="1"/>
          </p:nvPr>
        </p:nvSpPr>
        <p:spPr>
          <a:xfrm>
            <a:off x="169168" y="1096144"/>
            <a:ext cx="8507288" cy="5141168"/>
          </a:xfrm>
        </p:spPr>
        <p:txBody>
          <a:bodyPr>
            <a:noAutofit/>
          </a:bodyPr>
          <a:lstStyle/>
          <a:p>
            <a:pPr marL="400050" lvl="1" indent="0">
              <a:lnSpc>
                <a:spcPct val="120000"/>
              </a:lnSpc>
              <a:buNone/>
            </a:pPr>
            <a:r>
              <a:rPr lang="pl-PL" sz="3200" b="1" spc="300" dirty="0" err="1" smtClean="0">
                <a:solidFill>
                  <a:srgbClr val="C00000"/>
                </a:solidFill>
                <a:latin typeface="Courier New"/>
                <a:cs typeface="Courier New"/>
              </a:rPr>
              <a:t>S</a:t>
            </a:r>
            <a:r>
              <a:rPr lang="pl-PL" sz="2000" b="1" spc="3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/>
                <a:cs typeface="Courier New"/>
              </a:rPr>
              <a:t>pecific</a:t>
            </a:r>
            <a:r>
              <a:rPr lang="pl-PL" sz="2000" b="1" spc="4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urier New"/>
                <a:cs typeface="Courier New"/>
              </a:rPr>
              <a:t> 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pl-PL" sz="2000" dirty="0" smtClean="0">
                <a:solidFill>
                  <a:srgbClr val="262626"/>
                </a:solidFill>
                <a:cs typeface="Verdana"/>
              </a:rPr>
              <a:t>precyzyjne</a:t>
            </a:r>
            <a:r>
              <a:rPr lang="pl-PL" sz="2000" dirty="0">
                <a:solidFill>
                  <a:srgbClr val="262626"/>
                </a:solidFill>
                <a:cs typeface="Verdana"/>
              </a:rPr>
              <a:t>, jasno i jednoznacznie zdefiniowane,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pl-PL" sz="3200" b="1" spc="300" dirty="0" err="1" smtClean="0">
                <a:solidFill>
                  <a:srgbClr val="C00000"/>
                </a:solidFill>
                <a:latin typeface="Courier New"/>
                <a:cs typeface="Courier New"/>
              </a:rPr>
              <a:t>M</a:t>
            </a:r>
            <a:r>
              <a:rPr lang="pl-PL" sz="2000" b="1" spc="300" dirty="0" err="1" smtClean="0">
                <a:solidFill>
                  <a:srgbClr val="262626"/>
                </a:solidFill>
                <a:latin typeface="Courier New"/>
                <a:cs typeface="Courier New"/>
              </a:rPr>
              <a:t>easurable</a:t>
            </a:r>
            <a:r>
              <a:rPr lang="pl-PL" sz="2000" b="1" spc="300" dirty="0" smtClean="0">
                <a:solidFill>
                  <a:srgbClr val="262626"/>
                </a:solidFill>
                <a:latin typeface="Courier New"/>
                <a:cs typeface="Courier New"/>
              </a:rPr>
              <a:t> </a:t>
            </a:r>
            <a:endParaRPr lang="pl-PL" sz="2000" b="1" spc="300" dirty="0">
              <a:solidFill>
                <a:srgbClr val="262626"/>
              </a:solidFill>
              <a:latin typeface="Courier New"/>
              <a:cs typeface="Courier New"/>
            </a:endParaRPr>
          </a:p>
          <a:p>
            <a:pPr marL="800100" lvl="2" indent="0">
              <a:lnSpc>
                <a:spcPct val="120000"/>
              </a:lnSpc>
              <a:buNone/>
            </a:pPr>
            <a:r>
              <a:rPr lang="pl-PL" sz="2000" dirty="0" smtClean="0">
                <a:solidFill>
                  <a:srgbClr val="262626"/>
                </a:solidFill>
                <a:cs typeface="Verdana"/>
              </a:rPr>
              <a:t>mierzalne</a:t>
            </a:r>
            <a:r>
              <a:rPr lang="pl-PL" sz="2000" dirty="0">
                <a:solidFill>
                  <a:srgbClr val="262626"/>
                </a:solidFill>
                <a:cs typeface="Verdana"/>
              </a:rPr>
              <a:t>, </a:t>
            </a:r>
            <a:r>
              <a:rPr lang="pl-PL" sz="2000" dirty="0" smtClean="0">
                <a:solidFill>
                  <a:srgbClr val="262626"/>
                </a:solidFill>
                <a:cs typeface="Verdana"/>
              </a:rPr>
              <a:t>określone wskaźniki, </a:t>
            </a:r>
            <a:endParaRPr lang="pl-PL" sz="2000" dirty="0">
              <a:solidFill>
                <a:srgbClr val="262626"/>
              </a:solidFill>
              <a:cs typeface="Verdana"/>
            </a:endParaRPr>
          </a:p>
          <a:p>
            <a:pPr marL="400050" lvl="1" indent="0">
              <a:lnSpc>
                <a:spcPct val="120000"/>
              </a:lnSpc>
              <a:buNone/>
            </a:pPr>
            <a:r>
              <a:rPr lang="pl-PL" sz="3200" b="1" spc="300" dirty="0" err="1" smtClean="0">
                <a:solidFill>
                  <a:srgbClr val="C00000"/>
                </a:solidFill>
                <a:latin typeface="Courier New"/>
                <a:cs typeface="Courier New"/>
              </a:rPr>
              <a:t>A</a:t>
            </a:r>
            <a:r>
              <a:rPr lang="pl-PL" sz="2000" b="1" spc="300" dirty="0" err="1" smtClean="0">
                <a:solidFill>
                  <a:srgbClr val="262626"/>
                </a:solidFill>
                <a:latin typeface="Courier New"/>
                <a:cs typeface="Courier New"/>
              </a:rPr>
              <a:t>greed</a:t>
            </a:r>
            <a:r>
              <a:rPr lang="pl-PL" sz="2000" b="1" spc="300" dirty="0" smtClean="0">
                <a:solidFill>
                  <a:srgbClr val="262626"/>
                </a:solidFill>
                <a:latin typeface="Courier New"/>
                <a:cs typeface="Courier New"/>
              </a:rPr>
              <a:t> to </a:t>
            </a:r>
            <a:endParaRPr lang="pl-PL" sz="2000" b="1" spc="300" dirty="0">
              <a:solidFill>
                <a:srgbClr val="262626"/>
              </a:solidFill>
              <a:latin typeface="Courier New"/>
              <a:cs typeface="Courier New"/>
            </a:endParaRPr>
          </a:p>
          <a:p>
            <a:pPr marL="800100" lvl="2" indent="0">
              <a:lnSpc>
                <a:spcPct val="120000"/>
              </a:lnSpc>
              <a:buNone/>
            </a:pPr>
            <a:r>
              <a:rPr lang="pl-PL" sz="2000" dirty="0" smtClean="0">
                <a:solidFill>
                  <a:srgbClr val="262626"/>
                </a:solidFill>
                <a:cs typeface="Verdana"/>
              </a:rPr>
              <a:t>uzgodnione </a:t>
            </a:r>
            <a:r>
              <a:rPr lang="pl-PL" sz="2000" dirty="0">
                <a:solidFill>
                  <a:srgbClr val="262626"/>
                </a:solidFill>
                <a:cs typeface="Verdana"/>
              </a:rPr>
              <a:t>i zaakceptowane, zdefiniowane role i obowiązki</a:t>
            </a:r>
            <a:r>
              <a:rPr lang="pl-PL" sz="2000" dirty="0" smtClean="0">
                <a:solidFill>
                  <a:srgbClr val="262626"/>
                </a:solidFill>
                <a:cs typeface="Verdana"/>
              </a:rPr>
              <a:t>,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pl-PL" sz="3200" b="1" spc="300" dirty="0" err="1" smtClean="0">
                <a:solidFill>
                  <a:srgbClr val="C00000"/>
                </a:solidFill>
                <a:latin typeface="Courier New"/>
                <a:cs typeface="Courier New"/>
              </a:rPr>
              <a:t>R</a:t>
            </a:r>
            <a:r>
              <a:rPr lang="pl-PL" sz="2000" b="1" spc="300" dirty="0" err="1" smtClean="0">
                <a:solidFill>
                  <a:srgbClr val="262626"/>
                </a:solidFill>
                <a:latin typeface="Courier New"/>
                <a:cs typeface="Courier New"/>
              </a:rPr>
              <a:t>ealistic</a:t>
            </a:r>
            <a:r>
              <a:rPr lang="pl-PL" sz="2000" b="1" dirty="0" smtClean="0">
                <a:solidFill>
                  <a:srgbClr val="262626"/>
                </a:solidFill>
                <a:latin typeface="Courier New"/>
                <a:cs typeface="Courier New"/>
              </a:rPr>
              <a:t> 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pl-PL" sz="2000" dirty="0">
                <a:solidFill>
                  <a:srgbClr val="262626"/>
                </a:solidFill>
                <a:cs typeface="Verdana"/>
              </a:rPr>
              <a:t>m</a:t>
            </a:r>
            <a:r>
              <a:rPr lang="pl-PL" sz="2000" dirty="0" smtClean="0">
                <a:solidFill>
                  <a:srgbClr val="262626"/>
                </a:solidFill>
                <a:cs typeface="Verdana"/>
              </a:rPr>
              <a:t>ożliwe do zrealizowania,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pl-PL" sz="3200" b="1" spc="300" dirty="0">
                <a:solidFill>
                  <a:srgbClr val="C00000"/>
                </a:solidFill>
                <a:latin typeface="Courier New"/>
                <a:cs typeface="Courier New"/>
              </a:rPr>
              <a:t>T</a:t>
            </a:r>
            <a:r>
              <a:rPr lang="pl-PL" sz="2000" b="1" spc="300" dirty="0">
                <a:solidFill>
                  <a:srgbClr val="262626"/>
                </a:solidFill>
                <a:latin typeface="Courier New"/>
                <a:cs typeface="Courier New"/>
              </a:rPr>
              <a:t>ime </a:t>
            </a:r>
            <a:r>
              <a:rPr lang="pl-PL" sz="2000" b="1" spc="300" dirty="0" err="1">
                <a:solidFill>
                  <a:srgbClr val="262626"/>
                </a:solidFill>
                <a:latin typeface="Courier New"/>
                <a:cs typeface="Courier New"/>
              </a:rPr>
              <a:t>constrained</a:t>
            </a:r>
            <a:r>
              <a:rPr lang="pl-PL" sz="2000" b="1" spc="300" dirty="0">
                <a:solidFill>
                  <a:srgbClr val="262626"/>
                </a:solidFill>
                <a:latin typeface="Courier New"/>
                <a:cs typeface="Courier New"/>
              </a:rPr>
              <a:t> </a:t>
            </a:r>
          </a:p>
          <a:p>
            <a:pPr marL="800100" lvl="2" indent="0">
              <a:lnSpc>
                <a:spcPct val="120000"/>
              </a:lnSpc>
              <a:buNone/>
            </a:pPr>
            <a:r>
              <a:rPr lang="pl-PL" sz="2000" dirty="0" smtClean="0">
                <a:solidFill>
                  <a:srgbClr val="262626"/>
                </a:solidFill>
                <a:cs typeface="Verdana"/>
              </a:rPr>
              <a:t>terminowe</a:t>
            </a:r>
            <a:r>
              <a:rPr lang="pl-PL" sz="2000" dirty="0">
                <a:solidFill>
                  <a:srgbClr val="262626"/>
                </a:solidFill>
                <a:cs typeface="Verdana"/>
              </a:rPr>
              <a:t>, zlokalizowane w czasie, </a:t>
            </a:r>
            <a:endParaRPr lang="pl-PL" sz="3200" dirty="0" smtClean="0">
              <a:solidFill>
                <a:srgbClr val="262626"/>
              </a:solidFill>
              <a:cs typeface="Verdana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972" y="1052736"/>
            <a:ext cx="2751516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7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5391" y="332656"/>
            <a:ext cx="9144000" cy="864096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8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Atrybuty i wskaźniki wartości projektu</a:t>
            </a:r>
          </a:p>
        </p:txBody>
      </p:sp>
      <p:sp>
        <p:nvSpPr>
          <p:cNvPr id="7" name="PoleTekstowe 6"/>
          <p:cNvSpPr txBox="1"/>
          <p:nvPr/>
        </p:nvSpPr>
        <p:spPr>
          <a:xfrm>
            <a:off x="1835696" y="629015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rgbClr val="7F7F7F"/>
                </a:solidFill>
                <a:latin typeface="Verdana"/>
                <a:cs typeface="Verdana"/>
              </a:rPr>
              <a:t>Miary sukcesu projektu. </a:t>
            </a:r>
            <a:r>
              <a:rPr lang="pl-PL" sz="1400" i="1" dirty="0">
                <a:solidFill>
                  <a:srgbClr val="7F7F7F"/>
                </a:solidFill>
                <a:latin typeface="Verdana"/>
                <a:cs typeface="Verdana"/>
              </a:rPr>
              <a:t/>
            </a:r>
            <a:br>
              <a:rPr lang="pl-PL" sz="1400" i="1" dirty="0">
                <a:solidFill>
                  <a:srgbClr val="7F7F7F"/>
                </a:solidFill>
                <a:latin typeface="Verdana"/>
                <a:cs typeface="Verdana"/>
              </a:rPr>
            </a:br>
            <a:r>
              <a:rPr lang="pl-PL" sz="1400" i="1" dirty="0">
                <a:solidFill>
                  <a:srgbClr val="7F7F7F"/>
                </a:solidFill>
                <a:latin typeface="Verdana"/>
                <a:cs typeface="Verdana"/>
              </a:rPr>
              <a:t>Źródło: </a:t>
            </a:r>
            <a:r>
              <a:rPr lang="pl-PL" sz="1400" i="1" dirty="0" smtClean="0">
                <a:solidFill>
                  <a:srgbClr val="7F7F7F"/>
                </a:solidFill>
                <a:latin typeface="Verdana"/>
                <a:cs typeface="Verdana"/>
              </a:rPr>
              <a:t>„Nowe spojrzenie na zarządzanie projektami”. </a:t>
            </a:r>
            <a:endParaRPr lang="pl-PL" sz="1400" i="1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"/>
            <a:ext cx="9144000" cy="2851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48465" y="6506180"/>
            <a:ext cx="360039" cy="307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5</a:t>
            </a:r>
            <a:endParaRPr lang="pl-PL" sz="1200" b="1" dirty="0"/>
          </a:p>
        </p:txBody>
      </p:sp>
      <p:cxnSp>
        <p:nvCxnSpPr>
          <p:cNvPr id="10" name="Łącznik prosty 9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9" y="1196752"/>
            <a:ext cx="8964488" cy="50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8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46075"/>
            <a:ext cx="6408712" cy="53352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8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Analiza wartości i ocena systemu informatycznego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07"/>
            <a:ext cx="9144000" cy="285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48465" y="6506180"/>
            <a:ext cx="360039" cy="307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6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PoleTekstowe 9"/>
          <p:cNvSpPr txBox="1"/>
          <p:nvPr/>
        </p:nvSpPr>
        <p:spPr>
          <a:xfrm>
            <a:off x="107504" y="6505599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rgbClr val="7F7F7F"/>
                </a:solidFill>
                <a:latin typeface="Verdana"/>
                <a:cs typeface="Verdana"/>
              </a:rPr>
              <a:t>Źródło: Opracowanie własne.</a:t>
            </a:r>
            <a:endParaRPr lang="pl-PL" sz="1400" i="1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499992" y="1846565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262626"/>
                </a:solidFill>
              </a:rPr>
              <a:t>OPERACYJNE </a:t>
            </a:r>
          </a:p>
          <a:p>
            <a:pPr marL="742950" lvl="1" indent="-285750">
              <a:buFont typeface="Arial"/>
              <a:buChar char="•"/>
            </a:pPr>
            <a:r>
              <a:rPr lang="pl-PL" dirty="0" smtClean="0">
                <a:solidFill>
                  <a:srgbClr val="262626"/>
                </a:solidFill>
              </a:rPr>
              <a:t>poziom osiągniętych celów,</a:t>
            </a:r>
            <a:endParaRPr lang="pl-PL" dirty="0">
              <a:solidFill>
                <a:srgbClr val="262626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139952" y="1340768"/>
            <a:ext cx="39757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b="1" dirty="0">
                <a:solidFill>
                  <a:srgbClr val="262626"/>
                </a:solidFill>
              </a:rPr>
              <a:t>Wybrane kryteria oceny projektów: 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004048" y="2439237"/>
            <a:ext cx="396044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dirty="0">
                <a:solidFill>
                  <a:srgbClr val="262626"/>
                </a:solidFill>
              </a:rPr>
              <a:t>EKONOMICZNE </a:t>
            </a:r>
          </a:p>
          <a:p>
            <a:pPr marL="742950" lvl="1" indent="-285750"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</a:rPr>
              <a:t>nakłady i efekty</a:t>
            </a:r>
            <a:r>
              <a:rPr lang="pl-PL" dirty="0" smtClean="0">
                <a:solidFill>
                  <a:srgbClr val="262626"/>
                </a:solidFill>
              </a:rPr>
              <a:t>,</a:t>
            </a:r>
            <a:endParaRPr lang="pl-PL" dirty="0">
              <a:solidFill>
                <a:srgbClr val="262626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5868144" y="3717032"/>
            <a:ext cx="320384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dirty="0">
                <a:solidFill>
                  <a:srgbClr val="262626"/>
                </a:solidFill>
              </a:rPr>
              <a:t>TECHNICZNE </a:t>
            </a:r>
          </a:p>
          <a:p>
            <a:pPr marL="742950" lvl="1" indent="-285750"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</a:rPr>
              <a:t>niezawodność, 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436096" y="3087309"/>
            <a:ext cx="374441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dirty="0">
                <a:solidFill>
                  <a:srgbClr val="262626"/>
                </a:solidFill>
              </a:rPr>
              <a:t>EKSPLOATACYJNE </a:t>
            </a:r>
          </a:p>
          <a:p>
            <a:pPr marL="742950" lvl="1" indent="-285750">
              <a:buFont typeface="Arial"/>
              <a:buChar char="•"/>
            </a:pPr>
            <a:r>
              <a:rPr lang="pl-PL" dirty="0">
                <a:solidFill>
                  <a:srgbClr val="262626"/>
                </a:solidFill>
              </a:rPr>
              <a:t>funkcjonalność i użyteczność, </a:t>
            </a:r>
          </a:p>
        </p:txBody>
      </p:sp>
    </p:spTree>
    <p:extLst>
      <p:ext uri="{BB962C8B-B14F-4D97-AF65-F5344CB8AC3E}">
        <p14:creationId xmlns:p14="http://schemas.microsoft.com/office/powerpoint/2010/main" val="17615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8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Efektywność działań projektowych</a:t>
            </a:r>
          </a:p>
        </p:txBody>
      </p:sp>
      <p:sp>
        <p:nvSpPr>
          <p:cNvPr id="8" name="PoleTekstowe 7"/>
          <p:cNvSpPr txBox="1"/>
          <p:nvPr/>
        </p:nvSpPr>
        <p:spPr>
          <a:xfrm>
            <a:off x="755576" y="6505599"/>
            <a:ext cx="7632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rgbClr val="7F7F7F"/>
                </a:solidFill>
                <a:latin typeface="Verdana"/>
                <a:cs typeface="Verdana"/>
              </a:rPr>
              <a:t> Źródło: Opracowanie własne.</a:t>
            </a:r>
            <a:endParaRPr lang="pl-PL" sz="1400" i="1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"/>
            <a:ext cx="9144000" cy="285175"/>
          </a:xfrm>
          <a:prstGeom prst="rect">
            <a:avLst/>
          </a:prstGeom>
        </p:spPr>
      </p:pic>
      <p:cxnSp>
        <p:nvCxnSpPr>
          <p:cNvPr id="14" name="Łącznik prosty 13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Rectangle 8"/>
          <p:cNvSpPr/>
          <p:nvPr/>
        </p:nvSpPr>
        <p:spPr>
          <a:xfrm>
            <a:off x="8748465" y="6506180"/>
            <a:ext cx="360039" cy="307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7</a:t>
            </a:r>
            <a:endParaRPr lang="pl-PL" sz="1200" b="1" dirty="0"/>
          </a:p>
        </p:txBody>
      </p:sp>
      <p:pic>
        <p:nvPicPr>
          <p:cNvPr id="35" name="Obraz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64" y="2711092"/>
            <a:ext cx="8172400" cy="3742244"/>
          </a:xfrm>
          <a:prstGeom prst="rect">
            <a:avLst/>
          </a:prstGeom>
        </p:spPr>
      </p:pic>
      <p:sp>
        <p:nvSpPr>
          <p:cNvPr id="36" name="Prostokąt 35"/>
          <p:cNvSpPr/>
          <p:nvPr/>
        </p:nvSpPr>
        <p:spPr>
          <a:xfrm>
            <a:off x="107504" y="1124744"/>
            <a:ext cx="8928992" cy="149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262626"/>
                </a:solidFill>
              </a:rPr>
              <a:t>Efektywność jako funkcja:  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pl-PL" sz="2000" dirty="0">
                <a:solidFill>
                  <a:srgbClr val="262626"/>
                </a:solidFill>
              </a:rPr>
              <a:t>s</a:t>
            </a:r>
            <a:r>
              <a:rPr lang="pl-PL" sz="2000" dirty="0" smtClean="0">
                <a:solidFill>
                  <a:srgbClr val="262626"/>
                </a:solidFill>
              </a:rPr>
              <a:t>kuteczności i strategii zarządzania (metodyki zarządzania projektami), poniesionych nakładów (zasoby, koszty finansowe), otoczenia systemu, złożoności systemu, doświadczenia zespołu projektowego, </a:t>
            </a:r>
            <a:endParaRPr lang="pl-PL" sz="2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1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8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Metodyki zarządzania projektami analiza porównawcza</a:t>
            </a:r>
          </a:p>
        </p:txBody>
      </p:sp>
      <p:sp>
        <p:nvSpPr>
          <p:cNvPr id="5" name="PoleTekstowe 4"/>
          <p:cNvSpPr txBox="1"/>
          <p:nvPr/>
        </p:nvSpPr>
        <p:spPr>
          <a:xfrm>
            <a:off x="107504" y="6505599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rgbClr val="7F7F7F"/>
                </a:solidFill>
                <a:latin typeface="Verdana"/>
                <a:cs typeface="Verdana"/>
              </a:rPr>
              <a:t>Źródło: Opracowanie własne.</a:t>
            </a:r>
            <a:endParaRPr lang="pl-PL" sz="1400" i="1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7"/>
            <a:ext cx="9144000" cy="28517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50248"/>
            <a:ext cx="7704856" cy="52471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748465" y="6506180"/>
            <a:ext cx="360039" cy="307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8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1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800" b="1" dirty="0">
                <a:effectLst>
                  <a:outerShdw blurRad="304800" dist="38100" dir="2700000" algn="tl" rotWithShape="0">
                    <a:srgbClr val="000000">
                      <a:alpha val="43000"/>
                    </a:srgbClr>
                  </a:outerShdw>
                </a:effectLst>
                <a:cs typeface="Verdana"/>
              </a:rPr>
              <a:t>Studium przypadku</a:t>
            </a:r>
          </a:p>
        </p:txBody>
      </p:sp>
      <p:pic>
        <p:nvPicPr>
          <p:cNvPr id="10" name="Obraz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9694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Tekstowe 2"/>
          <p:cNvSpPr txBox="1"/>
          <p:nvPr/>
        </p:nvSpPr>
        <p:spPr>
          <a:xfrm>
            <a:off x="107504" y="6505599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i="1" dirty="0" smtClean="0">
                <a:solidFill>
                  <a:srgbClr val="7F7F7F"/>
                </a:solidFill>
                <a:latin typeface="Verdana"/>
                <a:cs typeface="Verdana"/>
              </a:rPr>
              <a:t>Źródło: Opracowanie własne.</a:t>
            </a:r>
            <a:endParaRPr lang="pl-PL" sz="1400" i="1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07"/>
            <a:ext cx="9144000" cy="285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48465" y="6506180"/>
            <a:ext cx="360039" cy="3071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b="1" dirty="0"/>
              <a:t>9</a:t>
            </a:r>
          </a:p>
        </p:txBody>
      </p:sp>
      <p:cxnSp>
        <p:nvCxnSpPr>
          <p:cNvPr id="8" name="Łącznik prosty 7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31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0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12222</TotalTime>
  <Words>400</Words>
  <Application>Microsoft Office PowerPoint</Application>
  <PresentationFormat>Pokaz na ekranie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ANALIZA WARTOŚCI PRZEDSIĘWZIĘĆ PROJEKTOWYCH  ZE SZCZEGÓLNYM UWZGLĘDNIENIEM  KRYTERIUM ICH EFEKTYWNOŚCI</vt:lpstr>
      <vt:lpstr>Cel pracy i hipotezy badawcze</vt:lpstr>
      <vt:lpstr>Zakres pracy</vt:lpstr>
      <vt:lpstr>Cele poszczególnych działań projektowych oraz cel projektu </vt:lpstr>
      <vt:lpstr>Atrybuty i wskaźniki wartości projektu</vt:lpstr>
      <vt:lpstr>Analiza wartości i ocena systemu informatycznego</vt:lpstr>
      <vt:lpstr>Efektywność działań projektowych</vt:lpstr>
      <vt:lpstr>Metodyki zarządzania projektami analiza porównawcza</vt:lpstr>
      <vt:lpstr>Studium przypadku</vt:lpstr>
      <vt:lpstr>Ekonomiczne wskaźniki wartości projektu</vt:lpstr>
      <vt:lpstr>Analiza wartości, a efektywność działań projektowych </vt:lpstr>
      <vt:lpstr>Skuteczność działań projektowych, a ich efektywność </vt:lpstr>
      <vt:lpstr>Niezawodność jako determinanta efektywności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wartości przedsięwzięć projektowych ze szczególnym uwzględnieniem  kryterium ich efektywności.</dc:title>
  <dc:creator>Bartlomiej Czekaj</dc:creator>
  <cp:lastModifiedBy>p z</cp:lastModifiedBy>
  <cp:revision>214</cp:revision>
  <dcterms:created xsi:type="dcterms:W3CDTF">2015-10-09T12:54:59Z</dcterms:created>
  <dcterms:modified xsi:type="dcterms:W3CDTF">2015-11-03T13:27:14Z</dcterms:modified>
</cp:coreProperties>
</file>