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6" r:id="rId6"/>
    <p:sldId id="267" r:id="rId7"/>
    <p:sldId id="271" r:id="rId8"/>
    <p:sldId id="270" r:id="rId9"/>
    <p:sldId id="272" r:id="rId10"/>
    <p:sldId id="269" r:id="rId11"/>
    <p:sldId id="261" r:id="rId12"/>
    <p:sldId id="268" r:id="rId13"/>
    <p:sldId id="26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74487" autoAdjust="0"/>
  </p:normalViewPr>
  <p:slideViewPr>
    <p:cSldViewPr snapToGrid="0">
      <p:cViewPr varScale="1">
        <p:scale>
          <a:sx n="56" d="100"/>
          <a:sy n="56" d="100"/>
        </p:scale>
        <p:origin x="83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zia\Studia\WWSI\mgr\Arkusz%20analizy%20kosztowo%20czasowej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40318948965882"/>
          <c:y val="7.7481840193704604E-2"/>
          <c:w val="0.85523431803438954"/>
          <c:h val="0.8474576271186440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PERT!$CD$9</c:f>
              <c:strCache>
                <c:ptCount val="1"/>
                <c:pt idx="0">
                  <c:v>NMTp</c:v>
                </c:pt>
              </c:strCache>
            </c:strRef>
          </c:tx>
          <c:spPr>
            <a:noFill/>
            <a:ln w="12700">
              <a:noFill/>
              <a:prstDash val="solid"/>
            </a:ln>
          </c:spPr>
          <c:invertIfNegative val="0"/>
          <c:cat>
            <c:strRef>
              <c:f>PERT!$B$10:$B$35</c:f>
              <c:strCache>
                <c:ptCount val="26"/>
                <c:pt idx="0">
                  <c:v>Start</c:v>
                </c:pt>
                <c:pt idx="1">
                  <c:v>Kontrola planu projektu</c:v>
                </c:pt>
                <c:pt idx="2">
                  <c:v>Kontrola oczekiwań</c:v>
                </c:pt>
                <c:pt idx="3">
                  <c:v>Oszacowanie planu projektu</c:v>
                </c:pt>
                <c:pt idx="4">
                  <c:v>Oszacowanie ryzyka projektu</c:v>
                </c:pt>
                <c:pt idx="5">
                  <c:v>Weryfikacja scenariuszy dystrybucji danych</c:v>
                </c:pt>
                <c:pt idx="6">
                  <c:v>Wykonanie diagramu ERD</c:v>
                </c:pt>
                <c:pt idx="7">
                  <c:v>Walidacja projektu fizycznego</c:v>
                </c:pt>
                <c:pt idx="8">
                  <c:v>Tworzenie tabel</c:v>
                </c:pt>
                <c:pt idx="9">
                  <c:v>Tworzenie indeksów</c:v>
                </c:pt>
                <c:pt idx="10">
                  <c:v>Tworzenie widoków</c:v>
                </c:pt>
                <c:pt idx="11">
                  <c:v>Tworzenie wyzwalaczy</c:v>
                </c:pt>
                <c:pt idx="12">
                  <c:v>Tworzenie procedur składowych</c:v>
                </c:pt>
                <c:pt idx="13">
                  <c:v>Tworzenie standardów przywracania</c:v>
                </c:pt>
                <c:pt idx="14">
                  <c:v>Testy działania bazy danych</c:v>
                </c:pt>
                <c:pt idx="15">
                  <c:v>Szkolenie z zarządzania konfiguracją</c:v>
                </c:pt>
                <c:pt idx="16">
                  <c:v>Alokowanie zadań klienta</c:v>
                </c:pt>
                <c:pt idx="17">
                  <c:v>Alokowanie zadań serwera</c:v>
                </c:pt>
                <c:pt idx="18">
                  <c:v>Projektowanie komponentów procesu</c:v>
                </c:pt>
                <c:pt idx="19">
                  <c:v>Tworzenie diagramów komponentów</c:v>
                </c:pt>
                <c:pt idx="20">
                  <c:v>Finalizacja modelu wdrożenia</c:v>
                </c:pt>
                <c:pt idx="21">
                  <c:v>Kodowanie komponentów procesu</c:v>
                </c:pt>
                <c:pt idx="22">
                  <c:v>Kodowanie pliku wsadowego</c:v>
                </c:pt>
                <c:pt idx="23">
                  <c:v>Testy działania komponentów</c:v>
                </c:pt>
                <c:pt idx="24">
                  <c:v>Szkolenie z zarządzania konfiguracją</c:v>
                </c:pt>
                <c:pt idx="25">
                  <c:v>Koniec</c:v>
                </c:pt>
              </c:strCache>
            </c:strRef>
          </c:cat>
          <c:val>
            <c:numRef>
              <c:f>PERT!$CD$10:$CD$35</c:f>
              <c:numCache>
                <c:formatCode>General</c:formatCode>
                <c:ptCount val="26"/>
                <c:pt idx="0">
                  <c:v>#N/A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7.166666666666667</c:v>
                </c:pt>
                <c:pt idx="5">
                  <c:v>10.5</c:v>
                </c:pt>
                <c:pt idx="6">
                  <c:v>13.5</c:v>
                </c:pt>
                <c:pt idx="7">
                  <c:v>16.666666666666668</c:v>
                </c:pt>
                <c:pt idx="8">
                  <c:v>16.666666666666668</c:v>
                </c:pt>
                <c:pt idx="9">
                  <c:v>20.833333333333336</c:v>
                </c:pt>
                <c:pt idx="10">
                  <c:v>21.833333333333336</c:v>
                </c:pt>
                <c:pt idx="11">
                  <c:v>21.833333333333336</c:v>
                </c:pt>
                <c:pt idx="12">
                  <c:v>24.083333333333336</c:v>
                </c:pt>
                <c:pt idx="13">
                  <c:v>28.916666666666668</c:v>
                </c:pt>
                <c:pt idx="14">
                  <c:v>32.083333333333336</c:v>
                </c:pt>
                <c:pt idx="15">
                  <c:v>37.083333333333336</c:v>
                </c:pt>
                <c:pt idx="16">
                  <c:v>20.916666666666668</c:v>
                </c:pt>
                <c:pt idx="17">
                  <c:v>20.916666666666668</c:v>
                </c:pt>
                <c:pt idx="18">
                  <c:v>27.416666666666668</c:v>
                </c:pt>
                <c:pt idx="19">
                  <c:v>30.416666666666668</c:v>
                </c:pt>
                <c:pt idx="20">
                  <c:v>33.416666666666671</c:v>
                </c:pt>
                <c:pt idx="21">
                  <c:v>33.416666666666671</c:v>
                </c:pt>
                <c:pt idx="22">
                  <c:v>35.500000000000007</c:v>
                </c:pt>
                <c:pt idx="23">
                  <c:v>41.583333333333343</c:v>
                </c:pt>
                <c:pt idx="24">
                  <c:v>46.500000000000007</c:v>
                </c:pt>
                <c:pt idx="25">
                  <c:v>#N/A</c:v>
                </c:pt>
              </c:numCache>
            </c:numRef>
          </c:val>
        </c:ser>
        <c:ser>
          <c:idx val="1"/>
          <c:order val="1"/>
          <c:tx>
            <c:strRef>
              <c:f>PERT!$CE$9</c:f>
              <c:strCache>
                <c:ptCount val="1"/>
                <c:pt idx="0">
                  <c:v>Tn dla CPM</c:v>
                </c:pt>
              </c:strCache>
            </c:strRef>
          </c:tx>
          <c:spPr>
            <a:solidFill>
              <a:srgbClr val="F86464"/>
            </a:solidFill>
          </c:spPr>
          <c:invertIfNegative val="0"/>
          <c:cat>
            <c:strRef>
              <c:f>PERT!$B$10:$B$35</c:f>
              <c:strCache>
                <c:ptCount val="26"/>
                <c:pt idx="0">
                  <c:v>Start</c:v>
                </c:pt>
                <c:pt idx="1">
                  <c:v>Kontrola planu projektu</c:v>
                </c:pt>
                <c:pt idx="2">
                  <c:v>Kontrola oczekiwań</c:v>
                </c:pt>
                <c:pt idx="3">
                  <c:v>Oszacowanie planu projektu</c:v>
                </c:pt>
                <c:pt idx="4">
                  <c:v>Oszacowanie ryzyka projektu</c:v>
                </c:pt>
                <c:pt idx="5">
                  <c:v>Weryfikacja scenariuszy dystrybucji danych</c:v>
                </c:pt>
                <c:pt idx="6">
                  <c:v>Wykonanie diagramu ERD</c:v>
                </c:pt>
                <c:pt idx="7">
                  <c:v>Walidacja projektu fizycznego</c:v>
                </c:pt>
                <c:pt idx="8">
                  <c:v>Tworzenie tabel</c:v>
                </c:pt>
                <c:pt idx="9">
                  <c:v>Tworzenie indeksów</c:v>
                </c:pt>
                <c:pt idx="10">
                  <c:v>Tworzenie widoków</c:v>
                </c:pt>
                <c:pt idx="11">
                  <c:v>Tworzenie wyzwalaczy</c:v>
                </c:pt>
                <c:pt idx="12">
                  <c:v>Tworzenie procedur składowych</c:v>
                </c:pt>
                <c:pt idx="13">
                  <c:v>Tworzenie standardów przywracania</c:v>
                </c:pt>
                <c:pt idx="14">
                  <c:v>Testy działania bazy danych</c:v>
                </c:pt>
                <c:pt idx="15">
                  <c:v>Szkolenie z zarządzania konfiguracją</c:v>
                </c:pt>
                <c:pt idx="16">
                  <c:v>Alokowanie zadań klienta</c:v>
                </c:pt>
                <c:pt idx="17">
                  <c:v>Alokowanie zadań serwera</c:v>
                </c:pt>
                <c:pt idx="18">
                  <c:v>Projektowanie komponentów procesu</c:v>
                </c:pt>
                <c:pt idx="19">
                  <c:v>Tworzenie diagramów komponentów</c:v>
                </c:pt>
                <c:pt idx="20">
                  <c:v>Finalizacja modelu wdrożenia</c:v>
                </c:pt>
                <c:pt idx="21">
                  <c:v>Kodowanie komponentów procesu</c:v>
                </c:pt>
                <c:pt idx="22">
                  <c:v>Kodowanie pliku wsadowego</c:v>
                </c:pt>
                <c:pt idx="23">
                  <c:v>Testy działania komponentów</c:v>
                </c:pt>
                <c:pt idx="24">
                  <c:v>Szkolenie z zarządzania konfiguracją</c:v>
                </c:pt>
                <c:pt idx="25">
                  <c:v>Koniec</c:v>
                </c:pt>
              </c:strCache>
            </c:strRef>
          </c:cat>
          <c:val>
            <c:numRef>
              <c:f>PERT!$CE$10:$CE$35</c:f>
              <c:numCache>
                <c:formatCode>General</c:formatCode>
                <c:ptCount val="26"/>
                <c:pt idx="0">
                  <c:v>#N/A</c:v>
                </c:pt>
                <c:pt idx="1">
                  <c:v>#N/A</c:v>
                </c:pt>
                <c:pt idx="2">
                  <c:v>7.166666666666667</c:v>
                </c:pt>
                <c:pt idx="3">
                  <c:v>#N/A</c:v>
                </c:pt>
                <c:pt idx="4">
                  <c:v>3.3333333333333335</c:v>
                </c:pt>
                <c:pt idx="5">
                  <c:v>3</c:v>
                </c:pt>
                <c:pt idx="6">
                  <c:v>3.1666666666666665</c:v>
                </c:pt>
                <c:pt idx="7">
                  <c:v>4.25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6.5</c:v>
                </c:pt>
                <c:pt idx="18">
                  <c:v>3</c:v>
                </c:pt>
                <c:pt idx="19">
                  <c:v>3</c:v>
                </c:pt>
                <c:pt idx="20">
                  <c:v>2.0833333333333335</c:v>
                </c:pt>
                <c:pt idx="21">
                  <c:v>#N/A</c:v>
                </c:pt>
                <c:pt idx="22">
                  <c:v>6.083333333333333</c:v>
                </c:pt>
                <c:pt idx="23">
                  <c:v>4.916666666666667</c:v>
                </c:pt>
                <c:pt idx="24">
                  <c:v>3</c:v>
                </c:pt>
                <c:pt idx="25">
                  <c:v>#N/A</c:v>
                </c:pt>
              </c:numCache>
            </c:numRef>
          </c:val>
        </c:ser>
        <c:ser>
          <c:idx val="4"/>
          <c:order val="2"/>
          <c:tx>
            <c:v>Z zapasem czasu</c:v>
          </c:tx>
          <c:spPr>
            <a:solidFill>
              <a:srgbClr val="2E75B6"/>
            </a:solidFill>
          </c:spPr>
          <c:invertIfNegative val="1"/>
          <c:cat>
            <c:strRef>
              <c:f>PERT!$B$10:$B$35</c:f>
              <c:strCache>
                <c:ptCount val="26"/>
                <c:pt idx="0">
                  <c:v>Start</c:v>
                </c:pt>
                <c:pt idx="1">
                  <c:v>Kontrola planu projektu</c:v>
                </c:pt>
                <c:pt idx="2">
                  <c:v>Kontrola oczekiwań</c:v>
                </c:pt>
                <c:pt idx="3">
                  <c:v>Oszacowanie planu projektu</c:v>
                </c:pt>
                <c:pt idx="4">
                  <c:v>Oszacowanie ryzyka projektu</c:v>
                </c:pt>
                <c:pt idx="5">
                  <c:v>Weryfikacja scenariuszy dystrybucji danych</c:v>
                </c:pt>
                <c:pt idx="6">
                  <c:v>Wykonanie diagramu ERD</c:v>
                </c:pt>
                <c:pt idx="7">
                  <c:v>Walidacja projektu fizycznego</c:v>
                </c:pt>
                <c:pt idx="8">
                  <c:v>Tworzenie tabel</c:v>
                </c:pt>
                <c:pt idx="9">
                  <c:v>Tworzenie indeksów</c:v>
                </c:pt>
                <c:pt idx="10">
                  <c:v>Tworzenie widoków</c:v>
                </c:pt>
                <c:pt idx="11">
                  <c:v>Tworzenie wyzwalaczy</c:v>
                </c:pt>
                <c:pt idx="12">
                  <c:v>Tworzenie procedur składowych</c:v>
                </c:pt>
                <c:pt idx="13">
                  <c:v>Tworzenie standardów przywracania</c:v>
                </c:pt>
                <c:pt idx="14">
                  <c:v>Testy działania bazy danych</c:v>
                </c:pt>
                <c:pt idx="15">
                  <c:v>Szkolenie z zarządzania konfiguracją</c:v>
                </c:pt>
                <c:pt idx="16">
                  <c:v>Alokowanie zadań klienta</c:v>
                </c:pt>
                <c:pt idx="17">
                  <c:v>Alokowanie zadań serwera</c:v>
                </c:pt>
                <c:pt idx="18">
                  <c:v>Projektowanie komponentów procesu</c:v>
                </c:pt>
                <c:pt idx="19">
                  <c:v>Tworzenie diagramów komponentów</c:v>
                </c:pt>
                <c:pt idx="20">
                  <c:v>Finalizacja modelu wdrożenia</c:v>
                </c:pt>
                <c:pt idx="21">
                  <c:v>Kodowanie komponentów procesu</c:v>
                </c:pt>
                <c:pt idx="22">
                  <c:v>Kodowanie pliku wsadowego</c:v>
                </c:pt>
                <c:pt idx="23">
                  <c:v>Testy działania komponentów</c:v>
                </c:pt>
                <c:pt idx="24">
                  <c:v>Szkolenie z zarządzania konfiguracją</c:v>
                </c:pt>
                <c:pt idx="25">
                  <c:v>Koniec</c:v>
                </c:pt>
              </c:strCache>
            </c:strRef>
          </c:cat>
          <c:val>
            <c:numRef>
              <c:f>PERT!$CH$10:$CH$35</c:f>
              <c:numCache>
                <c:formatCode>General</c:formatCode>
                <c:ptCount val="26"/>
                <c:pt idx="0">
                  <c:v>#N/A</c:v>
                </c:pt>
                <c:pt idx="1">
                  <c:v>2</c:v>
                </c:pt>
                <c:pt idx="2">
                  <c:v>#N/A</c:v>
                </c:pt>
                <c:pt idx="3">
                  <c:v>2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4.166666666666667</c:v>
                </c:pt>
                <c:pt idx="9">
                  <c:v>1</c:v>
                </c:pt>
                <c:pt idx="10">
                  <c:v>2.25</c:v>
                </c:pt>
                <c:pt idx="11">
                  <c:v>1.9666666666666668</c:v>
                </c:pt>
                <c:pt idx="12">
                  <c:v>4.833333333333333</c:v>
                </c:pt>
                <c:pt idx="13">
                  <c:v>3.1666666666666665</c:v>
                </c:pt>
                <c:pt idx="14">
                  <c:v>5</c:v>
                </c:pt>
                <c:pt idx="15">
                  <c:v>3</c:v>
                </c:pt>
                <c:pt idx="16">
                  <c:v>3.0833333333333335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4.083333333333333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</c14:spPr>
              </c14:invertSolidFillFmt>
            </c:ext>
          </c:extLst>
        </c:ser>
        <c:ser>
          <c:idx val="2"/>
          <c:order val="3"/>
          <c:tx>
            <c:strRef>
              <c:f>PERT!$CK$9</c:f>
              <c:strCache>
                <c:ptCount val="1"/>
                <c:pt idx="0">
                  <c:v>Rezerwa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PERT!$B$10:$B$35</c:f>
              <c:strCache>
                <c:ptCount val="26"/>
                <c:pt idx="0">
                  <c:v>Start</c:v>
                </c:pt>
                <c:pt idx="1">
                  <c:v>Kontrola planu projektu</c:v>
                </c:pt>
                <c:pt idx="2">
                  <c:v>Kontrola oczekiwań</c:v>
                </c:pt>
                <c:pt idx="3">
                  <c:v>Oszacowanie planu projektu</c:v>
                </c:pt>
                <c:pt idx="4">
                  <c:v>Oszacowanie ryzyka projektu</c:v>
                </c:pt>
                <c:pt idx="5">
                  <c:v>Weryfikacja scenariuszy dystrybucji danych</c:v>
                </c:pt>
                <c:pt idx="6">
                  <c:v>Wykonanie diagramu ERD</c:v>
                </c:pt>
                <c:pt idx="7">
                  <c:v>Walidacja projektu fizycznego</c:v>
                </c:pt>
                <c:pt idx="8">
                  <c:v>Tworzenie tabel</c:v>
                </c:pt>
                <c:pt idx="9">
                  <c:v>Tworzenie indeksów</c:v>
                </c:pt>
                <c:pt idx="10">
                  <c:v>Tworzenie widoków</c:v>
                </c:pt>
                <c:pt idx="11">
                  <c:v>Tworzenie wyzwalaczy</c:v>
                </c:pt>
                <c:pt idx="12">
                  <c:v>Tworzenie procedur składowych</c:v>
                </c:pt>
                <c:pt idx="13">
                  <c:v>Tworzenie standardów przywracania</c:v>
                </c:pt>
                <c:pt idx="14">
                  <c:v>Testy działania bazy danych</c:v>
                </c:pt>
                <c:pt idx="15">
                  <c:v>Szkolenie z zarządzania konfiguracją</c:v>
                </c:pt>
                <c:pt idx="16">
                  <c:v>Alokowanie zadań klienta</c:v>
                </c:pt>
                <c:pt idx="17">
                  <c:v>Alokowanie zadań serwera</c:v>
                </c:pt>
                <c:pt idx="18">
                  <c:v>Projektowanie komponentów procesu</c:v>
                </c:pt>
                <c:pt idx="19">
                  <c:v>Tworzenie diagramów komponentów</c:v>
                </c:pt>
                <c:pt idx="20">
                  <c:v>Finalizacja modelu wdrożenia</c:v>
                </c:pt>
                <c:pt idx="21">
                  <c:v>Kodowanie komponentów procesu</c:v>
                </c:pt>
                <c:pt idx="22">
                  <c:v>Kodowanie pliku wsadowego</c:v>
                </c:pt>
                <c:pt idx="23">
                  <c:v>Testy działania komponentów</c:v>
                </c:pt>
                <c:pt idx="24">
                  <c:v>Szkolenie z zarządzania konfiguracją</c:v>
                </c:pt>
                <c:pt idx="25">
                  <c:v>Koniec</c:v>
                </c:pt>
              </c:strCache>
            </c:strRef>
          </c:cat>
          <c:val>
            <c:numRef>
              <c:f>PERT!$CK$10:$CK$35</c:f>
              <c:numCache>
                <c:formatCode>General</c:formatCode>
                <c:ptCount val="26"/>
                <c:pt idx="0">
                  <c:v>#N/A</c:v>
                </c:pt>
                <c:pt idx="1">
                  <c:v>5.1666699999999999</c:v>
                </c:pt>
                <c:pt idx="2">
                  <c:v>0</c:v>
                </c:pt>
                <c:pt idx="3">
                  <c:v>6.5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9.4166699999999999</c:v>
                </c:pt>
                <c:pt idx="9">
                  <c:v>9.4166699999999999</c:v>
                </c:pt>
                <c:pt idx="10">
                  <c:v>9.4166699999999999</c:v>
                </c:pt>
                <c:pt idx="11">
                  <c:v>9.6999999999999993</c:v>
                </c:pt>
                <c:pt idx="12">
                  <c:v>9.4166699999999999</c:v>
                </c:pt>
                <c:pt idx="13">
                  <c:v>9.4166699999999999</c:v>
                </c:pt>
                <c:pt idx="14">
                  <c:v>9.4166699999999999</c:v>
                </c:pt>
                <c:pt idx="15">
                  <c:v>9.4166699999999999</c:v>
                </c:pt>
                <c:pt idx="16">
                  <c:v>3.4166699999999999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4.0833300000000001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#N/A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25160736"/>
        <c:axId val="125157936"/>
      </c:barChart>
      <c:catAx>
        <c:axId val="1251607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515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5157936"/>
        <c:scaling>
          <c:orientation val="minMax"/>
        </c:scaling>
        <c:delete val="0"/>
        <c:axPos val="b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pl-PL"/>
                  <a:t>Dni</a:t>
                </a:r>
                <a:r>
                  <a:rPr lang="en-US"/>
                  <a:t>:</a:t>
                </a:r>
              </a:p>
            </c:rich>
          </c:tx>
          <c:layout>
            <c:manualLayout>
              <c:xMode val="edge"/>
              <c:yMode val="edge"/>
              <c:x val="7.386734476018067E-2"/>
              <c:y val="0.922243634770644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125160736"/>
        <c:crosses val="max"/>
        <c:crossBetween val="between"/>
        <c:majorUnit val="5"/>
      </c:valAx>
      <c:spPr>
        <a:noFill/>
        <a:ln w="22225">
          <a:solidFill>
            <a:srgbClr val="C0C0C0"/>
          </a:solidFill>
        </a:ln>
      </c:spPr>
    </c:plotArea>
    <c:plotVisOnly val="0"/>
    <c:dispBlanksAs val="gap"/>
    <c:showDLblsOverMax val="0"/>
  </c:chart>
  <c:spPr>
    <a:solidFill>
      <a:srgbClr val="FFFFFF"/>
    </a:solidFill>
    <a:ln w="12700">
      <a:solidFill>
        <a:srgbClr val="C0C0C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A0C2A-76A9-4824-82E0-D82A1CE5CD64}" type="datetimeFigureOut">
              <a:rPr lang="pl-PL" smtClean="0"/>
              <a:t>2015-11-18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69E75-3996-4849-9C29-D191DD615DD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8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notatek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l-PL" sz="12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𝐺𝑤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𝑑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𝐸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𝑐𝑠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𝑆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	(2.4)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gdzie: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Gw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generowanie wartości dodanej,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potencjał procesu,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cs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elementarne cechy systemowe,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y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synergia cech systemowych;</a:t>
                </a:r>
              </a:p>
              <a:p>
                <a:r>
                  <a:rPr lang="pl-PL" sz="120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przy czym: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𝑍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𝑈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𝑜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𝑀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	(2.5)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gdzie:</a:t>
                </a:r>
              </a:p>
              <a:p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potencjał procesu,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Z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zakres realizacji procesu,</a:t>
                </a:r>
              </a:p>
              <a:p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U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uwarunkowania otoczenia,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M – możliwości systemu projektowego;</a:t>
                </a:r>
              </a:p>
              <a:p>
                <a:r>
                  <a:rPr lang="pl-PL" sz="120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oraz: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𝐸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𝑐𝑠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𝑓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𝑈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𝑢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𝑅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𝐸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Ż, 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𝑆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</m:t>
                    </m:r>
                    <m:sSub>
                      <m:sSubPr>
                        <m:ctrlP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𝑅</m:t>
                        </m:r>
                      </m:e>
                      <m:sub>
                        <m:r>
                          <a:rPr lang="pl-PL" sz="12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𝑦</m:t>
                        </m:r>
                      </m:sub>
                    </m:sSub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 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𝐾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𝐺</m:t>
                    </m:r>
                    <m:r>
                      <a:rPr lang="pl-PL" sz="12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,…)</m:t>
                    </m:r>
                  </m:oMath>
                </a14:m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	(2.6)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gdzie: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U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użyteczność,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</a:t>
                </a:r>
                <a:r>
                  <a:rPr lang="pl-PL" sz="1200" i="1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u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funkcjonalność,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niezawodność,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efektywność,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Ż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żywotność,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spójność,</a:t>
                </a:r>
              </a:p>
              <a:p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y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ryzyko,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K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kompletność,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gotowość.</a:t>
                </a:r>
              </a:p>
              <a:p>
                <a:endParaRPr lang="pl-PL" dirty="0"/>
              </a:p>
            </p:txBody>
          </p:sp>
        </mc:Choice>
        <mc:Fallback xmlns="">
          <p:sp>
            <p:nvSpPr>
              <p:cNvPr id="3" name="Symbol zastępczy notatek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pl-PL" sz="1200" i="0" kern="120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〖</a:t>
                </a:r>
                <a:r>
                  <a:rPr lang="pl-PL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𝐺𝑤</a:t>
                </a:r>
                <a:r>
                  <a:rPr lang="pl-PL" sz="1200" i="0" kern="120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〗_</a:t>
                </a:r>
                <a:r>
                  <a:rPr lang="pl-PL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𝑑=𝑓(𝑃_𝑝,𝐸_𝑐𝑠,𝑆_𝑦)</a:t>
                </a:r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	(2.4)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gdzie: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Gw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d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generowanie wartości dodanej,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potencjał procesu,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cs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elementarne cechy systemowe,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	</a:t>
                </a:r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y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synergia cech systemowych;</a:t>
                </a:r>
              </a:p>
              <a:p>
                <a:r>
                  <a:rPr lang="pl-PL" sz="120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przy czym:	</a:t>
                </a:r>
                <a:r>
                  <a:rPr lang="pl-PL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𝑃_𝑝=𝑓(𝑍,𝑈_𝑜,𝑀)</a:t>
                </a:r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	(2.5)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gdzie:</a:t>
                </a:r>
              </a:p>
              <a:p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p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potencjał procesu,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Z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zakres realizacji procesu,</a:t>
                </a:r>
              </a:p>
              <a:p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U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uwarunkowania otoczenia,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M – możliwości systemu projektowego;</a:t>
                </a:r>
              </a:p>
              <a:p>
                <a:r>
                  <a:rPr lang="pl-PL" sz="1200" i="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oraz:	</a:t>
                </a:r>
                <a:r>
                  <a:rPr lang="pl-PL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𝐸_𝑐𝑠=𝑓(𝑈,𝐹_𝑢,𝑅, 𝐸, Ż, 𝑆, 𝑅_𝑦, 𝐾,𝐺,…)</a:t>
                </a:r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	(2.6)</a:t>
                </a:r>
              </a:p>
              <a:p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gdzie: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U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użyteczność,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</a:t>
                </a:r>
                <a:r>
                  <a:rPr lang="pl-PL" sz="1200" i="1" kern="1200" baseline="-250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u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funkcjonalność,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niezawodność,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efektywność,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Ż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żywotność,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S 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– spójność,</a:t>
                </a:r>
              </a:p>
              <a:p>
                <a:r>
                  <a:rPr lang="pl-PL" sz="1200" i="1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R</a:t>
                </a:r>
                <a:r>
                  <a:rPr lang="pl-PL" sz="1200" i="1" kern="1200" baseline="-250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y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ryzyko,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K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kompletność,</a:t>
                </a:r>
              </a:p>
              <a:p>
                <a:r>
                  <a:rPr lang="pl-PL" sz="1200" i="1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G</a:t>
                </a:r>
                <a:r>
                  <a:rPr lang="pl-PL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– gotowość.</a:t>
                </a:r>
              </a:p>
              <a:p>
                <a:endParaRPr lang="pl-PL" dirty="0"/>
              </a:p>
            </p:txBody>
          </p:sp>
        </mc:Fallback>
      </mc:AlternateContent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69E75-3996-4849-9C29-D191DD615DD0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754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69E75-3996-4849-9C29-D191DD615DD0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5060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400" b="1" dirty="0" smtClean="0"/>
              <a:t>Wieloaspektowa analiza czasowo-kosztowa </a:t>
            </a:r>
            <a:r>
              <a:rPr lang="pl-PL" sz="4400" b="1" smtClean="0"/>
              <a:t>projektów </a:t>
            </a:r>
            <a:r>
              <a:rPr lang="pl-PL" sz="4400" b="1" smtClean="0"/>
              <a:t>ze </a:t>
            </a:r>
            <a:r>
              <a:rPr lang="pl-PL" sz="4400" b="1" dirty="0" smtClean="0"/>
              <a:t>szczególnym uwzględnieniem kryterium jakości rozwiązań projektowych</a:t>
            </a:r>
            <a:endParaRPr lang="pl-PL" sz="44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992679"/>
          </a:xfrm>
        </p:spPr>
        <p:txBody>
          <a:bodyPr>
            <a:normAutofit/>
          </a:bodyPr>
          <a:lstStyle/>
          <a:p>
            <a:pPr hangingPunct="0"/>
            <a:r>
              <a:rPr lang="pl-PL" b="1" dirty="0" smtClean="0"/>
              <a:t>Autor: Anna Marcinkowska</a:t>
            </a:r>
          </a:p>
          <a:p>
            <a:pPr hangingPunct="0"/>
            <a:r>
              <a:rPr lang="en-US" b="1" dirty="0" err="1" smtClean="0"/>
              <a:t>Promotor</a:t>
            </a:r>
            <a:r>
              <a:rPr lang="en-US" b="1" dirty="0" smtClean="0"/>
              <a:t>:</a:t>
            </a:r>
            <a:r>
              <a:rPr lang="pl-PL" b="1" dirty="0" smtClean="0"/>
              <a:t> </a:t>
            </a:r>
            <a:r>
              <a:rPr lang="en-US" b="1" dirty="0" smtClean="0"/>
              <a:t>prof</a:t>
            </a:r>
            <a:r>
              <a:rPr lang="en-US" b="1" dirty="0"/>
              <a:t>. </a:t>
            </a:r>
            <a:r>
              <a:rPr lang="en-US" b="1" dirty="0" err="1"/>
              <a:t>dr</a:t>
            </a:r>
            <a:r>
              <a:rPr lang="en-US" b="1" dirty="0"/>
              <a:t> hab. </a:t>
            </a:r>
            <a:r>
              <a:rPr lang="en-US" b="1" dirty="0" err="1"/>
              <a:t>inż</a:t>
            </a:r>
            <a:r>
              <a:rPr lang="en-US" b="1" dirty="0"/>
              <a:t>. </a:t>
            </a:r>
            <a:r>
              <a:rPr lang="pl-PL" b="1" dirty="0"/>
              <a:t>Piotr </a:t>
            </a:r>
            <a:r>
              <a:rPr lang="pl-PL" b="1" dirty="0" err="1"/>
              <a:t>Zaskórski</a:t>
            </a:r>
            <a:endParaRPr lang="pl-PL" b="1" dirty="0"/>
          </a:p>
          <a:p>
            <a:pPr hangingPunct="0"/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415665" y="6450568"/>
            <a:ext cx="5421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Warszawska Wyższa Szkoła Informatyki, Warszawa 2015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85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Ocena efektów analizy czasowo-kosztowej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476321"/>
              </p:ext>
            </p:extLst>
          </p:nvPr>
        </p:nvGraphicFramePr>
        <p:xfrm>
          <a:off x="1162050" y="1917192"/>
          <a:ext cx="9993629" cy="3691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8249"/>
                <a:gridCol w="1727711"/>
                <a:gridCol w="1280160"/>
                <a:gridCol w="1583465"/>
                <a:gridCol w="1354044"/>
              </a:tblGrid>
              <a:tr h="226310"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Źródło ryzyka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effectLst/>
                        </a:rPr>
                        <a:t>Ocena przed analizą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effectLst/>
                        </a:rPr>
                        <a:t>Ocena po</a:t>
                      </a:r>
                      <a:r>
                        <a:rPr lang="pl-PL" sz="1100" baseline="0" dirty="0" smtClean="0">
                          <a:effectLst/>
                        </a:rPr>
                        <a:t> </a:t>
                      </a:r>
                      <a:r>
                        <a:rPr lang="pl-PL" sz="1100" dirty="0" smtClean="0">
                          <a:effectLst/>
                        </a:rPr>
                        <a:t>analizie</a:t>
                      </a:r>
                      <a:endParaRPr lang="pl-PL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678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Prawdopodobieństwo wystąpienia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Wartość oceny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Prawdopodobieństwo wystąpienia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Wartość oceny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82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Niedostateczne zaangażowanie uczestników w projekcie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Małe doświadczenie kierownika projektu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1" dirty="0">
                          <a:effectLst/>
                        </a:rPr>
                        <a:t>Znaczące przekroczenie budżetu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</a:rPr>
                        <a:t>Bardzo niskie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Wysokie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75%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Złożone powiązania z systemami zewnętrznymi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Wysokie wymagania na niezawodność systemu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Wysokie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80%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Wysokie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80%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Zmiany wymagań biznesowych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wysokie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wysokie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95%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Niedostateczne wsparcie sponsora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Niekompletne wymagania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Wysokie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75%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Wysokie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75%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Zmiana przepisów prawnych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Średnie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Średnie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55%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400" b="1" dirty="0">
                          <a:effectLst/>
                        </a:rPr>
                        <a:t>Niedotrzymanie terminu realizacji projektu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</a:rPr>
                        <a:t>Bardzo wysokie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</a:rPr>
                        <a:t>98%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rgbClr val="FF0000"/>
                          </a:solidFill>
                          <a:effectLst/>
                        </a:rPr>
                        <a:t>Bardzo </a:t>
                      </a:r>
                      <a:r>
                        <a:rPr lang="pl-PL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niskie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14%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Błędy oprogramowania wykryte w fazie testów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niskie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10%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158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200" b="0" dirty="0">
                          <a:effectLst/>
                        </a:rPr>
                        <a:t>Rezygnacja z pracy członka zespołu</a:t>
                      </a:r>
                      <a:endParaRPr lang="pl-PL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Średnie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Średnie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45%</a:t>
                      </a:r>
                      <a:endParaRPr lang="pl-P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2186940" y="5600700"/>
            <a:ext cx="7996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PR</a:t>
            </a:r>
            <a:r>
              <a:rPr lang="pl-PL" baseline="-25000" dirty="0" smtClean="0"/>
              <a:t>1</a:t>
            </a:r>
            <a:r>
              <a:rPr lang="pl-PL" dirty="0" smtClean="0"/>
              <a:t>=(</a:t>
            </a:r>
            <a:r>
              <a:rPr lang="pl-PL" dirty="0"/>
              <a:t>15%+25%+10%+10%+80%+95%+25%+75%+55%+98%+10%+45%)/12=</a:t>
            </a:r>
            <a:r>
              <a:rPr lang="pl-PL" b="1" dirty="0"/>
              <a:t>45,25</a:t>
            </a:r>
            <a:r>
              <a:rPr lang="pl-PL" b="1" dirty="0" smtClean="0"/>
              <a:t>%</a:t>
            </a:r>
          </a:p>
          <a:p>
            <a:r>
              <a:rPr lang="pl-PL" dirty="0" smtClean="0"/>
              <a:t>PR</a:t>
            </a:r>
            <a:r>
              <a:rPr lang="pl-PL" baseline="-25000" dirty="0" smtClean="0"/>
              <a:t>2</a:t>
            </a:r>
            <a:r>
              <a:rPr lang="pl-PL" dirty="0" smtClean="0"/>
              <a:t>=(</a:t>
            </a:r>
            <a:r>
              <a:rPr lang="pl-PL" dirty="0"/>
              <a:t>15%+25%+75%+10%+80%+95%+25%+75%+55</a:t>
            </a:r>
            <a:r>
              <a:rPr lang="pl-PL" dirty="0" smtClean="0"/>
              <a:t>%+14</a:t>
            </a:r>
            <a:r>
              <a:rPr lang="pl-PL" dirty="0"/>
              <a:t>%+10%+45%)/12=</a:t>
            </a:r>
            <a:r>
              <a:rPr lang="pl-PL" b="1" dirty="0"/>
              <a:t>42,83</a:t>
            </a:r>
            <a:r>
              <a:rPr lang="pl-PL" b="1" dirty="0" smtClean="0"/>
              <a:t>%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02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 z prezentacji praktycznej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/>
              <a:t>Analiza czasowo-kosztowa pozwala </a:t>
            </a:r>
            <a:r>
              <a:rPr lang="pl-PL" sz="2400" b="1" dirty="0" smtClean="0"/>
              <a:t>skrócić czas realizacji </a:t>
            </a:r>
            <a:r>
              <a:rPr lang="pl-PL" sz="2400" dirty="0" smtClean="0"/>
              <a:t>projektu o 8.35 dni, przy jednoczesnym </a:t>
            </a:r>
            <a:r>
              <a:rPr lang="pl-PL" sz="2400" b="1" dirty="0" smtClean="0"/>
              <a:t>wzroście jego kosztów </a:t>
            </a:r>
            <a:r>
              <a:rPr lang="pl-PL" sz="2400" dirty="0" smtClean="0"/>
              <a:t>o 635 jednostek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/>
              <a:t>Poziom </a:t>
            </a:r>
            <a:r>
              <a:rPr lang="pl-PL" sz="2400" dirty="0"/>
              <a:t>ryzyka </a:t>
            </a:r>
            <a:r>
              <a:rPr lang="pl-PL" sz="2400" dirty="0" smtClean="0"/>
              <a:t>obniżył się z </a:t>
            </a:r>
            <a:r>
              <a:rPr lang="pl-PL" sz="2400" dirty="0"/>
              <a:t>wartości </a:t>
            </a:r>
            <a:r>
              <a:rPr lang="pl-PL" sz="2400" b="1" dirty="0"/>
              <a:t>45.25%</a:t>
            </a:r>
            <a:r>
              <a:rPr lang="pl-PL" sz="2400" dirty="0"/>
              <a:t> do </a:t>
            </a:r>
            <a:r>
              <a:rPr lang="pl-PL" sz="2400" b="1" dirty="0"/>
              <a:t>42,83%, </a:t>
            </a:r>
            <a:r>
              <a:rPr lang="pl-PL" sz="2400" dirty="0"/>
              <a:t>co nieznacznie </a:t>
            </a:r>
            <a:r>
              <a:rPr lang="pl-PL" sz="2400" b="1" dirty="0"/>
              <a:t>podniosło jakość projektu</a:t>
            </a:r>
            <a:r>
              <a:rPr lang="pl-PL" sz="2400" dirty="0"/>
              <a:t>, zgodnie z zależnością, że ryzyko warunkuje poziom jakości projektu i jego </a:t>
            </a:r>
            <a:r>
              <a:rPr lang="pl-PL" sz="2400" dirty="0" smtClean="0"/>
              <a:t>wyników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/>
              <a:t>W </a:t>
            </a:r>
            <a:r>
              <a:rPr lang="pl-PL" sz="2400" dirty="0"/>
              <a:t>celu minimalizacji ryzyka przekroczenia budżetu projektu należy rozważyć modyfikację analizy czasowo-kosztowej wprowadzając </a:t>
            </a:r>
            <a:r>
              <a:rPr lang="pl-PL" sz="2400" b="1" dirty="0" smtClean="0"/>
              <a:t>dopuszczalny </a:t>
            </a:r>
            <a:r>
              <a:rPr lang="pl-PL" sz="2400" b="1" dirty="0"/>
              <a:t>całkowity koszt </a:t>
            </a:r>
            <a:r>
              <a:rPr lang="pl-PL" sz="2400" b="1" dirty="0" smtClean="0"/>
              <a:t>projektu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/>
              <a:t>Wpływ analizy czasowo-kosztowej na jakość projektu jest zależna od </a:t>
            </a:r>
            <a:r>
              <a:rPr lang="pl-PL" sz="2400" b="1" dirty="0" smtClean="0"/>
              <a:t>zidentyfikowanych typów ryzyka </a:t>
            </a:r>
            <a:r>
              <a:rPr lang="pl-PL" sz="2400" dirty="0" smtClean="0"/>
              <a:t>projektowego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901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 z prezentacji praktycznej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/>
              <a:t>Metody </a:t>
            </a:r>
            <a:r>
              <a:rPr lang="pl-PL" sz="2400" dirty="0"/>
              <a:t>PERT i PERT-COST wymagają bardziej szczegółowych danych wejściowych, ale dzięki temu wyliczony </a:t>
            </a:r>
            <a:r>
              <a:rPr lang="pl-PL" sz="2400" b="1" dirty="0"/>
              <a:t>czas trwania projektu jest dokładniejszy</a:t>
            </a:r>
            <a:endParaRPr lang="pl-PL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/>
              <a:t>Warto korzystać z metod opartych na PERT ze względu na możliwość </a:t>
            </a:r>
            <a:r>
              <a:rPr lang="pl-PL" sz="2400" dirty="0" smtClean="0"/>
              <a:t>określenia </a:t>
            </a:r>
            <a:r>
              <a:rPr lang="pl-PL" sz="2400" b="1" dirty="0" smtClean="0"/>
              <a:t>prawdopodobieństwa </a:t>
            </a:r>
            <a:r>
              <a:rPr lang="pl-PL" sz="2400" b="1" dirty="0"/>
              <a:t>realizacji projektu </a:t>
            </a:r>
            <a:r>
              <a:rPr lang="pl-PL" sz="2400" dirty="0"/>
              <a:t>w żądanym czasie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/>
              <a:t>Przygotowanie </a:t>
            </a:r>
            <a:r>
              <a:rPr lang="pl-PL" sz="2400" dirty="0"/>
              <a:t>arkusza analizy czasowo-kosztowej jest czasochłonne, ale </a:t>
            </a:r>
            <a:r>
              <a:rPr lang="pl-PL" sz="2400" b="1" dirty="0"/>
              <a:t>usprawnia obliczenia </a:t>
            </a:r>
            <a:r>
              <a:rPr lang="pl-PL" sz="2400" dirty="0"/>
              <a:t>i pozwala na </a:t>
            </a:r>
            <a:r>
              <a:rPr lang="pl-PL" sz="2400" b="1" dirty="0"/>
              <a:t>łatwą rekalkulację wyników w przypadku zmian </a:t>
            </a:r>
            <a:r>
              <a:rPr lang="pl-PL" sz="2400" dirty="0"/>
              <a:t>w </a:t>
            </a:r>
            <a:r>
              <a:rPr lang="pl-PL" sz="2400" dirty="0" smtClean="0"/>
              <a:t>projekcie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 smtClean="0"/>
              <a:t>Przygotowany arkusz ze względu na ilość wykonywanych obliczeń, może być wykorzystany do </a:t>
            </a:r>
            <a:r>
              <a:rPr lang="pl-PL" sz="2400" b="1" dirty="0" smtClean="0"/>
              <a:t>małych projektów </a:t>
            </a:r>
            <a:r>
              <a:rPr lang="pl-PL" sz="2400" dirty="0" smtClean="0"/>
              <a:t>lub do analizy wybranego </a:t>
            </a:r>
            <a:r>
              <a:rPr lang="pl-PL" sz="2400" b="1" dirty="0" smtClean="0"/>
              <a:t>etapu większego projektu</a:t>
            </a:r>
            <a:endParaRPr lang="pl-PL" sz="2400" b="1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00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Wnioski ogólnie z </a:t>
            </a:r>
            <a:r>
              <a:rPr lang="pl-PL" dirty="0" smtClean="0"/>
              <a:t>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W ramach pracy </a:t>
            </a:r>
            <a:r>
              <a:rPr lang="pl-PL" b="1" dirty="0" smtClean="0"/>
              <a:t>potwierdzona została hipoteza</a:t>
            </a:r>
            <a:r>
              <a:rPr lang="pl-PL" dirty="0" smtClean="0"/>
              <a:t>, że jakość </a:t>
            </a:r>
            <a:r>
              <a:rPr lang="pl-PL" dirty="0"/>
              <a:t>rozwiązań projektowych jest determinowana wieloaspektową analizą czasowo-kosztową rozwiązań </a:t>
            </a:r>
            <a:r>
              <a:rPr lang="pl-PL" dirty="0" smtClean="0"/>
              <a:t>projektowych.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A</a:t>
            </a:r>
            <a:r>
              <a:rPr lang="pl-PL" dirty="0" smtClean="0"/>
              <a:t>naliza </a:t>
            </a:r>
            <a:r>
              <a:rPr lang="pl-PL" dirty="0"/>
              <a:t>czasowo-kosztowa nie ingeruje w zakres projektu. Chcąc dokonać analizy czasowo-kosztowej projektu zachowując jakość na stałym poziomie należy zachować </a:t>
            </a:r>
            <a:r>
              <a:rPr lang="pl-PL" b="1" dirty="0"/>
              <a:t>bezpieczne wartości czasu i kosztu</a:t>
            </a:r>
            <a:r>
              <a:rPr lang="pl-PL" dirty="0"/>
              <a:t>. </a:t>
            </a:r>
            <a:endParaRPr lang="pl-P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Przed </a:t>
            </a:r>
            <a:r>
              <a:rPr lang="pl-PL" dirty="0"/>
              <a:t>podejściem do analizy czasowo-kosztowej </a:t>
            </a:r>
            <a:r>
              <a:rPr lang="pl-PL" dirty="0" smtClean="0"/>
              <a:t>należy zdefiniować </a:t>
            </a:r>
            <a:r>
              <a:rPr lang="pl-PL" b="1" dirty="0"/>
              <a:t>mierniki jakości rezultatu</a:t>
            </a:r>
            <a:r>
              <a:rPr lang="pl-PL" dirty="0"/>
              <a:t>.</a:t>
            </a:r>
            <a:endParaRPr lang="pl-P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Metodyki sieciowe są </a:t>
            </a:r>
            <a:r>
              <a:rPr lang="pl-PL" b="1" dirty="0"/>
              <a:t>uniwersalne</a:t>
            </a:r>
            <a:r>
              <a:rPr lang="pl-PL" dirty="0"/>
              <a:t> i mogą być stosowane do różnego rodzaju projektów, a także poszczególnych procesów.</a:t>
            </a:r>
            <a:endParaRPr lang="pl-PL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Wadą </a:t>
            </a:r>
            <a:r>
              <a:rPr lang="pl-PL" dirty="0"/>
              <a:t>rozpatrywanych metod analizy czasowo-kosztowej jest </a:t>
            </a:r>
            <a:r>
              <a:rPr lang="pl-PL" b="1" dirty="0"/>
              <a:t>koncentracja wyłącznie na czynnościach leżących na ścieżce </a:t>
            </a:r>
            <a:r>
              <a:rPr lang="pl-PL" b="1" dirty="0" smtClean="0"/>
              <a:t>krytycznej</a:t>
            </a:r>
            <a:r>
              <a:rPr lang="pl-PL" dirty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7571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1011957"/>
            <a:ext cx="12192000" cy="4394200"/>
          </a:xfrm>
        </p:spPr>
        <p:txBody>
          <a:bodyPr>
            <a:noAutofit/>
          </a:bodyPr>
          <a:lstStyle/>
          <a:p>
            <a:pPr algn="ctr"/>
            <a:r>
              <a:rPr lang="pl-PL" sz="8800" b="1" dirty="0" smtClean="0"/>
              <a:t>Dziękuję</a:t>
            </a:r>
            <a:br>
              <a:rPr lang="pl-PL" sz="8800" b="1" dirty="0" smtClean="0"/>
            </a:br>
            <a:r>
              <a:rPr lang="pl-PL" sz="8800" b="1" dirty="0" smtClean="0"/>
              <a:t>za </a:t>
            </a:r>
            <a:br>
              <a:rPr lang="pl-PL" sz="8800" b="1" dirty="0" smtClean="0"/>
            </a:br>
            <a:r>
              <a:rPr lang="pl-PL" sz="8800" b="1" dirty="0" smtClean="0"/>
              <a:t>uwagę</a:t>
            </a:r>
            <a:endParaRPr lang="pl-PL" sz="8800" b="1" dirty="0"/>
          </a:p>
        </p:txBody>
      </p:sp>
    </p:spTree>
    <p:extLst>
      <p:ext uri="{BB962C8B-B14F-4D97-AF65-F5344CB8AC3E}">
        <p14:creationId xmlns:p14="http://schemas.microsoft.com/office/powerpoint/2010/main" val="11812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i hipoteza badawcza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Cel pracy:</a:t>
            </a:r>
          </a:p>
          <a:p>
            <a:pPr algn="ctr"/>
            <a:r>
              <a:rPr lang="pl-PL" sz="2800" b="1" i="1" dirty="0"/>
              <a:t>Z</a:t>
            </a:r>
            <a:r>
              <a:rPr lang="pl-PL" sz="2800" b="1" i="1" dirty="0" smtClean="0"/>
              <a:t>badanie </a:t>
            </a:r>
            <a:r>
              <a:rPr lang="pl-PL" sz="2800" b="1" i="1" dirty="0"/>
              <a:t>wpływu analizy czasowo-kosztowej na kryterium jakości rozwiązań </a:t>
            </a:r>
            <a:r>
              <a:rPr lang="pl-PL" sz="2800" b="1" i="1" dirty="0" smtClean="0"/>
              <a:t>projektowych.</a:t>
            </a:r>
          </a:p>
          <a:p>
            <a:endParaRPr lang="pl-PL" dirty="0" smtClean="0"/>
          </a:p>
          <a:p>
            <a:r>
              <a:rPr lang="pl-PL" dirty="0" smtClean="0"/>
              <a:t>Hipoteza </a:t>
            </a:r>
            <a:r>
              <a:rPr lang="pl-PL" dirty="0"/>
              <a:t>badawcza:</a:t>
            </a:r>
          </a:p>
          <a:p>
            <a:pPr algn="ctr"/>
            <a:r>
              <a:rPr lang="pl-PL" sz="2800" b="1" i="1" dirty="0"/>
              <a:t>Jakość rozwiązań projektowych jest determinowana wieloaspektową analizą czasowo-kosztową rozwiązań projektowych.</a:t>
            </a:r>
          </a:p>
        </p:txBody>
      </p:sp>
    </p:spTree>
    <p:extLst>
      <p:ext uri="{BB962C8B-B14F-4D97-AF65-F5344CB8AC3E}">
        <p14:creationId xmlns:p14="http://schemas.microsoft.com/office/powerpoint/2010/main" val="105266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</a:t>
            </a:r>
            <a:r>
              <a:rPr lang="pl-PL" dirty="0" smtClean="0"/>
              <a:t>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1900" dirty="0" smtClean="0"/>
              <a:t>Rozdział 1. </a:t>
            </a:r>
            <a:r>
              <a:rPr lang="pl-PL" sz="2600" dirty="0" smtClean="0"/>
              <a:t>Istota</a:t>
            </a:r>
            <a:r>
              <a:rPr lang="pl-PL" sz="2600" dirty="0"/>
              <a:t>, złożoność i zakres </a:t>
            </a:r>
            <a:r>
              <a:rPr lang="pl-PL" sz="2600" dirty="0" smtClean="0"/>
              <a:t>projektu</a:t>
            </a:r>
          </a:p>
          <a:p>
            <a:r>
              <a:rPr lang="pl-PL" sz="1900" dirty="0"/>
              <a:t>Rozdział 2</a:t>
            </a:r>
            <a:r>
              <a:rPr lang="pl-PL" sz="1900" dirty="0" smtClean="0"/>
              <a:t>. </a:t>
            </a:r>
            <a:r>
              <a:rPr lang="pl-PL" sz="2600" dirty="0" smtClean="0"/>
              <a:t>Zarządzanie </a:t>
            </a:r>
            <a:r>
              <a:rPr lang="pl-PL" sz="2600" dirty="0"/>
              <a:t>złożonością  i jakością </a:t>
            </a:r>
            <a:r>
              <a:rPr lang="pl-PL" sz="2600" dirty="0" smtClean="0"/>
              <a:t>projektu</a:t>
            </a:r>
          </a:p>
          <a:p>
            <a:pPr lvl="0"/>
            <a:r>
              <a:rPr lang="pl-PL" sz="1900" dirty="0"/>
              <a:t>Rozdział </a:t>
            </a:r>
            <a:r>
              <a:rPr lang="pl-PL" sz="1900" dirty="0" smtClean="0"/>
              <a:t>3. </a:t>
            </a:r>
            <a:r>
              <a:rPr lang="pl-PL" sz="2600" dirty="0" smtClean="0"/>
              <a:t>Identyfikacja </a:t>
            </a:r>
            <a:r>
              <a:rPr lang="pl-PL" sz="2600" dirty="0"/>
              <a:t>zasobów i kosztów oraz jakości projektu</a:t>
            </a:r>
          </a:p>
          <a:p>
            <a:pPr lvl="0"/>
            <a:r>
              <a:rPr lang="pl-PL" sz="1900" dirty="0"/>
              <a:t>Rozdział </a:t>
            </a:r>
            <a:r>
              <a:rPr lang="pl-PL" sz="1900" dirty="0" smtClean="0"/>
              <a:t>4. </a:t>
            </a:r>
            <a:r>
              <a:rPr lang="pl-PL" sz="2600" dirty="0" smtClean="0"/>
              <a:t>Metody </a:t>
            </a:r>
            <a:r>
              <a:rPr lang="pl-PL" sz="2600" dirty="0"/>
              <a:t>oraz modele harmonogramowania i budżetowania projektu</a:t>
            </a:r>
          </a:p>
          <a:p>
            <a:pPr lvl="0"/>
            <a:r>
              <a:rPr lang="pl-PL" sz="1900" dirty="0"/>
              <a:t>Rozdział </a:t>
            </a:r>
            <a:r>
              <a:rPr lang="pl-PL" sz="1900" dirty="0" smtClean="0"/>
              <a:t>5. </a:t>
            </a:r>
            <a:r>
              <a:rPr lang="pl-PL" sz="2600" dirty="0" smtClean="0"/>
              <a:t>Identyfikacja </a:t>
            </a:r>
            <a:r>
              <a:rPr lang="pl-PL" sz="2600" dirty="0"/>
              <a:t>metod optymalizacji czasowo-kosztowej</a:t>
            </a:r>
          </a:p>
          <a:p>
            <a:pPr lvl="0"/>
            <a:r>
              <a:rPr lang="pl-PL" sz="1900" dirty="0"/>
              <a:t>Rozdział </a:t>
            </a:r>
            <a:r>
              <a:rPr lang="pl-PL" sz="1900" dirty="0" smtClean="0"/>
              <a:t>6. </a:t>
            </a:r>
            <a:r>
              <a:rPr lang="pl-PL" sz="2600" dirty="0" smtClean="0"/>
              <a:t>Ocena </a:t>
            </a:r>
            <a:r>
              <a:rPr lang="pl-PL" sz="2600" dirty="0"/>
              <a:t>efektów analizy czasowo-kosztowej w kontekście jakości</a:t>
            </a:r>
          </a:p>
          <a:p>
            <a:pPr lvl="0"/>
            <a:r>
              <a:rPr lang="pl-PL" sz="1900" dirty="0"/>
              <a:t>Rozdział </a:t>
            </a:r>
            <a:r>
              <a:rPr lang="pl-PL" sz="1900" dirty="0" smtClean="0"/>
              <a:t>7. </a:t>
            </a:r>
            <a:r>
              <a:rPr lang="pl-PL" sz="2600" dirty="0" smtClean="0"/>
              <a:t>Prezentacja </a:t>
            </a:r>
            <a:r>
              <a:rPr lang="pl-PL" sz="2600" dirty="0"/>
              <a:t>praktyczna analizy czasowo-kosztowej w odniesieniu do projektu systemu informatycznego</a:t>
            </a:r>
          </a:p>
          <a:p>
            <a:pPr lvl="0"/>
            <a:r>
              <a:rPr lang="pl-PL" sz="1900" dirty="0"/>
              <a:t>Rozdział </a:t>
            </a:r>
            <a:r>
              <a:rPr lang="pl-PL" sz="1900" dirty="0" smtClean="0"/>
              <a:t>8. </a:t>
            </a:r>
            <a:r>
              <a:rPr lang="pl-PL" sz="2600" dirty="0" smtClean="0"/>
              <a:t>Wnioski </a:t>
            </a:r>
            <a:r>
              <a:rPr lang="pl-PL" sz="2600" dirty="0"/>
              <a:t>do praktyki projektowej w obszarze analizy czasowo-kosztowej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898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Wnioski z analizy istniejących </a:t>
            </a:r>
            <a:r>
              <a:rPr lang="pl-PL" dirty="0" smtClean="0"/>
              <a:t>rozwiązań – wady i zalety metod CPM-COST i PERT-COST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042702"/>
              </p:ext>
            </p:extLst>
          </p:nvPr>
        </p:nvGraphicFramePr>
        <p:xfrm>
          <a:off x="1096963" y="1846263"/>
          <a:ext cx="100584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Zalety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Wady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/>
                        <a:t>Przejrzystość </a:t>
                      </a:r>
                      <a:r>
                        <a:rPr lang="pl-PL" b="1" dirty="0" smtClean="0"/>
                        <a:t>diagramów sieciowych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/>
                        <a:t>Możliwość wyznaczenia </a:t>
                      </a:r>
                      <a:r>
                        <a:rPr lang="pl-PL" b="1" dirty="0" smtClean="0"/>
                        <a:t>ścieżki krytycznej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b="1" dirty="0" smtClean="0"/>
                        <a:t>Minimalizacja ryzyka </a:t>
                      </a:r>
                      <a:r>
                        <a:rPr lang="pl-PL" dirty="0" smtClean="0"/>
                        <a:t>przekroczenia terminu realizacji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0" dirty="0" smtClean="0"/>
                        <a:t>Prezentacja</a:t>
                      </a:r>
                      <a:r>
                        <a:rPr lang="pl-PL" b="0" baseline="0" dirty="0" smtClean="0"/>
                        <a:t> </a:t>
                      </a:r>
                      <a:r>
                        <a:rPr lang="pl-PL" b="1" baseline="0" dirty="0" smtClean="0"/>
                        <a:t>terminu zakończenia projektu i rezerw czasowych</a:t>
                      </a:r>
                      <a:r>
                        <a:rPr lang="pl-PL" b="0" baseline="0" dirty="0" smtClean="0"/>
                        <a:t> poszczególnych czynności na diagramie</a:t>
                      </a:r>
                      <a:endParaRPr lang="pl-PL" b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0" dirty="0" smtClean="0"/>
                        <a:t>Wsparcie</a:t>
                      </a:r>
                      <a:r>
                        <a:rPr lang="pl-PL" b="0" baseline="0" dirty="0" smtClean="0"/>
                        <a:t> w procesie </a:t>
                      </a:r>
                      <a:r>
                        <a:rPr lang="pl-PL" b="1" baseline="0" dirty="0" smtClean="0"/>
                        <a:t>szacowania kosztów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0" baseline="0" dirty="0" smtClean="0"/>
                        <a:t>Możliwość graficznej reprezentacji </a:t>
                      </a:r>
                      <a:r>
                        <a:rPr lang="pl-PL" b="1" baseline="0" dirty="0" smtClean="0"/>
                        <a:t>struktury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1" baseline="0" dirty="0" smtClean="0"/>
                        <a:t>Względnie proste obliczenia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0" baseline="0" dirty="0" smtClean="0"/>
                        <a:t>Możliwość wyznaczenia </a:t>
                      </a:r>
                      <a:r>
                        <a:rPr lang="pl-PL" b="1" baseline="0" dirty="0" smtClean="0"/>
                        <a:t>prawdopodobieństwa realizacji projektu</a:t>
                      </a:r>
                      <a:r>
                        <a:rPr lang="pl-PL" b="0" baseline="0" dirty="0" smtClean="0"/>
                        <a:t> w zadanym czasie (PERT)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dirty="0" smtClean="0"/>
                        <a:t>Trudność</a:t>
                      </a:r>
                      <a:r>
                        <a:rPr lang="pl-PL" baseline="0" dirty="0" smtClean="0"/>
                        <a:t> zastosowania dla </a:t>
                      </a:r>
                      <a:r>
                        <a:rPr lang="pl-PL" b="1" baseline="0" dirty="0" smtClean="0"/>
                        <a:t>wysoce złożonych </a:t>
                      </a:r>
                      <a:r>
                        <a:rPr lang="pl-PL" baseline="0" dirty="0" smtClean="0"/>
                        <a:t>projektów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b="1" dirty="0" smtClean="0"/>
                        <a:t>Nieprecyzyjne czasy trwania </a:t>
                      </a:r>
                      <a:r>
                        <a:rPr lang="pl-PL" dirty="0" smtClean="0"/>
                        <a:t>zadań</a:t>
                      </a:r>
                      <a:r>
                        <a:rPr lang="pl-PL" baseline="0" dirty="0" smtClean="0"/>
                        <a:t> i zakończenia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/>
                        <a:t>Złożone </a:t>
                      </a:r>
                      <a:r>
                        <a:rPr lang="pl-PL" b="1" dirty="0" smtClean="0"/>
                        <a:t>wprowadzanie modyfikacji </a:t>
                      </a:r>
                      <a:r>
                        <a:rPr lang="pl-PL" dirty="0" smtClean="0"/>
                        <a:t>w sieci w trakcie trwania projektu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="1" dirty="0" smtClean="0"/>
                        <a:t>Czasochłonne obliczenia </a:t>
                      </a:r>
                      <a:r>
                        <a:rPr lang="pl-PL" dirty="0" smtClean="0"/>
                        <a:t>dla złożonych</a:t>
                      </a:r>
                      <a:r>
                        <a:rPr lang="pl-PL" baseline="0" dirty="0" smtClean="0"/>
                        <a:t> projektów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 smtClean="0"/>
                        <a:t>Koncentracja na czynnościach tworzących ścieżkę krytyczną projektu</a:t>
                      </a:r>
                      <a:endParaRPr lang="pl-PL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pl-PL" b="1" dirty="0">
                <a:effectLst>
                  <a:outerShdw sx="0" sy="0">
                    <a:srgbClr val="000000"/>
                  </a:outerShdw>
                </a:effectLst>
              </a:rPr>
              <a:t>Ocena efektów analizy czasowo-kosztowej w kontekście jakości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91440" lvl="1" indent="-91440">
                  <a:spcBef>
                    <a:spcPts val="1200"/>
                  </a:spcBef>
                  <a:spcAft>
                    <a:spcPts val="200"/>
                  </a:spcAft>
                  <a:buSzPct val="100000"/>
                  <a:buFont typeface="Calibri" panose="020F0502020204030204" pitchFamily="34" charset="0"/>
                  <a:buChar char=" "/>
                </a:pPr>
                <a:r>
                  <a:rPr lang="pl-PL" b="1" dirty="0">
                    <a:effectLst>
                      <a:outerShdw sx="0" sy="0">
                        <a:srgbClr val="000000"/>
                      </a:outerShdw>
                    </a:effectLst>
                  </a:rPr>
                  <a:t>Ocena w kontekście systemowej definicji </a:t>
                </a:r>
                <a:r>
                  <a:rPr lang="pl-PL" b="1" dirty="0" smtClean="0">
                    <a:effectLst>
                      <a:outerShdw sx="0" sy="0">
                        <a:srgbClr val="000000"/>
                      </a:outerShdw>
                    </a:effectLst>
                  </a:rPr>
                  <a:t>jakości</a:t>
                </a:r>
              </a:p>
              <a:p>
                <a:pPr marL="1978025" indent="-90488"/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𝐺𝑤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l-PL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l-PL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𝑐𝑠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l-PL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pl-PL" sz="1800" i="1" dirty="0"/>
                  <a:t>,</a:t>
                </a:r>
                <a:endParaRPr lang="pl-PL" sz="1800" i="1" dirty="0" smtClean="0"/>
              </a:p>
              <a:p>
                <a:pPr marL="1978025" indent="-90488"/>
                <a:r>
                  <a:rPr lang="pl-PL" sz="1800" dirty="0" smtClean="0"/>
                  <a:t>przy </a:t>
                </a:r>
                <a:r>
                  <a:rPr lang="pl-PL" sz="1800" dirty="0"/>
                  <a:t>czym: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l-PL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pl-PL" sz="1800" i="1" dirty="0"/>
                  <a:t>,</a:t>
                </a:r>
              </a:p>
              <a:p>
                <a:pPr marL="1978025" indent="-90488"/>
                <a:r>
                  <a:rPr lang="pl-PL" sz="1800" dirty="0" smtClean="0"/>
                  <a:t>oraz</a:t>
                </a:r>
                <a:r>
                  <a:rPr lang="pl-PL" sz="1800" dirty="0"/>
                  <a:t>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𝑐𝑠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l-PL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, Ż, 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pl-PL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l-PL" sz="1800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pl-PL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𝐾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pl-PL" sz="1800" i="1">
                        <a:latin typeface="Cambria Math" panose="02040503050406030204" pitchFamily="18" charset="0"/>
                      </a:rPr>
                      <m:t>,…)</m:t>
                    </m:r>
                  </m:oMath>
                </a14:m>
                <a:endParaRPr lang="pl-PL" sz="1800" b="1" dirty="0">
                  <a:effectLst>
                    <a:outerShdw sx="0" sy="0">
                      <a:srgbClr val="000000"/>
                    </a:outerShdw>
                  </a:effectLst>
                </a:endParaRPr>
              </a:p>
              <a:p>
                <a:pPr marL="91440" lvl="1" indent="-91440">
                  <a:spcBef>
                    <a:spcPts val="1200"/>
                  </a:spcBef>
                  <a:spcAft>
                    <a:spcPts val="200"/>
                  </a:spcAft>
                  <a:buSzPct val="100000"/>
                  <a:buFont typeface="Calibri" panose="020F0502020204030204" pitchFamily="34" charset="0"/>
                  <a:buChar char=" "/>
                </a:pPr>
                <a:r>
                  <a:rPr lang="pl-PL" b="1" dirty="0">
                    <a:effectLst>
                      <a:outerShdw sx="0" sy="0">
                        <a:srgbClr val="000000"/>
                      </a:outerShdw>
                    </a:effectLst>
                  </a:rPr>
                  <a:t>Ocena w ujęciu ex-</a:t>
                </a:r>
                <a:r>
                  <a:rPr lang="pl-PL" b="1" dirty="0" err="1">
                    <a:effectLst>
                      <a:outerShdw sx="0" sy="0">
                        <a:srgbClr val="000000"/>
                      </a:outerShdw>
                    </a:effectLst>
                  </a:rPr>
                  <a:t>ante</a:t>
                </a:r>
                <a:endParaRPr lang="pl-PL" b="1" dirty="0">
                  <a:effectLst>
                    <a:outerShdw sx="0" sy="0">
                      <a:srgbClr val="000000"/>
                    </a:outerShdw>
                  </a:effectLst>
                </a:endParaRPr>
              </a:p>
              <a:p>
                <a:endParaRPr lang="pl-PL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485" t="-1515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az 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809" y="4211636"/>
            <a:ext cx="2366645" cy="20405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080" y="4211637"/>
            <a:ext cx="2454910" cy="20405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744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Arkusz analizy czasowo kosztowej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30" y="1737360"/>
            <a:ext cx="10553700" cy="4912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Wykres Gantta dla metody PERT</a:t>
            </a:r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4047803870"/>
              </p:ext>
            </p:extLst>
          </p:nvPr>
        </p:nvGraphicFramePr>
        <p:xfrm>
          <a:off x="339090" y="1737360"/>
          <a:ext cx="11593830" cy="4594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05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Kroki analizy PERT-COST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'Weryfikacja scenariuszy dystrybucji danych' o </a:t>
            </a:r>
            <a:r>
              <a:rPr lang="pl-PL" b="1" dirty="0"/>
              <a:t>0,5</a:t>
            </a:r>
            <a:r>
              <a:rPr lang="pl-PL" dirty="0"/>
              <a:t> jednostek, koszt: </a:t>
            </a:r>
            <a:r>
              <a:rPr lang="pl-PL" b="1" dirty="0"/>
              <a:t>20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'Projektowanie komponentów procesu' o </a:t>
            </a:r>
            <a:r>
              <a:rPr lang="pl-PL" b="1" dirty="0"/>
              <a:t>1</a:t>
            </a:r>
            <a:r>
              <a:rPr lang="pl-PL" dirty="0"/>
              <a:t> jednostek, koszt: </a:t>
            </a:r>
            <a:r>
              <a:rPr lang="pl-PL" b="1" dirty="0"/>
              <a:t>45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'Oszacowanie ryzyka projektu' o </a:t>
            </a:r>
            <a:r>
              <a:rPr lang="pl-PL" b="1" dirty="0"/>
              <a:t>1,33333333333333</a:t>
            </a:r>
            <a:r>
              <a:rPr lang="pl-PL" dirty="0"/>
              <a:t> jednostek, koszt: </a:t>
            </a:r>
            <a:r>
              <a:rPr lang="pl-PL" b="1" dirty="0"/>
              <a:t>80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'Wykonanie diagramu ERD' o </a:t>
            </a:r>
            <a:r>
              <a:rPr lang="pl-PL" b="1" dirty="0"/>
              <a:t>0,966666666666666</a:t>
            </a:r>
            <a:r>
              <a:rPr lang="pl-PL" dirty="0"/>
              <a:t> jednostek, koszt: </a:t>
            </a:r>
            <a:r>
              <a:rPr lang="pl-PL" b="1" dirty="0"/>
              <a:t>70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'Alokowanie zadań serwera' o </a:t>
            </a:r>
            <a:r>
              <a:rPr lang="pl-PL" b="1" dirty="0"/>
              <a:t>0,6</a:t>
            </a:r>
            <a:r>
              <a:rPr lang="pl-PL" dirty="0"/>
              <a:t> jednostek, koszt: </a:t>
            </a:r>
            <a:r>
              <a:rPr lang="pl-PL" b="1" dirty="0"/>
              <a:t>45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'Walidacja projektu fizycznego' o </a:t>
            </a:r>
            <a:r>
              <a:rPr lang="pl-PL" b="1" dirty="0"/>
              <a:t>0,75</a:t>
            </a:r>
            <a:r>
              <a:rPr lang="pl-PL" dirty="0"/>
              <a:t> jednostek, koszt: </a:t>
            </a:r>
            <a:r>
              <a:rPr lang="pl-PL" b="1" dirty="0"/>
              <a:t>60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'Kodowanie pliku wsadowego' o </a:t>
            </a:r>
            <a:r>
              <a:rPr lang="pl-PL" b="1" dirty="0"/>
              <a:t>1,38333333333333</a:t>
            </a:r>
            <a:r>
              <a:rPr lang="pl-PL" dirty="0"/>
              <a:t> jednostek, koszt: </a:t>
            </a:r>
            <a:r>
              <a:rPr lang="pl-PL" b="1" dirty="0"/>
              <a:t>120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'Testy działania komponentów' o </a:t>
            </a:r>
            <a:r>
              <a:rPr lang="pl-PL" b="1" dirty="0"/>
              <a:t>1,11666666666667</a:t>
            </a:r>
            <a:r>
              <a:rPr lang="pl-PL" dirty="0"/>
              <a:t> jednostek, koszt: </a:t>
            </a:r>
            <a:r>
              <a:rPr lang="pl-PL" b="1" dirty="0"/>
              <a:t>110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'Finalizacja modelu wdrożenia' o </a:t>
            </a:r>
            <a:r>
              <a:rPr lang="pl-PL" b="1" dirty="0"/>
              <a:t>0,333333333333333</a:t>
            </a:r>
            <a:r>
              <a:rPr lang="pl-PL" dirty="0"/>
              <a:t> jednostek, koszt: </a:t>
            </a:r>
            <a:r>
              <a:rPr lang="pl-PL" b="1" dirty="0"/>
              <a:t>35</a:t>
            </a:r>
          </a:p>
          <a:p>
            <a:pPr marL="457200" lvl="0" indent="-457200">
              <a:buFont typeface="+mj-lt"/>
              <a:buAutoNum type="arabicPeriod"/>
            </a:pPr>
            <a:r>
              <a:rPr lang="pl-PL" dirty="0"/>
              <a:t>Skrócenie czynności 'Kontrola oczekiwań' o </a:t>
            </a:r>
            <a:r>
              <a:rPr lang="pl-PL" b="1" dirty="0"/>
              <a:t>0,366666666666667</a:t>
            </a:r>
            <a:r>
              <a:rPr lang="pl-PL" dirty="0"/>
              <a:t> jednostek, koszt: </a:t>
            </a:r>
            <a:r>
              <a:rPr lang="pl-PL" b="1" dirty="0" smtClean="0"/>
              <a:t>50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2241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Arkusz analizy czasowo-kosztowej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3272" y="2266950"/>
            <a:ext cx="5606415" cy="1516380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3272" y="4309110"/>
            <a:ext cx="5611650" cy="153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02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343</TotalTime>
  <Words>808</Words>
  <Application>Microsoft Office PowerPoint</Application>
  <PresentationFormat>Panoramiczny</PresentationFormat>
  <Paragraphs>168</Paragraphs>
  <Slides>14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Retrospekcja</vt:lpstr>
      <vt:lpstr>Wieloaspektowa analiza czasowo-kosztowa projektów ze szczególnym uwzględnieniem kryterium jakości rozwiązań projektowych</vt:lpstr>
      <vt:lpstr>Cel i hipoteza badawcza</vt:lpstr>
      <vt:lpstr>Zakres pracy</vt:lpstr>
      <vt:lpstr>Wnioski z analizy istniejących rozwiązań – wady i zalety metod CPM-COST i PERT-COST</vt:lpstr>
      <vt:lpstr>Ocena efektów analizy czasowo-kosztowej w kontekście jakości</vt:lpstr>
      <vt:lpstr>Arkusz analizy czasowo kosztowej</vt:lpstr>
      <vt:lpstr>Wykres Gantta dla metody PERT</vt:lpstr>
      <vt:lpstr>Kroki analizy PERT-COST</vt:lpstr>
      <vt:lpstr>Arkusz analizy czasowo-kosztowej</vt:lpstr>
      <vt:lpstr>Ocena efektów analizy czasowo-kosztowej</vt:lpstr>
      <vt:lpstr>Wnioski z prezentacji praktycznej</vt:lpstr>
      <vt:lpstr>Wnioski z prezentacji praktycznej</vt:lpstr>
      <vt:lpstr>Wnioski ogólnie z pracy</vt:lpstr>
      <vt:lpstr>Dziękuję za 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Wieloaspektowa analiza czasowo-kosztowa projektów informatycznych ze szczególnym uwzględnieniem kryterium jakości rozwiązań projektowych</dc:title>
  <dc:creator>fredzia</dc:creator>
  <cp:lastModifiedBy>fredzia</cp:lastModifiedBy>
  <cp:revision>32</cp:revision>
  <dcterms:created xsi:type="dcterms:W3CDTF">2015-11-02T17:18:26Z</dcterms:created>
  <dcterms:modified xsi:type="dcterms:W3CDTF">2015-11-18T20:37:50Z</dcterms:modified>
</cp:coreProperties>
</file>