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266" r:id="rId13"/>
    <p:sldId id="267" r:id="rId14"/>
    <p:sldId id="272" r:id="rId15"/>
    <p:sldId id="269" r:id="rId16"/>
    <p:sldId id="270" r:id="rId17"/>
    <p:sldId id="271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9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Zapytanie klasyczne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 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125</c:v>
                </c:pt>
                <c:pt idx="1">
                  <c:v>140</c:v>
                </c:pt>
                <c:pt idx="2">
                  <c:v>140</c:v>
                </c:pt>
                <c:pt idx="3">
                  <c:v>125</c:v>
                </c:pt>
                <c:pt idx="4">
                  <c:v>172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Zapytanie OVER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 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109</c:v>
                </c:pt>
                <c:pt idx="1">
                  <c:v>124</c:v>
                </c:pt>
                <c:pt idx="2">
                  <c:v>104</c:v>
                </c:pt>
                <c:pt idx="3">
                  <c:v>109</c:v>
                </c:pt>
                <c:pt idx="4">
                  <c:v>124</c:v>
                </c:pt>
              </c:numCache>
            </c:numRef>
          </c:val>
        </c:ser>
        <c:marker val="1"/>
        <c:axId val="79915264"/>
        <c:axId val="96040064"/>
      </c:lineChart>
      <c:catAx>
        <c:axId val="799152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6040064"/>
        <c:crosses val="autoZero"/>
        <c:auto val="1"/>
        <c:lblAlgn val="ctr"/>
        <c:lblOffset val="100"/>
      </c:catAx>
      <c:valAx>
        <c:axId val="960400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Czas w</a:t>
                </a:r>
                <a:r>
                  <a:rPr lang="pl-PL" baseline="0"/>
                  <a:t> milisekundach</a:t>
                </a:r>
                <a:endParaRPr lang="pl-PL"/>
              </a:p>
            </c:rich>
          </c:tx>
          <c:layout/>
        </c:title>
        <c:numFmt formatCode="General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991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Zapytanie klasyczne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755</c:v>
                </c:pt>
                <c:pt idx="1">
                  <c:v>1425</c:v>
                </c:pt>
                <c:pt idx="2">
                  <c:v>1326</c:v>
                </c:pt>
                <c:pt idx="3">
                  <c:v>1280</c:v>
                </c:pt>
                <c:pt idx="4">
                  <c:v>1280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Zapytanie OVER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1263</c:v>
                </c:pt>
                <c:pt idx="1">
                  <c:v>515</c:v>
                </c:pt>
                <c:pt idx="2">
                  <c:v>312</c:v>
                </c:pt>
                <c:pt idx="3">
                  <c:v>1108</c:v>
                </c:pt>
                <c:pt idx="4">
                  <c:v>515</c:v>
                </c:pt>
              </c:numCache>
            </c:numRef>
          </c:val>
        </c:ser>
        <c:marker val="1"/>
        <c:axId val="103670144"/>
        <c:axId val="103672064"/>
      </c:lineChart>
      <c:catAx>
        <c:axId val="1036701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3672064"/>
        <c:crosses val="autoZero"/>
        <c:auto val="1"/>
        <c:lblAlgn val="ctr"/>
        <c:lblOffset val="100"/>
      </c:catAx>
      <c:valAx>
        <c:axId val="1036720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Czas w milisekundach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3670144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Zapytanie klasyczne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25853</c:v>
                </c:pt>
                <c:pt idx="1">
                  <c:v>23669</c:v>
                </c:pt>
                <c:pt idx="2">
                  <c:v>23536</c:v>
                </c:pt>
                <c:pt idx="3">
                  <c:v>23116</c:v>
                </c:pt>
                <c:pt idx="4">
                  <c:v>23753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Zapytanie OVER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17146</c:v>
                </c:pt>
                <c:pt idx="1">
                  <c:v>16619</c:v>
                </c:pt>
                <c:pt idx="2">
                  <c:v>16980</c:v>
                </c:pt>
                <c:pt idx="3">
                  <c:v>16569</c:v>
                </c:pt>
                <c:pt idx="4">
                  <c:v>16178</c:v>
                </c:pt>
              </c:numCache>
            </c:numRef>
          </c:val>
        </c:ser>
        <c:marker val="1"/>
        <c:axId val="117337088"/>
        <c:axId val="117375744"/>
      </c:lineChart>
      <c:catAx>
        <c:axId val="117337088"/>
        <c:scaling>
          <c:orientation val="minMax"/>
        </c:scaling>
        <c:axPos val="b"/>
        <c:majorTickMark val="none"/>
        <c:tickLblPos val="nextTo"/>
        <c:crossAx val="117375744"/>
        <c:crosses val="autoZero"/>
        <c:auto val="1"/>
        <c:lblAlgn val="ctr"/>
        <c:lblOffset val="100"/>
      </c:catAx>
      <c:valAx>
        <c:axId val="1173757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Czas w milisekundach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17337088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Zapytanie Klasyczne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963215</c:v>
                </c:pt>
                <c:pt idx="1">
                  <c:v>973251</c:v>
                </c:pt>
                <c:pt idx="2">
                  <c:v>968125</c:v>
                </c:pt>
                <c:pt idx="3">
                  <c:v>982151</c:v>
                </c:pt>
                <c:pt idx="4">
                  <c:v>978945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Zapytanie OVER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166327</c:v>
                </c:pt>
                <c:pt idx="1">
                  <c:v>166854</c:v>
                </c:pt>
                <c:pt idx="2">
                  <c:v>156121</c:v>
                </c:pt>
                <c:pt idx="3">
                  <c:v>178521</c:v>
                </c:pt>
                <c:pt idx="4">
                  <c:v>158213</c:v>
                </c:pt>
              </c:numCache>
            </c:numRef>
          </c:val>
        </c:ser>
        <c:marker val="1"/>
        <c:axId val="117456256"/>
        <c:axId val="117466240"/>
      </c:lineChart>
      <c:catAx>
        <c:axId val="117456256"/>
        <c:scaling>
          <c:orientation val="minMax"/>
        </c:scaling>
        <c:axPos val="b"/>
        <c:majorTickMark val="none"/>
        <c:tickLblPos val="nextTo"/>
        <c:crossAx val="117466240"/>
        <c:crosses val="autoZero"/>
        <c:auto val="1"/>
        <c:lblAlgn val="ctr"/>
        <c:lblOffset val="100"/>
      </c:catAx>
      <c:valAx>
        <c:axId val="1174662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Czas wmilisekundach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17456256"/>
        <c:crosses val="autoZero"/>
        <c:crossBetween val="between"/>
      </c:valAx>
      <c:spPr>
        <a:ln>
          <a:noFill/>
        </a:ln>
      </c:spPr>
    </c:plotArea>
    <c:legend>
      <c:legendPos val="r"/>
      <c:layout/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Zapytanie klasyczne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1321512</c:v>
                </c:pt>
                <c:pt idx="1">
                  <c:v>1243565</c:v>
                </c:pt>
                <c:pt idx="2">
                  <c:v>1313251</c:v>
                </c:pt>
                <c:pt idx="3">
                  <c:v>1253554</c:v>
                </c:pt>
                <c:pt idx="4">
                  <c:v>1483556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Zapytanie OVER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Próbka 1</c:v>
                </c:pt>
                <c:pt idx="1">
                  <c:v>Próbka 2</c:v>
                </c:pt>
                <c:pt idx="2">
                  <c:v>Próbka 3</c:v>
                </c:pt>
                <c:pt idx="3">
                  <c:v>Próbka 4</c:v>
                </c:pt>
                <c:pt idx="4">
                  <c:v>Próbka 5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512652</c:v>
                </c:pt>
                <c:pt idx="1">
                  <c:v>501213</c:v>
                </c:pt>
                <c:pt idx="2">
                  <c:v>492132</c:v>
                </c:pt>
                <c:pt idx="3">
                  <c:v>503255</c:v>
                </c:pt>
                <c:pt idx="4">
                  <c:v>489513</c:v>
                </c:pt>
              </c:numCache>
            </c:numRef>
          </c:val>
        </c:ser>
        <c:marker val="1"/>
        <c:axId val="144710272"/>
        <c:axId val="144716160"/>
      </c:lineChart>
      <c:catAx>
        <c:axId val="144710272"/>
        <c:scaling>
          <c:orientation val="minMax"/>
        </c:scaling>
        <c:axPos val="b"/>
        <c:majorTickMark val="none"/>
        <c:tickLblPos val="nextTo"/>
        <c:crossAx val="144716160"/>
        <c:crosses val="autoZero"/>
        <c:auto val="1"/>
        <c:lblAlgn val="ctr"/>
        <c:lblOffset val="100"/>
      </c:catAx>
      <c:valAx>
        <c:axId val="1447161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Czas w milisekundach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44710272"/>
        <c:crosses val="autoZero"/>
        <c:crossBetween val="between"/>
      </c:valAx>
      <c:spPr>
        <a:ln>
          <a:noFill/>
        </a:ln>
      </c:spPr>
    </c:plotArea>
    <c:legend>
      <c:legendPos val="r"/>
      <c:layout/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339311752697581"/>
          <c:y val="6.3899200099987508E-2"/>
          <c:w val="0.513296697287839"/>
          <c:h val="0.74179602549681301"/>
        </c:manualLayout>
      </c:layout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Zapytanie Klasyczne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Arkusz1!$A$2:$A$6</c:f>
              <c:strCache>
                <c:ptCount val="5"/>
                <c:pt idx="0">
                  <c:v>10.000</c:v>
                </c:pt>
                <c:pt idx="1">
                  <c:v>100.000</c:v>
                </c:pt>
                <c:pt idx="2">
                  <c:v>1.000.000</c:v>
                </c:pt>
                <c:pt idx="3">
                  <c:v>5.000.000</c:v>
                </c:pt>
                <c:pt idx="4">
                  <c:v>10.000.000</c:v>
                </c:pt>
              </c:strCache>
            </c:strRef>
          </c:cat>
          <c:val>
            <c:numRef>
              <c:f>Arkusz1!$B$2:$B$6</c:f>
              <c:numCache>
                <c:formatCode>0.000</c:formatCode>
                <c:ptCount val="5"/>
                <c:pt idx="0">
                  <c:v>0.14000000000000001</c:v>
                </c:pt>
                <c:pt idx="1">
                  <c:v>1.212999999999995</c:v>
                </c:pt>
                <c:pt idx="2">
                  <c:v>23.99</c:v>
                </c:pt>
                <c:pt idx="3">
                  <c:v>973.14</c:v>
                </c:pt>
                <c:pt idx="4">
                  <c:v>1323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Zapytanie OVER</c:v>
                </c:pt>
              </c:strCache>
            </c:strRef>
          </c:tx>
          <c:marker>
            <c:symbol val="none"/>
          </c:marker>
          <c:cat>
            <c:strRef>
              <c:f>Arkusz1!$A$2:$A$6</c:f>
              <c:strCache>
                <c:ptCount val="5"/>
                <c:pt idx="0">
                  <c:v>10.000</c:v>
                </c:pt>
                <c:pt idx="1">
                  <c:v>100.000</c:v>
                </c:pt>
                <c:pt idx="2">
                  <c:v>1.000.000</c:v>
                </c:pt>
                <c:pt idx="3">
                  <c:v>5.000.000</c:v>
                </c:pt>
                <c:pt idx="4">
                  <c:v>10.000.000</c:v>
                </c:pt>
              </c:strCache>
            </c:strRef>
          </c:cat>
          <c:val>
            <c:numRef>
              <c:f>Arkusz1!$C$2:$C$6</c:f>
              <c:numCache>
                <c:formatCode>0.000</c:formatCode>
                <c:ptCount val="5"/>
                <c:pt idx="0">
                  <c:v>0.114</c:v>
                </c:pt>
                <c:pt idx="1">
                  <c:v>0.7400000000000021</c:v>
                </c:pt>
                <c:pt idx="2">
                  <c:v>16.7</c:v>
                </c:pt>
                <c:pt idx="3">
                  <c:v>165.20999999999998</c:v>
                </c:pt>
                <c:pt idx="4">
                  <c:v>499.75</c:v>
                </c:pt>
              </c:numCache>
            </c:numRef>
          </c:val>
        </c:ser>
        <c:marker val="1"/>
        <c:axId val="144757504"/>
        <c:axId val="144759040"/>
      </c:lineChart>
      <c:catAx>
        <c:axId val="144757504"/>
        <c:scaling>
          <c:orientation val="minMax"/>
        </c:scaling>
        <c:axPos val="b"/>
        <c:majorTickMark val="none"/>
        <c:tickLblPos val="nextTo"/>
        <c:crossAx val="144759040"/>
        <c:crosses val="autoZero"/>
        <c:auto val="1"/>
        <c:lblAlgn val="ctr"/>
        <c:lblOffset val="100"/>
      </c:catAx>
      <c:valAx>
        <c:axId val="1447590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 dirty="0"/>
                  <a:t>Czas w </a:t>
                </a:r>
                <a:r>
                  <a:rPr lang="pl-PL" dirty="0" smtClean="0"/>
                  <a:t>sekundach</a:t>
                </a:r>
                <a:endParaRPr lang="pl-PL" dirty="0"/>
              </a:p>
            </c:rich>
          </c:tx>
          <c:layout/>
        </c:title>
        <c:numFmt formatCode="0.000" sourceLinked="1"/>
        <c:majorTickMark val="none"/>
        <c:tickLblPos val="nextTo"/>
        <c:crossAx val="144757504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A16C11-80A2-4C49-A88B-87FD9CF70397}" type="datetimeFigureOut">
              <a:rPr lang="pl-PL" smtClean="0"/>
              <a:pPr/>
              <a:t>2015-11-09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72D43E-389E-428C-BE3A-94093C372880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dirty="0" smtClean="0"/>
              <a:t>Analiza wydajności zapytań analityczny w środowisku MS SQL wykorzystujących przetwarzanie w oknie w porównaniu z zapytaniami klasycznymi.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7854696" cy="1752600"/>
          </a:xfrm>
        </p:spPr>
        <p:txBody>
          <a:bodyPr>
            <a:normAutofit/>
          </a:bodyPr>
          <a:lstStyle/>
          <a:p>
            <a:r>
              <a:rPr lang="pl-PL" sz="1800" dirty="0" smtClean="0"/>
              <a:t>Warszawska Wyższa Szkoła Informatyki </a:t>
            </a:r>
          </a:p>
          <a:p>
            <a:r>
              <a:rPr lang="pl-PL" sz="1800" dirty="0" smtClean="0"/>
              <a:t>Andrzej Kuska</a:t>
            </a:r>
          </a:p>
          <a:p>
            <a:endParaRPr lang="pl-PL" sz="1800" dirty="0" smtClean="0"/>
          </a:p>
          <a:p>
            <a:r>
              <a:rPr lang="pl-PL" sz="1800" dirty="0" smtClean="0"/>
              <a:t>Promotor : dr inż. Paweł </a:t>
            </a:r>
            <a:r>
              <a:rPr lang="pl-PL" sz="1800" dirty="0" err="1" smtClean="0"/>
              <a:t>Figat</a:t>
            </a:r>
            <a:endParaRPr lang="pl-PL" sz="1800" dirty="0" smtClean="0"/>
          </a:p>
          <a:p>
            <a:r>
              <a:rPr lang="pl-PL" sz="1800" smtClean="0"/>
              <a:t>Konsultant : </a:t>
            </a:r>
            <a:r>
              <a:rPr lang="pl-PL" sz="1800" dirty="0" smtClean="0"/>
              <a:t>mgr inż. Andrzej Ptasznik</a:t>
            </a:r>
            <a:endParaRPr lang="pl-PL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badań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1400" dirty="0" smtClean="0"/>
          </a:p>
          <a:p>
            <a:r>
              <a:rPr lang="pl-PL" sz="1400" dirty="0" smtClean="0"/>
              <a:t>Pięć grup zapytań </a:t>
            </a:r>
          </a:p>
          <a:p>
            <a:pPr lvl="1"/>
            <a:r>
              <a:rPr lang="pl-PL" sz="1400" dirty="0" smtClean="0"/>
              <a:t>Każda grupa to zapytanie używające funkcji okna oraz realizujące ten sam problem zapytanie klasyczne</a:t>
            </a:r>
          </a:p>
          <a:p>
            <a:pPr lvl="1"/>
            <a:r>
              <a:rPr lang="pl-PL" sz="1400" dirty="0" smtClean="0"/>
              <a:t>Przeprowadzenie pięciu próbek zapytań celem uśrednienia </a:t>
            </a:r>
            <a:r>
              <a:rPr lang="pl-PL" sz="1400" dirty="0" smtClean="0"/>
              <a:t>czasów </a:t>
            </a:r>
            <a:r>
              <a:rPr lang="pl-PL" sz="1400" dirty="0" smtClean="0"/>
              <a:t>w jednej grupie</a:t>
            </a:r>
          </a:p>
          <a:p>
            <a:pPr lvl="1"/>
            <a:endParaRPr lang="pl-PL" sz="1400" dirty="0" smtClean="0"/>
          </a:p>
          <a:p>
            <a:pPr lvl="1"/>
            <a:endParaRPr lang="pl-PL" sz="1400" dirty="0" smtClean="0"/>
          </a:p>
          <a:p>
            <a:pPr lvl="1"/>
            <a:endParaRPr lang="pl-PL" sz="1400" dirty="0" smtClean="0"/>
          </a:p>
          <a:p>
            <a:r>
              <a:rPr lang="pl-PL" sz="1400" dirty="0" smtClean="0"/>
              <a:t>Przyrost danych po każdym etapie badania</a:t>
            </a:r>
          </a:p>
          <a:p>
            <a:pPr lvl="1"/>
            <a:r>
              <a:rPr lang="pl-PL" sz="1400" dirty="0" smtClean="0"/>
              <a:t>Etap I – początkowy zestaw danych – 1000 rekordów w we wszystkich tabelach</a:t>
            </a:r>
          </a:p>
          <a:p>
            <a:pPr lvl="1"/>
            <a:r>
              <a:rPr lang="pl-PL" sz="1400" dirty="0" smtClean="0"/>
              <a:t>Etap II: tabele słownikowe - 10,000 rekordów ; tabela główna 100,000 rekordów </a:t>
            </a:r>
          </a:p>
          <a:p>
            <a:pPr lvl="1"/>
            <a:r>
              <a:rPr lang="pl-PL" sz="1400" dirty="0" smtClean="0"/>
              <a:t>Etap III: tabele słownikowe - 10,000 rekordów ; tabela główna 1,000,000 rekordów </a:t>
            </a:r>
          </a:p>
          <a:p>
            <a:pPr lvl="1"/>
            <a:r>
              <a:rPr lang="pl-PL" sz="1400" dirty="0" smtClean="0"/>
              <a:t>Etap IV: tabele słownikowe - 10,000 rekordów ; tabela główna 5,000,000 rekordów</a:t>
            </a:r>
          </a:p>
          <a:p>
            <a:pPr lvl="1"/>
            <a:r>
              <a:rPr lang="pl-PL" sz="1400" dirty="0" smtClean="0"/>
              <a:t>Etap V: tabele słownikowe - 10,000 rekordów ; tabela główna 10,000,000 rekordów </a:t>
            </a:r>
          </a:p>
          <a:p>
            <a:pPr>
              <a:buNone/>
            </a:pPr>
            <a:endParaRPr lang="pl-PL" sz="1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Metoda badań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69384"/>
          </a:xfrm>
        </p:spPr>
        <p:txBody>
          <a:bodyPr>
            <a:normAutofit fontScale="92500" lnSpcReduction="20000"/>
          </a:bodyPr>
          <a:lstStyle/>
          <a:p>
            <a:r>
              <a:rPr lang="pl-PL" sz="1400" dirty="0" smtClean="0"/>
              <a:t>Stworzenie zapytania mierzącego czas wykonania</a:t>
            </a:r>
          </a:p>
          <a:p>
            <a:endParaRPr lang="pl-PL" sz="1400" dirty="0" smtClean="0"/>
          </a:p>
          <a:p>
            <a:endParaRPr lang="pl-PL" sz="1400" dirty="0" smtClean="0"/>
          </a:p>
          <a:p>
            <a:pPr>
              <a:buNone/>
            </a:pPr>
            <a:endParaRPr lang="pl-PL" sz="16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763688" y="2708920"/>
            <a:ext cx="5349875" cy="27363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DECLARE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@coldRunStart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Datetime2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@coldRunFinish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Datetime2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CHECKPOINT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DBCC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DROPCLEANBUFFERS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WITH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NO_INFOMSGS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DBCC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FREEPROCCACHE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WITH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NO_INFOMSGS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@coldRunStart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SYSDATETIME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STATISTICS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IO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STATISTICS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TIME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-------------------------------------------------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--- zapytanie do sprawdzenia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-------------------------------------------------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STATISTICS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TIME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OFF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STATISTICS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IO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OFF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@coldRunFinish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SYSDATETIME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DATEDIFF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MILLISECOND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@coldRunStart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@coldRunFinish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czasWykonania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Pomiary oraz analiza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Grupa I </a:t>
            </a:r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31640" y="2348880"/>
          <a:ext cx="3510280" cy="1440180"/>
        </p:xfrm>
        <a:graphic>
          <a:graphicData uri="http://schemas.openxmlformats.org/drawingml/2006/table">
            <a:tbl>
              <a:tblPr/>
              <a:tblGrid>
                <a:gridCol w="361754"/>
                <a:gridCol w="1619641"/>
                <a:gridCol w="1528885"/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Lp.</a:t>
                      </a:r>
                      <a:endParaRPr lang="pl-PL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Zapytanie klasyczne</a:t>
                      </a:r>
                      <a:endParaRPr lang="pl-PL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Zapytanie OVER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125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109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140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124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140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104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125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109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172 </a:t>
                      </a:r>
                      <a:r>
                        <a:rPr lang="pl-PL" sz="105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124 </a:t>
                      </a:r>
                      <a:r>
                        <a:rPr lang="pl-PL" sz="105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Wykres 4"/>
          <p:cNvGraphicFramePr/>
          <p:nvPr/>
        </p:nvGraphicFramePr>
        <p:xfrm>
          <a:off x="4932040" y="2276872"/>
          <a:ext cx="3942080" cy="254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az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79712" y="5229200"/>
            <a:ext cx="4953000" cy="895350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691680" y="3645024"/>
            <a:ext cx="1382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140,4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347864" y="3645024"/>
            <a:ext cx="1201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114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1979712" y="6211669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050" dirty="0"/>
              <a:t>Fragment planu wykonania zapytania klasycznego – opracowanie własne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Pomiary oraz analiza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Grupa II </a:t>
            </a:r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87624" y="2348880"/>
          <a:ext cx="3371215" cy="1371600"/>
        </p:xfrm>
        <a:graphic>
          <a:graphicData uri="http://schemas.openxmlformats.org/drawingml/2006/table">
            <a:tbl>
              <a:tblPr/>
              <a:tblGrid>
                <a:gridCol w="311150"/>
                <a:gridCol w="1710055"/>
                <a:gridCol w="1350010"/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Lp.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Zapytanie klasyczne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Zapytanie OVER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755 </a:t>
                      </a:r>
                      <a:r>
                        <a:rPr lang="pl-PL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1263 ms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1425 ms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515 ms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1326 ms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312  ms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1280 ms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1108 </a:t>
                      </a:r>
                      <a:r>
                        <a:rPr lang="pl-PL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pl-PL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1280 </a:t>
                      </a:r>
                      <a:r>
                        <a:rPr lang="pl-PL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515 </a:t>
                      </a:r>
                      <a:r>
                        <a:rPr lang="pl-PL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Wykres 5"/>
          <p:cNvGraphicFramePr/>
          <p:nvPr/>
        </p:nvGraphicFramePr>
        <p:xfrm>
          <a:off x="4644008" y="2060848"/>
          <a:ext cx="3984476" cy="2623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619672" y="3789040"/>
            <a:ext cx="1273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</a:t>
            </a:r>
            <a:r>
              <a:rPr lang="pl-PL" sz="1400" dirty="0"/>
              <a:t>1213</a:t>
            </a:r>
            <a:r>
              <a:rPr lang="pl-PL" sz="1400" dirty="0" smtClean="0"/>
              <a:t>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275856" y="3789040"/>
            <a:ext cx="124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</a:t>
            </a:r>
            <a:r>
              <a:rPr lang="pl-PL" sz="1400" dirty="0"/>
              <a:t>742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Pomiary oraz analiza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Grupa II  - Koszt wykonania</a:t>
            </a:r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</p:txBody>
      </p:sp>
      <p:pic>
        <p:nvPicPr>
          <p:cNvPr id="9" name="Obraz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584" y="2564904"/>
            <a:ext cx="7344816" cy="3096344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827584" y="5733256"/>
            <a:ext cx="74168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/>
              <a:t>Fragment planu wykonania zapytania OVER – opracowanie własne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Pomiary oraz analiza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Grupa III</a:t>
            </a:r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55576" y="2348880"/>
          <a:ext cx="3060065" cy="1440180"/>
        </p:xfrm>
        <a:graphic>
          <a:graphicData uri="http://schemas.openxmlformats.org/drawingml/2006/table">
            <a:tbl>
              <a:tblPr/>
              <a:tblGrid>
                <a:gridCol w="377905"/>
                <a:gridCol w="1331309"/>
                <a:gridCol w="1350851"/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Lp.</a:t>
                      </a:r>
                      <a:endParaRPr lang="pl-PL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Zapytanie klasyczne</a:t>
                      </a:r>
                      <a:endParaRPr lang="pl-PL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Zapytanie OVER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25 853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17 146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23 669 ms 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16 619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23 536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16 980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23 116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16 569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23 753 ms</a:t>
                      </a:r>
                      <a:endParaRPr lang="pl-PL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16 178 </a:t>
                      </a:r>
                      <a:r>
                        <a:rPr lang="pl-PL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Wykres 4"/>
          <p:cNvGraphicFramePr/>
          <p:nvPr/>
        </p:nvGraphicFramePr>
        <p:xfrm>
          <a:off x="3923928" y="2060848"/>
          <a:ext cx="4759424" cy="23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971600" y="3861048"/>
            <a:ext cx="1527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23 985 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627784" y="3861048"/>
            <a:ext cx="1485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16 698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9" name="Obraz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293096"/>
            <a:ext cx="5760085" cy="212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rostokąt 9"/>
          <p:cNvSpPr/>
          <p:nvPr/>
        </p:nvSpPr>
        <p:spPr>
          <a:xfrm>
            <a:off x="1619672" y="6534834"/>
            <a:ext cx="5760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00" dirty="0"/>
              <a:t>Fragment planu wykonania zapytania klasycznego – opracowanie własne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Grupa IV</a:t>
            </a:r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87624" y="2348880"/>
          <a:ext cx="3238499" cy="1645920"/>
        </p:xfrm>
        <a:graphic>
          <a:graphicData uri="http://schemas.openxmlformats.org/drawingml/2006/table">
            <a:tbl>
              <a:tblPr/>
              <a:tblGrid>
                <a:gridCol w="317313"/>
                <a:gridCol w="1571970"/>
                <a:gridCol w="1349216"/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Lp.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Zapytanie klasyczne 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Zapytanie OVER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963 215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166 327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973 251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r>
                        <a:rPr lang="pl-P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166 854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r>
                        <a:rPr lang="pl-P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968 125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156 121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982 151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178 521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r>
                        <a:rPr lang="pl-P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978 945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156 353 </a:t>
                      </a:r>
                      <a:r>
                        <a:rPr lang="pl-PL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Wykres 6"/>
          <p:cNvGraphicFramePr/>
          <p:nvPr/>
        </p:nvGraphicFramePr>
        <p:xfrm>
          <a:off x="4788024" y="1916832"/>
          <a:ext cx="4068470" cy="223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1331640" y="4077072"/>
            <a:ext cx="1527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</a:t>
            </a:r>
            <a:r>
              <a:rPr lang="pl-PL" sz="1400" dirty="0"/>
              <a:t>973 137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987824" y="4077072"/>
            <a:ext cx="1546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AVG : 165 207 </a:t>
            </a:r>
            <a:r>
              <a:rPr lang="pl-PL" sz="1400" dirty="0" err="1" smtClean="0"/>
              <a:t>ms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10" name="Obraz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581128"/>
            <a:ext cx="5760085" cy="1720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rostokąt 10"/>
          <p:cNvSpPr/>
          <p:nvPr/>
        </p:nvSpPr>
        <p:spPr>
          <a:xfrm>
            <a:off x="1331640" y="6355685"/>
            <a:ext cx="576064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dirty="0" smtClean="0"/>
              <a:t>Fragment planu wykonania zapytania klasycznego – opracowanie własne</a:t>
            </a:r>
            <a:endParaRPr lang="pl-PL" sz="1050" dirty="0"/>
          </a:p>
        </p:txBody>
      </p:sp>
      <p:sp>
        <p:nvSpPr>
          <p:cNvPr id="1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Pomiary oraz analiza 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400" dirty="0" smtClean="0"/>
              <a:t>Grupa V</a:t>
            </a:r>
          </a:p>
          <a:p>
            <a:pPr>
              <a:buNone/>
            </a:pPr>
            <a:endParaRPr lang="pl-PL" sz="1400" dirty="0" smtClean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99592" y="2276872"/>
          <a:ext cx="3060700" cy="1645920"/>
        </p:xfrm>
        <a:graphic>
          <a:graphicData uri="http://schemas.openxmlformats.org/drawingml/2006/table">
            <a:tbl>
              <a:tblPr/>
              <a:tblGrid>
                <a:gridCol w="317500"/>
                <a:gridCol w="1482725"/>
                <a:gridCol w="1260475"/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Lp.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Zapytanie klasyczne 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Zapytanie OVER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1 321 512 ms 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512 652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1 243 565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501 213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1 313 251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492 132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1 253 554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503 255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1 483 556 ms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489 513 </a:t>
                      </a:r>
                      <a:r>
                        <a:rPr lang="pl-PL" sz="11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ms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Wykres 6"/>
          <p:cNvGraphicFramePr/>
          <p:nvPr/>
        </p:nvGraphicFramePr>
        <p:xfrm>
          <a:off x="4644008" y="2204864"/>
          <a:ext cx="388843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971600" y="4077072"/>
            <a:ext cx="13628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smtClean="0"/>
              <a:t>AVG : 1 323 087 </a:t>
            </a:r>
            <a:r>
              <a:rPr lang="pl-PL" sz="1100" dirty="0" err="1" smtClean="0"/>
              <a:t>ms</a:t>
            </a:r>
            <a:r>
              <a:rPr lang="pl-PL" sz="1100" dirty="0" smtClean="0"/>
              <a:t> </a:t>
            </a:r>
            <a:endParaRPr lang="pl-PL" sz="11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27784" y="4077072"/>
            <a:ext cx="12955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smtClean="0"/>
              <a:t>AVG : 499 753 </a:t>
            </a:r>
            <a:r>
              <a:rPr lang="pl-PL" sz="1100" dirty="0" err="1" smtClean="0"/>
              <a:t>ms</a:t>
            </a:r>
            <a:r>
              <a:rPr lang="pl-PL" sz="1100" dirty="0" smtClean="0"/>
              <a:t> </a:t>
            </a:r>
            <a:endParaRPr lang="pl-PL" sz="1100" dirty="0"/>
          </a:p>
        </p:txBody>
      </p:sp>
      <p:sp>
        <p:nvSpPr>
          <p:cNvPr id="1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Pomiary oraz analiza 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Analiza całościowa wyników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Pomiary oraz analiza </a:t>
            </a:r>
            <a:endParaRPr lang="pl-PL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4211960" y="2708920"/>
          <a:ext cx="439248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11561" y="2996952"/>
          <a:ext cx="3240360" cy="18914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80120"/>
                <a:gridCol w="1080120"/>
                <a:gridCol w="1080120"/>
              </a:tblGrid>
              <a:tr h="32560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/>
                        <a:t>Liczba Danych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/>
                        <a:t>Zapytanie Klasyczne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/>
                        <a:t>Zapytanie OVER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30932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10.000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0,14 s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0,114 s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932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/>
                        <a:t>100.000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1,213 s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/>
                        <a:t>0,74 s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932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/>
                        <a:t>1.000.000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23,99 s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16,7 s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932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/>
                        <a:t>5.000.000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/>
                        <a:t>973,14 s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165,21 s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932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/>
                        <a:t>10.000.000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/>
                        <a:t>1323 s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/>
                        <a:t>499,75 s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Im wyższy przyrost danych tym dłuższy czas wykonania zapytania. </a:t>
            </a:r>
          </a:p>
          <a:p>
            <a:endParaRPr lang="pl-PL" sz="2000" b="1" u="sng" dirty="0" smtClean="0"/>
          </a:p>
          <a:p>
            <a:r>
              <a:rPr lang="pl-PL" sz="2000" b="1" u="sng" dirty="0" smtClean="0"/>
              <a:t>Zapytania </a:t>
            </a:r>
            <a:r>
              <a:rPr lang="pl-PL" sz="2000" b="1" u="sng" dirty="0" smtClean="0"/>
              <a:t>wykorzystujące OVER są bardziej wydajne niż zapytania pisane metodą klasyczną</a:t>
            </a:r>
          </a:p>
          <a:p>
            <a:endParaRPr lang="pl-PL" sz="2000" dirty="0" smtClean="0"/>
          </a:p>
          <a:p>
            <a:r>
              <a:rPr lang="pl-PL" sz="2000" dirty="0" smtClean="0"/>
              <a:t>Im </a:t>
            </a:r>
            <a:r>
              <a:rPr lang="pl-PL" sz="2000" dirty="0" smtClean="0"/>
              <a:t>mniejszy czas i koszt wykonania zapytania tym większa wydajność bazy danych</a:t>
            </a:r>
          </a:p>
          <a:p>
            <a:endParaRPr lang="pl-PL" sz="2000" dirty="0" smtClean="0"/>
          </a:p>
          <a:p>
            <a:r>
              <a:rPr lang="pl-PL" sz="2000" dirty="0" smtClean="0"/>
              <a:t>Różnica kosztowa zapytań z OVER w stosunku do zapytań klasycznych</a:t>
            </a:r>
          </a:p>
          <a:p>
            <a:endParaRPr lang="pl-PL" sz="2000" dirty="0" smtClean="0"/>
          </a:p>
          <a:p>
            <a:r>
              <a:rPr lang="pl-PL" sz="2000" dirty="0" smtClean="0"/>
              <a:t>Przeprowadzone badanie ma charakter </a:t>
            </a:r>
            <a:r>
              <a:rPr lang="pl-PL" sz="2000" b="1" u="sng" dirty="0" smtClean="0"/>
              <a:t>perspektywiczny</a:t>
            </a:r>
            <a:endParaRPr lang="pl-PL" sz="2000" b="1" u="sng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Problematyka optymalizacji zapytań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Znalezienie optymalnego rozwiązania wykonania zapytania poprzez analizę i dekompozycję zapytania. </a:t>
            </a:r>
          </a:p>
          <a:p>
            <a:endParaRPr lang="pl-PL" sz="2000" dirty="0" smtClean="0"/>
          </a:p>
          <a:p>
            <a:r>
              <a:rPr lang="pl-PL" sz="2000" dirty="0" smtClean="0"/>
              <a:t>Wprowadzenie narzędzi, funkcji wspomagających optymalizację zapytań w MS SQL</a:t>
            </a:r>
          </a:p>
          <a:p>
            <a:endParaRPr lang="pl-PL" sz="2000" dirty="0" smtClean="0"/>
          </a:p>
          <a:p>
            <a:r>
              <a:rPr lang="pl-PL" sz="2000" dirty="0" smtClean="0"/>
              <a:t>Udoskonalenie funkcji przetwarzania w oknie w MS SQL 2012 </a:t>
            </a:r>
          </a:p>
          <a:p>
            <a:endParaRPr lang="pl-PL" sz="2000" dirty="0" smtClean="0"/>
          </a:p>
          <a:p>
            <a:r>
              <a:rPr lang="pl-PL" sz="2000" dirty="0" smtClean="0"/>
              <a:t>Czynniki mające wpływ na czas i koszt wykonania zapytań.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56376" cy="2736304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483968" y="6137920"/>
            <a:ext cx="4660032" cy="720080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pl-PL" dirty="0" smtClean="0"/>
              <a:t>Warszawska Wyższa Szkoła Informatyki </a:t>
            </a:r>
          </a:p>
          <a:p>
            <a:pPr algn="r"/>
            <a:endParaRPr lang="pl-PL" dirty="0" smtClean="0"/>
          </a:p>
          <a:p>
            <a:pPr algn="r"/>
            <a:r>
              <a:rPr lang="pl-PL" dirty="0" smtClean="0"/>
              <a:t>Andrzej Kuska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Cel i zakres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Stworzenie środowiska badawczego </a:t>
            </a:r>
          </a:p>
          <a:p>
            <a:pPr lvl="1"/>
            <a:r>
              <a:rPr lang="pl-PL" dirty="0" smtClean="0"/>
              <a:t>Stworzenie bazy danych </a:t>
            </a:r>
          </a:p>
          <a:p>
            <a:pPr lvl="1"/>
            <a:r>
              <a:rPr lang="pl-PL" dirty="0" smtClean="0"/>
              <a:t>Stworzenie zapytań wykorzystujących funkcję okna</a:t>
            </a:r>
          </a:p>
          <a:p>
            <a:pPr lvl="1"/>
            <a:r>
              <a:rPr lang="pl-PL" dirty="0" smtClean="0"/>
              <a:t>Stworzenie zapytań klasycznych</a:t>
            </a:r>
          </a:p>
          <a:p>
            <a:r>
              <a:rPr lang="pl-PL" dirty="0" smtClean="0"/>
              <a:t>Wykonanie badania</a:t>
            </a:r>
          </a:p>
          <a:p>
            <a:pPr lvl="1"/>
            <a:r>
              <a:rPr lang="pl-PL" dirty="0" smtClean="0"/>
              <a:t>Pomiar czasów realizacji dwóch typów zapytań</a:t>
            </a:r>
          </a:p>
          <a:p>
            <a:r>
              <a:rPr lang="pl-PL" dirty="0" smtClean="0"/>
              <a:t>Analiza oraz wnioski z przeprowadzonego badania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Hipoteza badawcza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Zapytania wykorzystujące funkcje przetwarzania w oknie są bardziej wydajne niż zapytania napisane metodą tradycyjną</a:t>
            </a:r>
          </a:p>
          <a:p>
            <a:endParaRPr lang="pl-PL" dirty="0" smtClean="0"/>
          </a:p>
          <a:p>
            <a:r>
              <a:rPr lang="pl-PL" dirty="0" smtClean="0"/>
              <a:t>Zapytania wykorzystujące OVER są potencjalnym rozszerzeniem klasycznej metody tworzenia zapytań.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Środowisko badawcze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826895" y="2204863"/>
          <a:ext cx="5490210" cy="4389120"/>
        </p:xfrm>
        <a:graphic>
          <a:graphicData uri="http://schemas.openxmlformats.org/drawingml/2006/table">
            <a:tbl>
              <a:tblPr/>
              <a:tblGrid>
                <a:gridCol w="1979930"/>
                <a:gridCol w="3510280"/>
              </a:tblGrid>
              <a:tr h="25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</a:rPr>
                        <a:t>Czynnik </a:t>
                      </a:r>
                      <a:endParaRPr lang="pl-PL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latin typeface="Times New Roman"/>
                          <a:ea typeface="Times New Roman"/>
                        </a:rPr>
                        <a:t>Wartość </a:t>
                      </a:r>
                      <a:endParaRPr lang="pl-P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</a:tr>
              <a:tr h="25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CPU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 8 rdzeni, 3GHz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RAM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16 GB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Silnik bazy danych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Microsoft SQL Server 2012 Standard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9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Szybkość odczytu danych z dysku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Producent dysku podaje średni czas dostępu do danych w wielkości 8,5ms.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4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Całkowita ilość danych do pobrania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Dane generowane są przy każdym etapie badania. Ostatecznie w bazie szacowanych jest ok 10.000.000 danych.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9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Ilość ludzi aktualnie pobierających dane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Jedna osoba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Kryteria pobierania danych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Opisane zostały w rozdziale 3.2 oraz 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4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Rozmiar zbioru wynikowego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Rozmiar zbiorów wynikowych jest zależny od stworzonych zapytań. Będzie się zwiększał w miarę przyrostu danych do bazy.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Times New Roman"/>
                          <a:ea typeface="Times New Roman"/>
                        </a:rPr>
                        <a:t>Liczba tabel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Times New Roman"/>
                          <a:ea typeface="Times New Roman"/>
                        </a:rPr>
                        <a:t>W bazie istnieje 6 tabel biorących udział w badaniu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57416"/>
          </a:xfrm>
        </p:spPr>
        <p:txBody>
          <a:bodyPr/>
          <a:lstStyle/>
          <a:p>
            <a:r>
              <a:rPr lang="pl-PL" dirty="0" smtClean="0"/>
              <a:t>Baza Danych 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Badanie</a:t>
            </a:r>
            <a:endParaRPr lang="pl-PL" dirty="0"/>
          </a:p>
        </p:txBody>
      </p:sp>
      <p:pic>
        <p:nvPicPr>
          <p:cNvPr id="5" name="Obraz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492896"/>
            <a:ext cx="4305300" cy="3495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57416"/>
          </a:xfrm>
        </p:spPr>
        <p:txBody>
          <a:bodyPr/>
          <a:lstStyle/>
          <a:p>
            <a:r>
              <a:rPr lang="pl-PL" dirty="0" smtClean="0"/>
              <a:t>Zapytania z OVER oraz zapytania klasyczne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Badanie</a:t>
            </a:r>
            <a:endParaRPr lang="pl-PL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11560" y="2564904"/>
            <a:ext cx="5302250" cy="852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ROW_NUMBER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OVER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PARTITION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ORDER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rown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AVG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OVER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PARTITION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ORDER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FROM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endParaRPr kumimoji="0" lang="pl-PL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INNER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JOIN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dct_towary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71600" y="3861048"/>
            <a:ext cx="7222083" cy="18722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rownumber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AVG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srednia</a:t>
            </a:r>
            <a:endParaRPr kumimoji="0" lang="pl-PL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FROM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*,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COUNT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(*)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FROM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counter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WHERE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counter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AND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	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counter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&lt;=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rownumber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FROM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INNER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JOIN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dct_towary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GROUP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rownumber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kwota_dostawy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			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ORDER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rownumber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861672"/>
          </a:xfrm>
        </p:spPr>
        <p:txBody>
          <a:bodyPr>
            <a:normAutofit/>
          </a:bodyPr>
          <a:lstStyle/>
          <a:p>
            <a:r>
              <a:rPr lang="pl-PL" dirty="0" smtClean="0"/>
              <a:t>Stworzenie bazy danych </a:t>
            </a:r>
          </a:p>
          <a:p>
            <a:r>
              <a:rPr lang="pl-PL" dirty="0" smtClean="0"/>
              <a:t>Stworzenie pięciu grup zapytań </a:t>
            </a:r>
          </a:p>
          <a:p>
            <a:pPr lvl="1"/>
            <a:r>
              <a:rPr lang="pl-PL" dirty="0" smtClean="0"/>
              <a:t>Zapytania klasyczne</a:t>
            </a:r>
          </a:p>
          <a:p>
            <a:pPr lvl="1"/>
            <a:r>
              <a:rPr lang="pl-PL" dirty="0" smtClean="0"/>
              <a:t>Zapytania z OVER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Badanie</a:t>
            </a:r>
            <a:endParaRPr lang="pl-PL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57416"/>
          </a:xfrm>
        </p:spPr>
        <p:txBody>
          <a:bodyPr/>
          <a:lstStyle/>
          <a:p>
            <a:r>
              <a:rPr lang="pl-PL" dirty="0" smtClean="0"/>
              <a:t>Zapytania z OVER oraz zapytania klasyczne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Badanie</a:t>
            </a:r>
            <a:endParaRPr lang="pl-PL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539552" y="2636912"/>
            <a:ext cx="5349875" cy="942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nr_pojazdu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data_zaladunku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endParaRPr kumimoji="0" lang="pl-PL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RANK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OVER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ORDER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desc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rank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FROM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INNER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JOIN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tbl_transport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INNER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JOIN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dct_towary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915816" y="4221088"/>
            <a:ext cx="5349875" cy="1187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towar_nazwa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nr_pojazdu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data_zaladunku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,(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SELECT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COUNT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zl2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)+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 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FROM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zl2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WHERE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&lt;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zl2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rank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FROM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tbl_zlecenie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endParaRPr kumimoji="0" lang="pl-PL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INNER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JOIN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tbl_transport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id_transport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INNER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JOIN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dbo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dct_towary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tw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=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zl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id_towar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ORDER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BY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FF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rank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asc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986</Words>
  <Application>Microsoft Office PowerPoint</Application>
  <PresentationFormat>Pokaz na ekranie (4:3)</PresentationFormat>
  <Paragraphs>267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Przepływ</vt:lpstr>
      <vt:lpstr>Analiza wydajności zapytań analityczny w środowisku MS SQL wykorzystujących przetwarzanie w oknie w porównaniu z zapytaniami klasycznymi.</vt:lpstr>
      <vt:lpstr>Problematyka optymalizacji zapytań</vt:lpstr>
      <vt:lpstr>Cel i zakres pracy</vt:lpstr>
      <vt:lpstr>Hipoteza badawcza</vt:lpstr>
      <vt:lpstr>Środowisko badawcze</vt:lpstr>
      <vt:lpstr>Badanie</vt:lpstr>
      <vt:lpstr>Badanie</vt:lpstr>
      <vt:lpstr>Badanie</vt:lpstr>
      <vt:lpstr>Badanie</vt:lpstr>
      <vt:lpstr>Metoda badań</vt:lpstr>
      <vt:lpstr>Metoda badań</vt:lpstr>
      <vt:lpstr>Pomiary oraz analiza </vt:lpstr>
      <vt:lpstr>Pomiary oraz analiza </vt:lpstr>
      <vt:lpstr>Pomiary oraz analiza </vt:lpstr>
      <vt:lpstr>Pomiary oraz analiza </vt:lpstr>
      <vt:lpstr>Pomiary oraz analiza </vt:lpstr>
      <vt:lpstr>Pomiary oraz analiza </vt:lpstr>
      <vt:lpstr>Pomiary oraz analiza </vt:lpstr>
      <vt:lpstr>Wnioski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wydajności zapytań analityczny w środowisku MS SQL wykorzystujących przetwarzanie w oknie w porównaniu z zapytaniami klasycznymi.</dc:title>
  <dc:creator>Andy</dc:creator>
  <cp:lastModifiedBy>Andy</cp:lastModifiedBy>
  <cp:revision>12</cp:revision>
  <dcterms:created xsi:type="dcterms:W3CDTF">2015-11-08T16:47:33Z</dcterms:created>
  <dcterms:modified xsi:type="dcterms:W3CDTF">2015-11-09T18:02:14Z</dcterms:modified>
</cp:coreProperties>
</file>