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9" r:id="rId10"/>
    <p:sldId id="270" r:id="rId11"/>
    <p:sldId id="264" r:id="rId12"/>
    <p:sldId id="265" r:id="rId13"/>
    <p:sldId id="268"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60" autoAdjust="0"/>
  </p:normalViewPr>
  <p:slideViewPr>
    <p:cSldViewPr snapToGrid="0">
      <p:cViewPr varScale="1">
        <p:scale>
          <a:sx n="91" d="100"/>
          <a:sy n="91" d="100"/>
        </p:scale>
        <p:origin x="13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2C893D-A8C2-4371-B722-9E0751625977}" type="datetimeFigureOut">
              <a:rPr lang="pl-PL" smtClean="0"/>
              <a:t>2015-05-21</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643F4-DA9A-4D99-9049-85670747C5E3}" type="slidenum">
              <a:rPr lang="pl-PL" smtClean="0"/>
              <a:t>‹#›</a:t>
            </a:fld>
            <a:endParaRPr lang="pl-PL"/>
          </a:p>
        </p:txBody>
      </p:sp>
    </p:spTree>
    <p:extLst>
      <p:ext uri="{BB962C8B-B14F-4D97-AF65-F5344CB8AC3E}">
        <p14:creationId xmlns:p14="http://schemas.microsoft.com/office/powerpoint/2010/main" val="153497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Tematem mojego dzisiejszego wystąpienia jest Symulator Ruchu Miejskiego, który pozwala na stworzenie topologii sieci dróg wraz z infrastrukturą, oprócz tego daje możliwość skonfigurowania charakterystyk kierowców oraz pojazdów i przeprowadzenia symulacji,</a:t>
            </a:r>
            <a:r>
              <a:rPr lang="pl-PL" baseline="0" dirty="0" smtClean="0"/>
              <a:t> tudzież obserwacji ich zachowania. Ale zanim przejdę do systemu, chciałem wspomnieć tylko o tym dlaczego symulacja oraz jakie daje nam możliwości.</a:t>
            </a:r>
            <a:endParaRPr lang="pl-PL" dirty="0"/>
          </a:p>
        </p:txBody>
      </p:sp>
      <p:sp>
        <p:nvSpPr>
          <p:cNvPr id="4" name="Slide Number Placeholder 3"/>
          <p:cNvSpPr>
            <a:spLocks noGrp="1"/>
          </p:cNvSpPr>
          <p:nvPr>
            <p:ph type="sldNum" sz="quarter" idx="10"/>
          </p:nvPr>
        </p:nvSpPr>
        <p:spPr/>
        <p:txBody>
          <a:bodyPr/>
          <a:lstStyle/>
          <a:p>
            <a:fld id="{33B643F4-DA9A-4D99-9049-85670747C5E3}" type="slidenum">
              <a:rPr lang="pl-PL" smtClean="0"/>
              <a:t>1</a:t>
            </a:fld>
            <a:endParaRPr lang="pl-PL"/>
          </a:p>
        </p:txBody>
      </p:sp>
    </p:spTree>
    <p:extLst>
      <p:ext uri="{BB962C8B-B14F-4D97-AF65-F5344CB8AC3E}">
        <p14:creationId xmlns:p14="http://schemas.microsoft.com/office/powerpoint/2010/main" val="593202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W momencie,</a:t>
            </a:r>
            <a:r>
              <a:rPr lang="pl-PL" baseline="0" dirty="0" smtClean="0"/>
              <a:t> gdy mamy doczynienia z rozbudowanym modelem rzeczywistym i chcemy zbadać lub przeanalizować zjawiska i procesy w nim zachodzące z pomocą przychodzą nam róznego rodzaju symulacje, gdyż analityczne wyznaczenie rozwiązania byłoby zbyt pracochłonne, a niekiedy nawet niemożliwe ze względu na np. dynamizm zjawisk czy czas wykonania. Dlatego symulacja ułatwia nam pracę nad badanymi procesami oraz umożliwia konfigurację elementów uczestniczących w danym procesie. Opróćz tego dzięki implementacji takiej symulacji oszczędzamy na czasie mając do dyspozycji np. symulacje w postatci gotowego programu komputerowego.</a:t>
            </a:r>
            <a:endParaRPr lang="pl-PL" dirty="0"/>
          </a:p>
        </p:txBody>
      </p:sp>
      <p:sp>
        <p:nvSpPr>
          <p:cNvPr id="4" name="Slide Number Placeholder 3"/>
          <p:cNvSpPr>
            <a:spLocks noGrp="1"/>
          </p:cNvSpPr>
          <p:nvPr>
            <p:ph type="sldNum" sz="quarter" idx="10"/>
          </p:nvPr>
        </p:nvSpPr>
        <p:spPr/>
        <p:txBody>
          <a:bodyPr/>
          <a:lstStyle/>
          <a:p>
            <a:fld id="{33B643F4-DA9A-4D99-9049-85670747C5E3}" type="slidenum">
              <a:rPr lang="pl-PL" smtClean="0"/>
              <a:t>2</a:t>
            </a:fld>
            <a:endParaRPr lang="pl-PL"/>
          </a:p>
        </p:txBody>
      </p:sp>
    </p:spTree>
    <p:extLst>
      <p:ext uri="{BB962C8B-B14F-4D97-AF65-F5344CB8AC3E}">
        <p14:creationId xmlns:p14="http://schemas.microsoft.com/office/powerpoint/2010/main" val="1044887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W takim programie</a:t>
            </a:r>
            <a:r>
              <a:rPr lang="pl-PL" baseline="0" dirty="0" smtClean="0"/>
              <a:t> jesteśmy w stanie odworowywać różne modele, nadawać elementom tego modelu cechy oraz właściwości, następnie poprzez interfejs użytkownika możemy ułatwiać osobom korzystającym z symulacji przeprowadzenie jej,  konfigurację elementów oraz analizę. Kolejnym mocnym atutem symulacji komputerowej jest to, że jesteśmy w stanie zrównoleglić testy, czyli przeprowadzić je na kilku stacjach roboczych jednocześnie.</a:t>
            </a:r>
            <a:endParaRPr lang="pl-PL" dirty="0" smtClean="0"/>
          </a:p>
        </p:txBody>
      </p:sp>
      <p:sp>
        <p:nvSpPr>
          <p:cNvPr id="4" name="Slide Number Placeholder 3"/>
          <p:cNvSpPr>
            <a:spLocks noGrp="1"/>
          </p:cNvSpPr>
          <p:nvPr>
            <p:ph type="sldNum" sz="quarter" idx="10"/>
          </p:nvPr>
        </p:nvSpPr>
        <p:spPr/>
        <p:txBody>
          <a:bodyPr/>
          <a:lstStyle/>
          <a:p>
            <a:fld id="{33B643F4-DA9A-4D99-9049-85670747C5E3}" type="slidenum">
              <a:rPr lang="pl-PL" smtClean="0"/>
              <a:t>3</a:t>
            </a:fld>
            <a:endParaRPr lang="pl-PL"/>
          </a:p>
        </p:txBody>
      </p:sp>
    </p:spTree>
    <p:extLst>
      <p:ext uri="{BB962C8B-B14F-4D97-AF65-F5344CB8AC3E}">
        <p14:creationId xmlns:p14="http://schemas.microsoft.com/office/powerpoint/2010/main" val="472735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Symulator podzieliłem</a:t>
            </a:r>
            <a:r>
              <a:rPr lang="pl-PL" baseline="0" dirty="0" smtClean="0"/>
              <a:t> na 3 części. Zakładając, że chcemy przeprowadzić symulację i nie mamy jeszcze żadnych stworzonych elementów, musimy zacząć ścieżkę od edytora topologii. W edytorze tym użytkownik tworzy siatkę sieci dróg składającą się z punktów i łączących je linii. Gdy zakończymy swoją pracę i zapiszemy ją do pliku możemy przejść do edytora infrastruktury, który na podstawie topologii wygeneruje nam infrastrukture dróg, którą później użytkownik może edytować. Gdy już mamy przygotowaną infrastrukturę, możemy przejść do symulacji, gdzie po skonfigurowaniu jej parametrów i wczytaniu mapy jesteśmy gotowi do przeprowadzenia symulacji co pokażę później.</a:t>
            </a:r>
            <a:endParaRPr lang="pl-PL" dirty="0"/>
          </a:p>
        </p:txBody>
      </p:sp>
      <p:sp>
        <p:nvSpPr>
          <p:cNvPr id="4" name="Slide Number Placeholder 3"/>
          <p:cNvSpPr>
            <a:spLocks noGrp="1"/>
          </p:cNvSpPr>
          <p:nvPr>
            <p:ph type="sldNum" sz="quarter" idx="10"/>
          </p:nvPr>
        </p:nvSpPr>
        <p:spPr/>
        <p:txBody>
          <a:bodyPr/>
          <a:lstStyle/>
          <a:p>
            <a:fld id="{33B643F4-DA9A-4D99-9049-85670747C5E3}" type="slidenum">
              <a:rPr lang="pl-PL" smtClean="0"/>
              <a:t>4</a:t>
            </a:fld>
            <a:endParaRPr lang="pl-PL"/>
          </a:p>
        </p:txBody>
      </p:sp>
    </p:spTree>
    <p:extLst>
      <p:ext uri="{BB962C8B-B14F-4D97-AF65-F5344CB8AC3E}">
        <p14:creationId xmlns:p14="http://schemas.microsoft.com/office/powerpoint/2010/main" val="4212554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Pełni rolę pośrednika między symulatorem a edytorem topologii.</a:t>
            </a:r>
          </a:p>
          <a:p>
            <a:r>
              <a:rPr lang="pl-PL" dirty="0" smtClean="0"/>
              <a:t>Podstawową</a:t>
            </a:r>
            <a:r>
              <a:rPr lang="pl-PL" baseline="0" dirty="0" smtClean="0"/>
              <a:t> funkcjonalnością edytora jest wygenerowanie infrastruktury na podstawie topologii. W skład generowania wchodzi:</a:t>
            </a:r>
          </a:p>
          <a:p>
            <a:r>
              <a:rPr lang="pl-PL" baseline="0" dirty="0" smtClean="0"/>
              <a:t>	- pasy ruchu, pasy na jezdni, skrzyżowania, fizyczne możliwe manewry do wykonania na skrzyżowaniu</a:t>
            </a:r>
          </a:p>
          <a:p>
            <a:endParaRPr lang="pl-PL" baseline="0" dirty="0" smtClean="0"/>
          </a:p>
          <a:p>
            <a:r>
              <a:rPr lang="pl-PL" baseline="0" dirty="0" smtClean="0"/>
              <a:t>Użytkownik może później modyfikować wygenerowaną mapę i dodawać do niej nowe elementy:</a:t>
            </a:r>
          </a:p>
          <a:p>
            <a:r>
              <a:rPr lang="pl-PL" baseline="0" dirty="0" smtClean="0"/>
              <a:t>	Na skrzyżowaniach:</a:t>
            </a:r>
          </a:p>
          <a:p>
            <a:r>
              <a:rPr lang="pl-PL" baseline="0" dirty="0" smtClean="0"/>
              <a:t>		a) Sygnalizacja świetlna</a:t>
            </a:r>
          </a:p>
          <a:p>
            <a:r>
              <a:rPr lang="pl-PL" baseline="0" dirty="0" smtClean="0"/>
              <a:t>		b) Edycja interwałów sygnalizacji świetlnej</a:t>
            </a:r>
          </a:p>
          <a:p>
            <a:r>
              <a:rPr lang="pl-PL" baseline="0" dirty="0" smtClean="0"/>
              <a:t>		c) Blokada możliwych manewrów do </a:t>
            </a:r>
            <a:r>
              <a:rPr lang="pl-PL" baseline="0" dirty="0" smtClean="0"/>
              <a:t>wykonania</a:t>
            </a:r>
            <a:endParaRPr lang="pl-PL" dirty="0"/>
          </a:p>
        </p:txBody>
      </p:sp>
      <p:sp>
        <p:nvSpPr>
          <p:cNvPr id="4" name="Slide Number Placeholder 3"/>
          <p:cNvSpPr>
            <a:spLocks noGrp="1"/>
          </p:cNvSpPr>
          <p:nvPr>
            <p:ph type="sldNum" sz="quarter" idx="10"/>
          </p:nvPr>
        </p:nvSpPr>
        <p:spPr/>
        <p:txBody>
          <a:bodyPr/>
          <a:lstStyle/>
          <a:p>
            <a:fld id="{33B643F4-DA9A-4D99-9049-85670747C5E3}" type="slidenum">
              <a:rPr lang="pl-PL" smtClean="0"/>
              <a:t>7</a:t>
            </a:fld>
            <a:endParaRPr lang="pl-PL"/>
          </a:p>
        </p:txBody>
      </p:sp>
    </p:spTree>
    <p:extLst>
      <p:ext uri="{BB962C8B-B14F-4D97-AF65-F5344CB8AC3E}">
        <p14:creationId xmlns:p14="http://schemas.microsoft.com/office/powerpoint/2010/main" val="2263640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10"/>
          </p:nvPr>
        </p:nvSpPr>
        <p:spPr/>
        <p:txBody>
          <a:bodyPr/>
          <a:lstStyle/>
          <a:p>
            <a:fld id="{33B643F4-DA9A-4D99-9049-85670747C5E3}" type="slidenum">
              <a:rPr lang="pl-PL" smtClean="0"/>
              <a:t>12</a:t>
            </a:fld>
            <a:endParaRPr lang="pl-PL"/>
          </a:p>
        </p:txBody>
      </p:sp>
    </p:spTree>
    <p:extLst>
      <p:ext uri="{BB962C8B-B14F-4D97-AF65-F5344CB8AC3E}">
        <p14:creationId xmlns:p14="http://schemas.microsoft.com/office/powerpoint/2010/main" val="13877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l-P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5BBA0BB6-E4B0-4C61-979C-D66B55913B9B}" type="datetimeFigureOut">
              <a:rPr lang="pl-PL" smtClean="0"/>
              <a:t>2015-05-21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1036104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5BBA0BB6-E4B0-4C61-979C-D66B55913B9B}" type="datetimeFigureOut">
              <a:rPr lang="pl-PL" smtClean="0"/>
              <a:t>2015-05-21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153046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5BBA0BB6-E4B0-4C61-979C-D66B55913B9B}" type="datetimeFigureOut">
              <a:rPr lang="pl-PL" smtClean="0"/>
              <a:t>2015-05-21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103694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5BBA0BB6-E4B0-4C61-979C-D66B55913B9B}" type="datetimeFigureOut">
              <a:rPr lang="pl-PL" smtClean="0"/>
              <a:t>2015-05-21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3302009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l-P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BA0BB6-E4B0-4C61-979C-D66B55913B9B}" type="datetimeFigureOut">
              <a:rPr lang="pl-PL" smtClean="0"/>
              <a:t>2015-05-21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287431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5BBA0BB6-E4B0-4C61-979C-D66B55913B9B}" type="datetimeFigureOut">
              <a:rPr lang="pl-PL" smtClean="0"/>
              <a:t>2015-05-21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93240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l-P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5BBA0BB6-E4B0-4C61-979C-D66B55913B9B}" type="datetimeFigureOut">
              <a:rPr lang="pl-PL" smtClean="0"/>
              <a:t>2015-05-21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36154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5BBA0BB6-E4B0-4C61-979C-D66B55913B9B}" type="datetimeFigureOut">
              <a:rPr lang="pl-PL" smtClean="0"/>
              <a:t>2015-05-21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1250543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A0BB6-E4B0-4C61-979C-D66B55913B9B}" type="datetimeFigureOut">
              <a:rPr lang="pl-PL" smtClean="0"/>
              <a:t>2015-05-21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376414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A0BB6-E4B0-4C61-979C-D66B55913B9B}" type="datetimeFigureOut">
              <a:rPr lang="pl-PL" smtClean="0"/>
              <a:t>2015-05-21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373228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A0BB6-E4B0-4C61-979C-D66B55913B9B}" type="datetimeFigureOut">
              <a:rPr lang="pl-PL" smtClean="0"/>
              <a:t>2015-05-21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2F86D4-4BB4-44DD-A78F-66C6C07F1441}" type="slidenum">
              <a:rPr lang="pl-PL" smtClean="0"/>
              <a:t>‹#›</a:t>
            </a:fld>
            <a:endParaRPr lang="pl-PL"/>
          </a:p>
        </p:txBody>
      </p:sp>
    </p:spTree>
    <p:extLst>
      <p:ext uri="{BB962C8B-B14F-4D97-AF65-F5344CB8AC3E}">
        <p14:creationId xmlns:p14="http://schemas.microsoft.com/office/powerpoint/2010/main" val="2692455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A0BB6-E4B0-4C61-979C-D66B55913B9B}" type="datetimeFigureOut">
              <a:rPr lang="pl-PL" smtClean="0"/>
              <a:t>2015-05-21</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F86D4-4BB4-44DD-A78F-66C6C07F1441}" type="slidenum">
              <a:rPr lang="pl-PL" smtClean="0"/>
              <a:t>‹#›</a:t>
            </a:fld>
            <a:endParaRPr lang="pl-PL"/>
          </a:p>
        </p:txBody>
      </p:sp>
    </p:spTree>
    <p:extLst>
      <p:ext uri="{BB962C8B-B14F-4D97-AF65-F5344CB8AC3E}">
        <p14:creationId xmlns:p14="http://schemas.microsoft.com/office/powerpoint/2010/main" val="1358522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1855" y="1826648"/>
            <a:ext cx="9144000" cy="1103192"/>
          </a:xfrm>
        </p:spPr>
        <p:txBody>
          <a:bodyPr>
            <a:normAutofit/>
          </a:bodyPr>
          <a:lstStyle/>
          <a:p>
            <a:r>
              <a:rPr lang="pl-PL" sz="3600" dirty="0" smtClean="0"/>
              <a:t>PRACA DYPLOMOWA</a:t>
            </a:r>
            <a:br>
              <a:rPr lang="pl-PL" sz="3600" dirty="0" smtClean="0"/>
            </a:br>
            <a:r>
              <a:rPr lang="pl-PL" sz="3600" dirty="0" smtClean="0"/>
              <a:t>WYŻSZE STUDIA ZAWODOWE</a:t>
            </a:r>
            <a:endParaRPr lang="pl-PL" sz="3600" dirty="0"/>
          </a:p>
        </p:txBody>
      </p:sp>
      <p:sp>
        <p:nvSpPr>
          <p:cNvPr id="4" name="TextBox 3"/>
          <p:cNvSpPr txBox="1"/>
          <p:nvPr/>
        </p:nvSpPr>
        <p:spPr>
          <a:xfrm>
            <a:off x="7651631" y="5158597"/>
            <a:ext cx="3752630" cy="646331"/>
          </a:xfrm>
          <a:prstGeom prst="rect">
            <a:avLst/>
          </a:prstGeom>
          <a:noFill/>
        </p:spPr>
        <p:txBody>
          <a:bodyPr wrap="none" rtlCol="0">
            <a:spAutoFit/>
          </a:bodyPr>
          <a:lstStyle/>
          <a:p>
            <a:r>
              <a:rPr lang="pl-PL" dirty="0" smtClean="0"/>
              <a:t>Promotor:</a:t>
            </a:r>
          </a:p>
          <a:p>
            <a:r>
              <a:rPr lang="pl-PL" dirty="0"/>
              <a:t>m</a:t>
            </a:r>
            <a:r>
              <a:rPr lang="pl-PL" dirty="0" smtClean="0"/>
              <a:t>gr inż. Waldemar Ptasznik-Kisieliński</a:t>
            </a:r>
            <a:endParaRPr lang="pl-PL"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288" y="240641"/>
            <a:ext cx="4330159" cy="1130159"/>
          </a:xfrm>
          <a:prstGeom prst="rect">
            <a:avLst/>
          </a:prstGeom>
        </p:spPr>
      </p:pic>
      <p:sp>
        <p:nvSpPr>
          <p:cNvPr id="8" name="Title 1"/>
          <p:cNvSpPr txBox="1">
            <a:spLocks/>
          </p:cNvSpPr>
          <p:nvPr/>
        </p:nvSpPr>
        <p:spPr>
          <a:xfrm>
            <a:off x="1288210" y="3385688"/>
            <a:ext cx="9144000" cy="1103192"/>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l-PL" sz="3600" dirty="0" smtClean="0"/>
              <a:t>Analiza, projekt i implementacja symulatora ruchu miejskiego z uwzględnieniem modelowania charakterystyk kierowców oraz pojazdów</a:t>
            </a:r>
            <a:endParaRPr lang="pl-PL" sz="3600" dirty="0"/>
          </a:p>
        </p:txBody>
      </p:sp>
    </p:spTree>
    <p:extLst>
      <p:ext uri="{BB962C8B-B14F-4D97-AF65-F5344CB8AC3E}">
        <p14:creationId xmlns:p14="http://schemas.microsoft.com/office/powerpoint/2010/main" val="2875029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infrastruktury</a:t>
            </a:r>
            <a:endParaRPr lang="pl-PL" dirty="0"/>
          </a:p>
        </p:txBody>
      </p:sp>
      <p:sp>
        <p:nvSpPr>
          <p:cNvPr id="3" name="Content Placeholder 2"/>
          <p:cNvSpPr>
            <a:spLocks noGrp="1"/>
          </p:cNvSpPr>
          <p:nvPr>
            <p:ph idx="1"/>
          </p:nvPr>
        </p:nvSpPr>
        <p:spPr>
          <a:xfrm>
            <a:off x="7993145" y="880578"/>
            <a:ext cx="4275055" cy="2040251"/>
          </a:xfrm>
        </p:spPr>
        <p:txBody>
          <a:bodyPr>
            <a:normAutofit/>
          </a:bodyPr>
          <a:lstStyle/>
          <a:p>
            <a:r>
              <a:rPr lang="pl-PL" dirty="0" smtClean="0"/>
              <a:t>Edycja skrzyżowania – zmiana możliwych manewrów do wykonania</a:t>
            </a:r>
            <a:endParaRPr lang="pl-PL" dirty="0"/>
          </a:p>
        </p:txBody>
      </p:sp>
      <p:pic>
        <p:nvPicPr>
          <p:cNvPr id="4" name="Picture 3"/>
          <p:cNvPicPr>
            <a:picLocks noChangeAspect="1"/>
          </p:cNvPicPr>
          <p:nvPr/>
        </p:nvPicPr>
        <p:blipFill>
          <a:blip r:embed="rId2"/>
          <a:stretch>
            <a:fillRect/>
          </a:stretch>
        </p:blipFill>
        <p:spPr>
          <a:xfrm>
            <a:off x="128489" y="2110718"/>
            <a:ext cx="8393343" cy="4641418"/>
          </a:xfrm>
          <a:prstGeom prst="rect">
            <a:avLst/>
          </a:prstGeom>
        </p:spPr>
      </p:pic>
    </p:spTree>
    <p:extLst>
      <p:ext uri="{BB962C8B-B14F-4D97-AF65-F5344CB8AC3E}">
        <p14:creationId xmlns:p14="http://schemas.microsoft.com/office/powerpoint/2010/main" val="1164543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Symulacja</a:t>
            </a:r>
            <a:endParaRPr lang="pl-PL" dirty="0"/>
          </a:p>
        </p:txBody>
      </p:sp>
      <p:sp>
        <p:nvSpPr>
          <p:cNvPr id="3" name="Content Placeholder 2"/>
          <p:cNvSpPr>
            <a:spLocks noGrp="1"/>
          </p:cNvSpPr>
          <p:nvPr>
            <p:ph idx="1"/>
          </p:nvPr>
        </p:nvSpPr>
        <p:spPr>
          <a:xfrm>
            <a:off x="1594945" y="2660420"/>
            <a:ext cx="3723290" cy="1699999"/>
          </a:xfrm>
        </p:spPr>
        <p:txBody>
          <a:bodyPr>
            <a:normAutofit/>
          </a:bodyPr>
          <a:lstStyle/>
          <a:p>
            <a:r>
              <a:rPr lang="pl-PL" dirty="0" smtClean="0"/>
              <a:t>Konfiguracja:</a:t>
            </a:r>
          </a:p>
          <a:p>
            <a:pPr lvl="1">
              <a:buFont typeface="Courier New" panose="02070309020205020404" pitchFamily="49" charset="0"/>
              <a:buChar char="o"/>
            </a:pPr>
            <a:r>
              <a:rPr lang="pl-PL" dirty="0" smtClean="0"/>
              <a:t>Profilów kierowców</a:t>
            </a:r>
          </a:p>
          <a:p>
            <a:pPr lvl="1">
              <a:buFont typeface="Courier New" panose="02070309020205020404" pitchFamily="49" charset="0"/>
              <a:buChar char="o"/>
            </a:pPr>
            <a:r>
              <a:rPr lang="pl-PL" dirty="0" smtClean="0"/>
              <a:t>Profilów pojazdów</a:t>
            </a:r>
          </a:p>
          <a:p>
            <a:pPr lvl="1">
              <a:buFont typeface="Courier New" panose="02070309020205020404" pitchFamily="49" charset="0"/>
              <a:buChar char="o"/>
            </a:pPr>
            <a:r>
              <a:rPr lang="pl-PL" dirty="0" smtClean="0"/>
              <a:t>Generatora pojazdów</a:t>
            </a:r>
          </a:p>
        </p:txBody>
      </p:sp>
      <p:pic>
        <p:nvPicPr>
          <p:cNvPr id="4" name="Picture 3"/>
          <p:cNvPicPr>
            <a:picLocks noChangeAspect="1"/>
          </p:cNvPicPr>
          <p:nvPr/>
        </p:nvPicPr>
        <p:blipFill>
          <a:blip r:embed="rId2"/>
          <a:stretch>
            <a:fillRect/>
          </a:stretch>
        </p:blipFill>
        <p:spPr>
          <a:xfrm>
            <a:off x="6225670" y="1825625"/>
            <a:ext cx="5128130" cy="3369590"/>
          </a:xfrm>
          <a:prstGeom prst="rect">
            <a:avLst/>
          </a:prstGeom>
        </p:spPr>
      </p:pic>
      <p:sp>
        <p:nvSpPr>
          <p:cNvPr id="5" name="TextBox 4"/>
          <p:cNvSpPr txBox="1"/>
          <p:nvPr/>
        </p:nvSpPr>
        <p:spPr>
          <a:xfrm>
            <a:off x="9020148" y="5195215"/>
            <a:ext cx="2333652" cy="276999"/>
          </a:xfrm>
          <a:prstGeom prst="rect">
            <a:avLst/>
          </a:prstGeom>
          <a:noFill/>
        </p:spPr>
        <p:txBody>
          <a:bodyPr wrap="none" rtlCol="0">
            <a:spAutoFit/>
          </a:bodyPr>
          <a:lstStyle/>
          <a:p>
            <a:r>
              <a:rPr lang="pl-PL" sz="1200" i="1" dirty="0" smtClean="0"/>
              <a:t>Konfigurator generatora pojazdów</a:t>
            </a:r>
            <a:endParaRPr lang="pl-PL" sz="1200" i="1" dirty="0"/>
          </a:p>
        </p:txBody>
      </p:sp>
    </p:spTree>
    <p:extLst>
      <p:ext uri="{BB962C8B-B14F-4D97-AF65-F5344CB8AC3E}">
        <p14:creationId xmlns:p14="http://schemas.microsoft.com/office/powerpoint/2010/main" val="2647601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Symulacja</a:t>
            </a:r>
            <a:endParaRPr lang="pl-PL" dirty="0"/>
          </a:p>
        </p:txBody>
      </p:sp>
      <p:sp>
        <p:nvSpPr>
          <p:cNvPr id="3" name="Content Placeholder 2"/>
          <p:cNvSpPr>
            <a:spLocks noGrp="1"/>
          </p:cNvSpPr>
          <p:nvPr>
            <p:ph idx="1"/>
          </p:nvPr>
        </p:nvSpPr>
        <p:spPr>
          <a:xfrm>
            <a:off x="275732" y="1670076"/>
            <a:ext cx="5378834" cy="1483027"/>
          </a:xfrm>
        </p:spPr>
        <p:txBody>
          <a:bodyPr>
            <a:noAutofit/>
          </a:bodyPr>
          <a:lstStyle/>
          <a:p>
            <a:r>
              <a:rPr lang="pl-PL" sz="2400" dirty="0" smtClean="0"/>
              <a:t>Symulację można analizować poprzez:</a:t>
            </a:r>
          </a:p>
          <a:p>
            <a:pPr lvl="1">
              <a:buFont typeface="Courier New" panose="02070309020205020404" pitchFamily="49" charset="0"/>
              <a:buChar char="o"/>
            </a:pPr>
            <a:r>
              <a:rPr lang="pl-PL" sz="1800" dirty="0" smtClean="0"/>
              <a:t>Podgląd nateżęnia ruchu</a:t>
            </a:r>
          </a:p>
          <a:p>
            <a:pPr lvl="1">
              <a:buFont typeface="Courier New" panose="02070309020205020404" pitchFamily="49" charset="0"/>
              <a:buChar char="o"/>
            </a:pPr>
            <a:r>
              <a:rPr lang="pl-PL" sz="1800" dirty="0" smtClean="0"/>
              <a:t>Szczegóły </a:t>
            </a:r>
            <a:r>
              <a:rPr lang="pl-PL" sz="1800" dirty="0" smtClean="0"/>
              <a:t>pojazdów</a:t>
            </a:r>
          </a:p>
          <a:p>
            <a:pPr lvl="1">
              <a:buFont typeface="Courier New" panose="02070309020205020404" pitchFamily="49" charset="0"/>
              <a:buChar char="o"/>
            </a:pPr>
            <a:r>
              <a:rPr lang="pl-PL" sz="1800" dirty="0" smtClean="0"/>
              <a:t>Okienko symulacji dla obserwatora</a:t>
            </a:r>
          </a:p>
        </p:txBody>
      </p:sp>
      <p:pic>
        <p:nvPicPr>
          <p:cNvPr id="4" name="Picture 3"/>
          <p:cNvPicPr>
            <a:picLocks noChangeAspect="1"/>
          </p:cNvPicPr>
          <p:nvPr/>
        </p:nvPicPr>
        <p:blipFill>
          <a:blip r:embed="rId3"/>
          <a:stretch>
            <a:fillRect/>
          </a:stretch>
        </p:blipFill>
        <p:spPr>
          <a:xfrm>
            <a:off x="370982" y="3153103"/>
            <a:ext cx="2764627" cy="3489435"/>
          </a:xfrm>
          <a:prstGeom prst="rect">
            <a:avLst/>
          </a:prstGeom>
        </p:spPr>
      </p:pic>
      <p:pic>
        <p:nvPicPr>
          <p:cNvPr id="6" name="Picture 5"/>
          <p:cNvPicPr>
            <a:picLocks noChangeAspect="1"/>
          </p:cNvPicPr>
          <p:nvPr/>
        </p:nvPicPr>
        <p:blipFill>
          <a:blip r:embed="rId4"/>
          <a:stretch>
            <a:fillRect/>
          </a:stretch>
        </p:blipFill>
        <p:spPr>
          <a:xfrm>
            <a:off x="6734668" y="221045"/>
            <a:ext cx="5181600" cy="4676775"/>
          </a:xfrm>
          <a:prstGeom prst="rect">
            <a:avLst/>
          </a:prstGeom>
        </p:spPr>
      </p:pic>
    </p:spTree>
    <p:extLst>
      <p:ext uri="{BB962C8B-B14F-4D97-AF65-F5344CB8AC3E}">
        <p14:creationId xmlns:p14="http://schemas.microsoft.com/office/powerpoint/2010/main" val="664228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Możliwości rozwoju systemu</a:t>
            </a:r>
            <a:endParaRPr lang="pl-PL" dirty="0"/>
          </a:p>
        </p:txBody>
      </p:sp>
      <p:sp>
        <p:nvSpPr>
          <p:cNvPr id="3" name="Content Placeholder 2"/>
          <p:cNvSpPr>
            <a:spLocks noGrp="1"/>
          </p:cNvSpPr>
          <p:nvPr>
            <p:ph idx="1"/>
          </p:nvPr>
        </p:nvSpPr>
        <p:spPr>
          <a:xfrm>
            <a:off x="838200" y="2508797"/>
            <a:ext cx="10515600" cy="2641272"/>
          </a:xfrm>
        </p:spPr>
        <p:txBody>
          <a:bodyPr/>
          <a:lstStyle/>
          <a:p>
            <a:r>
              <a:rPr lang="pl-PL" dirty="0" smtClean="0"/>
              <a:t>Wpływ zmiennych warunków atmosferycznych</a:t>
            </a:r>
          </a:p>
          <a:p>
            <a:r>
              <a:rPr lang="pl-PL" dirty="0" smtClean="0"/>
              <a:t>Zapisywanie wyników symulacji</a:t>
            </a:r>
          </a:p>
          <a:p>
            <a:r>
              <a:rPr lang="pl-PL" dirty="0" smtClean="0"/>
              <a:t>Trasy z wieloma pasami w jednym kierunku</a:t>
            </a:r>
          </a:p>
          <a:p>
            <a:r>
              <a:rPr lang="pl-PL" dirty="0" smtClean="0"/>
              <a:t>Rzeczywiste odwzorowanie fizyki pojazdów</a:t>
            </a:r>
          </a:p>
          <a:p>
            <a:r>
              <a:rPr lang="pl-PL" dirty="0" smtClean="0"/>
              <a:t>Rysowanie w oddzielnym silniku graficznym</a:t>
            </a:r>
          </a:p>
          <a:p>
            <a:endParaRPr lang="pl-PL" dirty="0"/>
          </a:p>
        </p:txBody>
      </p:sp>
    </p:spTree>
    <p:extLst>
      <p:ext uri="{BB962C8B-B14F-4D97-AF65-F5344CB8AC3E}">
        <p14:creationId xmlns:p14="http://schemas.microsoft.com/office/powerpoint/2010/main" val="36438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Dlaczego symulacja?</a:t>
            </a:r>
            <a:endParaRPr lang="pl-PL" dirty="0"/>
          </a:p>
        </p:txBody>
      </p:sp>
      <p:sp>
        <p:nvSpPr>
          <p:cNvPr id="3" name="Content Placeholder 2"/>
          <p:cNvSpPr>
            <a:spLocks noGrp="1"/>
          </p:cNvSpPr>
          <p:nvPr>
            <p:ph idx="1"/>
          </p:nvPr>
        </p:nvSpPr>
        <p:spPr/>
        <p:txBody>
          <a:bodyPr/>
          <a:lstStyle/>
          <a:p>
            <a:r>
              <a:rPr lang="pl-PL" dirty="0" smtClean="0"/>
              <a:t>Możliwość odwzorowania elementów świata rzeczywistego</a:t>
            </a:r>
          </a:p>
          <a:p>
            <a:r>
              <a:rPr lang="pl-PL" dirty="0" smtClean="0"/>
              <a:t>Ułatwienie analizy złożonych problemów</a:t>
            </a:r>
          </a:p>
          <a:p>
            <a:r>
              <a:rPr lang="pl-PL" dirty="0" smtClean="0"/>
              <a:t>Dostosowywanie elementów symulacji pod kontekst badań</a:t>
            </a:r>
          </a:p>
          <a:p>
            <a:r>
              <a:rPr lang="pl-PL" dirty="0" smtClean="0"/>
              <a:t>Oszczędność czasowa</a:t>
            </a:r>
          </a:p>
        </p:txBody>
      </p:sp>
    </p:spTree>
    <p:extLst>
      <p:ext uri="{BB962C8B-B14F-4D97-AF65-F5344CB8AC3E}">
        <p14:creationId xmlns:p14="http://schemas.microsoft.com/office/powerpoint/2010/main" val="2926555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635"/>
            <a:ext cx="10515600" cy="1325563"/>
          </a:xfrm>
        </p:spPr>
        <p:txBody>
          <a:bodyPr/>
          <a:lstStyle/>
          <a:p>
            <a:r>
              <a:rPr lang="pl-PL" dirty="0" smtClean="0"/>
              <a:t>Symulacja komputerowa</a:t>
            </a:r>
            <a:endParaRPr lang="pl-PL" dirty="0"/>
          </a:p>
        </p:txBody>
      </p:sp>
      <p:sp>
        <p:nvSpPr>
          <p:cNvPr id="3" name="Content Placeholder 2"/>
          <p:cNvSpPr>
            <a:spLocks noGrp="1"/>
          </p:cNvSpPr>
          <p:nvPr>
            <p:ph idx="1"/>
          </p:nvPr>
        </p:nvSpPr>
        <p:spPr/>
        <p:txBody>
          <a:bodyPr/>
          <a:lstStyle/>
          <a:p>
            <a:r>
              <a:rPr lang="pl-PL" dirty="0" smtClean="0"/>
              <a:t>Naśladowanie zachowania procesu świata rzeczywistego</a:t>
            </a:r>
          </a:p>
          <a:p>
            <a:r>
              <a:rPr lang="pl-PL" dirty="0" smtClean="0"/>
              <a:t>Nadawanie cech i właściwości elementom procesu</a:t>
            </a:r>
          </a:p>
          <a:p>
            <a:r>
              <a:rPr lang="pl-PL" dirty="0" smtClean="0"/>
              <a:t>Możliwość konfiguracji elementów symulacji</a:t>
            </a:r>
          </a:p>
          <a:p>
            <a:r>
              <a:rPr lang="pl-PL" dirty="0" smtClean="0"/>
              <a:t>Zrównolegnienie testów</a:t>
            </a:r>
          </a:p>
          <a:p>
            <a:endParaRPr lang="pl-PL" dirty="0"/>
          </a:p>
        </p:txBody>
      </p:sp>
    </p:spTree>
    <p:extLst>
      <p:ext uri="{BB962C8B-B14F-4D97-AF65-F5344CB8AC3E}">
        <p14:creationId xmlns:p14="http://schemas.microsoft.com/office/powerpoint/2010/main" val="2643542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Schemat symulatora</a:t>
            </a:r>
            <a:endParaRPr lang="pl-PL" dirty="0"/>
          </a:p>
        </p:txBody>
      </p:sp>
      <p:pic>
        <p:nvPicPr>
          <p:cNvPr id="4" name="Picture 3"/>
          <p:cNvPicPr>
            <a:picLocks noChangeAspect="1"/>
          </p:cNvPicPr>
          <p:nvPr/>
        </p:nvPicPr>
        <p:blipFill>
          <a:blip r:embed="rId3"/>
          <a:stretch>
            <a:fillRect/>
          </a:stretch>
        </p:blipFill>
        <p:spPr>
          <a:xfrm>
            <a:off x="838200" y="1992346"/>
            <a:ext cx="6366673" cy="4475197"/>
          </a:xfrm>
          <a:prstGeom prst="rect">
            <a:avLst/>
          </a:prstGeom>
        </p:spPr>
      </p:pic>
      <p:sp>
        <p:nvSpPr>
          <p:cNvPr id="6" name="TextBox 5"/>
          <p:cNvSpPr txBox="1"/>
          <p:nvPr/>
        </p:nvSpPr>
        <p:spPr>
          <a:xfrm>
            <a:off x="7204873" y="2652223"/>
            <a:ext cx="5005633" cy="2862322"/>
          </a:xfrm>
          <a:prstGeom prst="rect">
            <a:avLst/>
          </a:prstGeom>
          <a:noFill/>
        </p:spPr>
        <p:txBody>
          <a:bodyPr wrap="square" rtlCol="0">
            <a:spAutoFit/>
          </a:bodyPr>
          <a:lstStyle/>
          <a:p>
            <a:pPr marL="285750" indent="-285750">
              <a:buFont typeface="Arial" panose="020B0604020202020204" pitchFamily="34" charset="0"/>
              <a:buChar char="•"/>
            </a:pPr>
            <a:r>
              <a:rPr lang="pl-PL" sz="2000" dirty="0" smtClean="0"/>
              <a:t>Symulator ruchu – główne okno systemu</a:t>
            </a:r>
          </a:p>
          <a:p>
            <a:endParaRPr lang="pl-PL" sz="2000" dirty="0"/>
          </a:p>
          <a:p>
            <a:pPr marL="285750" indent="-285750">
              <a:buFont typeface="Arial" panose="020B0604020202020204" pitchFamily="34" charset="0"/>
              <a:buChar char="•"/>
            </a:pPr>
            <a:r>
              <a:rPr lang="pl-PL" sz="2000" dirty="0" smtClean="0"/>
              <a:t>Edytor topologii – tworzenie siatki dróg</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smtClean="0"/>
              <a:t>Edytor infrastruktury – tworzenie oraz modyfikacja infrastruktury</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smtClean="0"/>
              <a:t>Symulacja - okno konfiguracji i przebiegu symulacji</a:t>
            </a:r>
          </a:p>
        </p:txBody>
      </p:sp>
    </p:spTree>
    <p:extLst>
      <p:ext uri="{BB962C8B-B14F-4D97-AF65-F5344CB8AC3E}">
        <p14:creationId xmlns:p14="http://schemas.microsoft.com/office/powerpoint/2010/main" val="1604302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topologii</a:t>
            </a:r>
            <a:endParaRPr lang="pl-PL" dirty="0"/>
          </a:p>
        </p:txBody>
      </p:sp>
      <p:sp>
        <p:nvSpPr>
          <p:cNvPr id="3" name="Content Placeholder 2"/>
          <p:cNvSpPr>
            <a:spLocks noGrp="1"/>
          </p:cNvSpPr>
          <p:nvPr>
            <p:ph idx="1"/>
          </p:nvPr>
        </p:nvSpPr>
        <p:spPr>
          <a:xfrm>
            <a:off x="235670" y="2023588"/>
            <a:ext cx="4366574" cy="3302556"/>
          </a:xfrm>
        </p:spPr>
        <p:txBody>
          <a:bodyPr>
            <a:normAutofit/>
          </a:bodyPr>
          <a:lstStyle/>
          <a:p>
            <a:r>
              <a:rPr lang="pl-PL" dirty="0" smtClean="0"/>
              <a:t>Interfejs sterowany za pomocą myszki i kombinacji klawiszowych</a:t>
            </a:r>
          </a:p>
          <a:p>
            <a:r>
              <a:rPr lang="pl-PL" dirty="0" smtClean="0"/>
              <a:t>Umożliwia tworzenie tras</a:t>
            </a:r>
          </a:p>
          <a:p>
            <a:r>
              <a:rPr lang="pl-PL" dirty="0" smtClean="0"/>
              <a:t>Odczyt/Zapis topologii z/do pliku</a:t>
            </a:r>
          </a:p>
          <a:p>
            <a:endParaRPr lang="pl-PL" dirty="0" smtClean="0"/>
          </a:p>
          <a:p>
            <a:endParaRPr lang="pl-PL" dirty="0" smtClean="0"/>
          </a:p>
          <a:p>
            <a:endParaRPr lang="pl-PL" dirty="0"/>
          </a:p>
        </p:txBody>
      </p:sp>
      <p:pic>
        <p:nvPicPr>
          <p:cNvPr id="4" name="Picture 3"/>
          <p:cNvPicPr>
            <a:picLocks noChangeAspect="1"/>
          </p:cNvPicPr>
          <p:nvPr/>
        </p:nvPicPr>
        <p:blipFill>
          <a:blip r:embed="rId2"/>
          <a:stretch>
            <a:fillRect/>
          </a:stretch>
        </p:blipFill>
        <p:spPr>
          <a:xfrm>
            <a:off x="4498549" y="1690688"/>
            <a:ext cx="7429500" cy="3876675"/>
          </a:xfrm>
          <a:prstGeom prst="rect">
            <a:avLst/>
          </a:prstGeom>
        </p:spPr>
      </p:pic>
    </p:spTree>
    <p:extLst>
      <p:ext uri="{BB962C8B-B14F-4D97-AF65-F5344CB8AC3E}">
        <p14:creationId xmlns:p14="http://schemas.microsoft.com/office/powerpoint/2010/main" val="276520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topologii</a:t>
            </a:r>
            <a:endParaRPr lang="pl-PL" dirty="0"/>
          </a:p>
        </p:txBody>
      </p:sp>
      <p:pic>
        <p:nvPicPr>
          <p:cNvPr id="4" name="Picture 3"/>
          <p:cNvPicPr>
            <a:picLocks noChangeAspect="1"/>
          </p:cNvPicPr>
          <p:nvPr/>
        </p:nvPicPr>
        <p:blipFill>
          <a:blip r:embed="rId2"/>
          <a:stretch>
            <a:fillRect/>
          </a:stretch>
        </p:blipFill>
        <p:spPr>
          <a:xfrm>
            <a:off x="583677" y="1690688"/>
            <a:ext cx="3952875" cy="3190875"/>
          </a:xfrm>
          <a:prstGeom prst="rect">
            <a:avLst/>
          </a:prstGeom>
        </p:spPr>
      </p:pic>
      <p:pic>
        <p:nvPicPr>
          <p:cNvPr id="5" name="Picture 4"/>
          <p:cNvPicPr>
            <a:picLocks noChangeAspect="1"/>
          </p:cNvPicPr>
          <p:nvPr/>
        </p:nvPicPr>
        <p:blipFill>
          <a:blip r:embed="rId3"/>
          <a:stretch>
            <a:fillRect/>
          </a:stretch>
        </p:blipFill>
        <p:spPr>
          <a:xfrm>
            <a:off x="7093129" y="4084015"/>
            <a:ext cx="3152775" cy="1857375"/>
          </a:xfrm>
          <a:prstGeom prst="rect">
            <a:avLst/>
          </a:prstGeom>
        </p:spPr>
      </p:pic>
      <p:sp>
        <p:nvSpPr>
          <p:cNvPr id="7" name="TextBox 6"/>
          <p:cNvSpPr txBox="1"/>
          <p:nvPr/>
        </p:nvSpPr>
        <p:spPr>
          <a:xfrm>
            <a:off x="6261215" y="2064094"/>
            <a:ext cx="5038623" cy="1384995"/>
          </a:xfrm>
          <a:prstGeom prst="rect">
            <a:avLst/>
          </a:prstGeom>
          <a:noFill/>
        </p:spPr>
        <p:txBody>
          <a:bodyPr wrap="none" rtlCol="0">
            <a:spAutoFit/>
          </a:bodyPr>
          <a:lstStyle/>
          <a:p>
            <a:pPr marL="285750" indent="-285750">
              <a:buFont typeface="Arial" panose="020B0604020202020204" pitchFamily="34" charset="0"/>
              <a:buChar char="•"/>
            </a:pPr>
            <a:r>
              <a:rPr lang="pl-PL" sz="2400" dirty="0" smtClean="0"/>
              <a:t>Dla każdego elementu przewidziano:</a:t>
            </a:r>
          </a:p>
          <a:p>
            <a:pPr marL="742950" lvl="1" indent="-285750">
              <a:buFont typeface="Wingdings" panose="05000000000000000000" pitchFamily="2" charset="2"/>
              <a:buChar char="§"/>
            </a:pPr>
            <a:r>
              <a:rPr lang="pl-PL" sz="2000" dirty="0" smtClean="0"/>
              <a:t>Przeglądanie parametrów</a:t>
            </a:r>
          </a:p>
          <a:p>
            <a:pPr marL="742950" lvl="1" indent="-285750">
              <a:buFont typeface="Wingdings" panose="05000000000000000000" pitchFamily="2" charset="2"/>
              <a:buChar char="§"/>
            </a:pPr>
            <a:r>
              <a:rPr lang="pl-PL" sz="2000" dirty="0" smtClean="0"/>
              <a:t>Przesuwanie po mapie</a:t>
            </a:r>
          </a:p>
          <a:p>
            <a:pPr marL="742950" lvl="1" indent="-285750">
              <a:buFont typeface="Wingdings" panose="05000000000000000000" pitchFamily="2" charset="2"/>
              <a:buChar char="§"/>
            </a:pPr>
            <a:r>
              <a:rPr lang="pl-PL" sz="2000" dirty="0" smtClean="0"/>
              <a:t>Usuwanie</a:t>
            </a:r>
          </a:p>
        </p:txBody>
      </p:sp>
    </p:spTree>
    <p:extLst>
      <p:ext uri="{BB962C8B-B14F-4D97-AF65-F5344CB8AC3E}">
        <p14:creationId xmlns:p14="http://schemas.microsoft.com/office/powerpoint/2010/main" val="1358077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infrastruktury</a:t>
            </a:r>
            <a:endParaRPr lang="pl-PL" dirty="0"/>
          </a:p>
        </p:txBody>
      </p:sp>
      <p:sp>
        <p:nvSpPr>
          <p:cNvPr id="3" name="Content Placeholder 2"/>
          <p:cNvSpPr>
            <a:spLocks noGrp="1"/>
          </p:cNvSpPr>
          <p:nvPr>
            <p:ph idx="1"/>
          </p:nvPr>
        </p:nvSpPr>
        <p:spPr>
          <a:xfrm>
            <a:off x="838200" y="1825625"/>
            <a:ext cx="4855590" cy="4351338"/>
          </a:xfrm>
        </p:spPr>
        <p:txBody>
          <a:bodyPr/>
          <a:lstStyle/>
          <a:p>
            <a:r>
              <a:rPr lang="pl-PL" dirty="0" smtClean="0"/>
              <a:t>Generowanie infrastruktury na podstawie topologii</a:t>
            </a:r>
          </a:p>
          <a:p>
            <a:r>
              <a:rPr lang="pl-PL" dirty="0" smtClean="0"/>
              <a:t>Edycja i dodawanie nowych elementów infrastruktury:</a:t>
            </a:r>
          </a:p>
          <a:p>
            <a:pPr lvl="1">
              <a:buFont typeface="Courier New" panose="02070309020205020404" pitchFamily="49" charset="0"/>
              <a:buChar char="o"/>
            </a:pPr>
            <a:r>
              <a:rPr lang="pl-PL" dirty="0" smtClean="0"/>
              <a:t>Znaki drogowe</a:t>
            </a:r>
          </a:p>
          <a:p>
            <a:pPr lvl="1">
              <a:buFont typeface="Courier New" panose="02070309020205020404" pitchFamily="49" charset="0"/>
              <a:buChar char="o"/>
            </a:pPr>
            <a:r>
              <a:rPr lang="pl-PL" dirty="0" smtClean="0"/>
              <a:t>Sygnalizacja świetlna</a:t>
            </a:r>
          </a:p>
          <a:p>
            <a:pPr lvl="1">
              <a:buFont typeface="Courier New" panose="02070309020205020404" pitchFamily="49" charset="0"/>
              <a:buChar char="o"/>
            </a:pPr>
            <a:r>
              <a:rPr lang="pl-PL" dirty="0" smtClean="0"/>
              <a:t>Skrzyżowania</a:t>
            </a:r>
          </a:p>
          <a:p>
            <a:endParaRPr lang="pl-PL" dirty="0"/>
          </a:p>
        </p:txBody>
      </p:sp>
      <p:pic>
        <p:nvPicPr>
          <p:cNvPr id="5" name="Picture 4"/>
          <p:cNvPicPr>
            <a:picLocks noChangeAspect="1"/>
          </p:cNvPicPr>
          <p:nvPr/>
        </p:nvPicPr>
        <p:blipFill>
          <a:blip r:embed="rId3"/>
          <a:stretch>
            <a:fillRect/>
          </a:stretch>
        </p:blipFill>
        <p:spPr>
          <a:xfrm>
            <a:off x="6918441" y="1690688"/>
            <a:ext cx="4836786" cy="3830121"/>
          </a:xfrm>
          <a:prstGeom prst="rect">
            <a:avLst/>
          </a:prstGeom>
        </p:spPr>
      </p:pic>
      <p:sp>
        <p:nvSpPr>
          <p:cNvPr id="6" name="TextBox 5"/>
          <p:cNvSpPr txBox="1"/>
          <p:nvPr/>
        </p:nvSpPr>
        <p:spPr>
          <a:xfrm>
            <a:off x="9026980" y="5520809"/>
            <a:ext cx="2728247" cy="276999"/>
          </a:xfrm>
          <a:prstGeom prst="rect">
            <a:avLst/>
          </a:prstGeom>
          <a:noFill/>
        </p:spPr>
        <p:txBody>
          <a:bodyPr wrap="none" rtlCol="0">
            <a:spAutoFit/>
          </a:bodyPr>
          <a:lstStyle/>
          <a:p>
            <a:r>
              <a:rPr lang="pl-PL" sz="1200" i="1" dirty="0" smtClean="0"/>
              <a:t>Przykład wygenerowanego skrzyżowania</a:t>
            </a:r>
            <a:endParaRPr lang="pl-PL" sz="1200" i="1" dirty="0"/>
          </a:p>
        </p:txBody>
      </p:sp>
    </p:spTree>
    <p:extLst>
      <p:ext uri="{BB962C8B-B14F-4D97-AF65-F5344CB8AC3E}">
        <p14:creationId xmlns:p14="http://schemas.microsoft.com/office/powerpoint/2010/main" val="1091892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infrastruktury</a:t>
            </a:r>
            <a:endParaRPr lang="pl-PL" dirty="0"/>
          </a:p>
        </p:txBody>
      </p:sp>
      <p:sp>
        <p:nvSpPr>
          <p:cNvPr id="3" name="Content Placeholder 2"/>
          <p:cNvSpPr>
            <a:spLocks noGrp="1"/>
          </p:cNvSpPr>
          <p:nvPr>
            <p:ph idx="1"/>
          </p:nvPr>
        </p:nvSpPr>
        <p:spPr>
          <a:xfrm>
            <a:off x="838200" y="2850185"/>
            <a:ext cx="4799029" cy="502796"/>
          </a:xfrm>
        </p:spPr>
        <p:txBody>
          <a:bodyPr/>
          <a:lstStyle/>
          <a:p>
            <a:r>
              <a:rPr lang="pl-PL" dirty="0" smtClean="0"/>
              <a:t>Tworzenie znaków drogowych</a:t>
            </a:r>
          </a:p>
          <a:p>
            <a:endParaRPr lang="pl-PL" dirty="0"/>
          </a:p>
        </p:txBody>
      </p:sp>
      <p:pic>
        <p:nvPicPr>
          <p:cNvPr id="4" name="Picture 3"/>
          <p:cNvPicPr>
            <a:picLocks noChangeAspect="1"/>
          </p:cNvPicPr>
          <p:nvPr/>
        </p:nvPicPr>
        <p:blipFill>
          <a:blip r:embed="rId2"/>
          <a:stretch>
            <a:fillRect/>
          </a:stretch>
        </p:blipFill>
        <p:spPr>
          <a:xfrm>
            <a:off x="6749592" y="854089"/>
            <a:ext cx="5216165" cy="5706081"/>
          </a:xfrm>
          <a:prstGeom prst="rect">
            <a:avLst/>
          </a:prstGeom>
        </p:spPr>
      </p:pic>
    </p:spTree>
    <p:extLst>
      <p:ext uri="{BB962C8B-B14F-4D97-AF65-F5344CB8AC3E}">
        <p14:creationId xmlns:p14="http://schemas.microsoft.com/office/powerpoint/2010/main" val="3117498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Edytor infrastruktury</a:t>
            </a:r>
            <a:endParaRPr lang="pl-PL" dirty="0"/>
          </a:p>
        </p:txBody>
      </p:sp>
      <p:sp>
        <p:nvSpPr>
          <p:cNvPr id="3" name="Content Placeholder 2"/>
          <p:cNvSpPr>
            <a:spLocks noGrp="1"/>
          </p:cNvSpPr>
          <p:nvPr>
            <p:ph idx="1"/>
          </p:nvPr>
        </p:nvSpPr>
        <p:spPr>
          <a:xfrm>
            <a:off x="5787272" y="1690688"/>
            <a:ext cx="6250757" cy="540503"/>
          </a:xfrm>
        </p:spPr>
        <p:txBody>
          <a:bodyPr/>
          <a:lstStyle/>
          <a:p>
            <a:r>
              <a:rPr lang="pl-PL" dirty="0" smtClean="0"/>
              <a:t>Edycja parametrów sygnalizacji świetlnej</a:t>
            </a:r>
            <a:endParaRPr lang="pl-PL" dirty="0"/>
          </a:p>
        </p:txBody>
      </p:sp>
      <p:pic>
        <p:nvPicPr>
          <p:cNvPr id="4" name="Picture 3"/>
          <p:cNvPicPr>
            <a:picLocks noChangeAspect="1"/>
          </p:cNvPicPr>
          <p:nvPr/>
        </p:nvPicPr>
        <p:blipFill>
          <a:blip r:embed="rId2"/>
          <a:stretch>
            <a:fillRect/>
          </a:stretch>
        </p:blipFill>
        <p:spPr>
          <a:xfrm>
            <a:off x="348006" y="2469822"/>
            <a:ext cx="8347632" cy="3947525"/>
          </a:xfrm>
          <a:prstGeom prst="rect">
            <a:avLst/>
          </a:prstGeom>
        </p:spPr>
      </p:pic>
    </p:spTree>
    <p:extLst>
      <p:ext uri="{BB962C8B-B14F-4D97-AF65-F5344CB8AC3E}">
        <p14:creationId xmlns:p14="http://schemas.microsoft.com/office/powerpoint/2010/main" val="2804692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556</Words>
  <Application>Microsoft Office PowerPoint</Application>
  <PresentationFormat>Widescreen</PresentationFormat>
  <Paragraphs>81</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Wingdings</vt:lpstr>
      <vt:lpstr>Office Theme</vt:lpstr>
      <vt:lpstr>PRACA DYPLOMOWA WYŻSZE STUDIA ZAWODOWE</vt:lpstr>
      <vt:lpstr>Dlaczego symulacja?</vt:lpstr>
      <vt:lpstr>Symulacja komputerowa</vt:lpstr>
      <vt:lpstr>Schemat symulatora</vt:lpstr>
      <vt:lpstr>Edytor topologii</vt:lpstr>
      <vt:lpstr>Edytor topologii</vt:lpstr>
      <vt:lpstr>Edytor infrastruktury</vt:lpstr>
      <vt:lpstr>Edytor infrastruktury</vt:lpstr>
      <vt:lpstr>Edytor infrastruktury</vt:lpstr>
      <vt:lpstr>Edytor infrastruktury</vt:lpstr>
      <vt:lpstr>Symulacja</vt:lpstr>
      <vt:lpstr>Symulacja</vt:lpstr>
      <vt:lpstr>Możliwości rozwoju systemu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PRACA DYPLOMOWA WYŻSZE STUDIA ZAWODOWE</dc:title>
  <dc:creator>Andrzej Krupa</dc:creator>
  <cp:lastModifiedBy>Andrzej Krupa</cp:lastModifiedBy>
  <cp:revision>41</cp:revision>
  <dcterms:created xsi:type="dcterms:W3CDTF">2015-05-15T19:33:21Z</dcterms:created>
  <dcterms:modified xsi:type="dcterms:W3CDTF">2015-05-21T10:33:57Z</dcterms:modified>
</cp:coreProperties>
</file>