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76" r:id="rId9"/>
    <p:sldId id="277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73" r:id="rId18"/>
    <p:sldId id="274" r:id="rId19"/>
    <p:sldId id="275" r:id="rId20"/>
    <p:sldId id="279" r:id="rId21"/>
    <p:sldId id="278" r:id="rId2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FD5372-C826-4170-AADB-884E714D46B7}" type="datetimeFigureOut">
              <a:rPr lang="pl-PL" smtClean="0"/>
              <a:t>2014-12-14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51432-D7B8-473F-92EE-4301CFD61CC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5707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3A2288-5516-46B9-83A6-33DFF05B3145}" type="slidenum">
              <a:rPr lang="pl-PL" smtClean="0"/>
              <a:pPr/>
              <a:t>1</a:t>
            </a:fld>
            <a:endParaRPr lang="pl-PL" smtClean="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2014-12-14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2014-12-14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2014-12-14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2014-12-14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2014-12-14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2014-12-14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2014-12-14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2014-12-14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2014-12-14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2014-12-14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2014-12-14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2014-12-14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8"/>
          <p:cNvSpPr txBox="1">
            <a:spLocks noChangeArrowheads="1"/>
          </p:cNvSpPr>
          <p:nvPr/>
        </p:nvSpPr>
        <p:spPr bwMode="auto">
          <a:xfrm>
            <a:off x="4560170" y="5661248"/>
            <a:ext cx="31387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1400" i="1" dirty="0"/>
              <a:t>Promotor:</a:t>
            </a:r>
          </a:p>
          <a:p>
            <a:r>
              <a:rPr lang="de-DE" sz="1400" dirty="0" err="1"/>
              <a:t>dr</a:t>
            </a:r>
            <a:r>
              <a:rPr lang="de-DE" sz="1400" dirty="0"/>
              <a:t> </a:t>
            </a:r>
            <a:r>
              <a:rPr lang="de-DE" sz="1400" dirty="0" err="1"/>
              <a:t>inż</a:t>
            </a:r>
            <a:r>
              <a:rPr lang="de-DE" sz="1400" dirty="0"/>
              <a:t>. Dariusz </a:t>
            </a:r>
            <a:r>
              <a:rPr lang="de-DE" sz="1400" dirty="0" err="1" smtClean="0"/>
              <a:t>Chaładyniak</a:t>
            </a:r>
            <a:endParaRPr lang="pl-PL" sz="1400" dirty="0"/>
          </a:p>
        </p:txBody>
      </p:sp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3652763" y="6505575"/>
            <a:ext cx="17113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200" dirty="0"/>
              <a:t>WARSZAWA </a:t>
            </a:r>
            <a:r>
              <a:rPr lang="pl-PL" sz="1200" dirty="0" smtClean="0"/>
              <a:t>2015</a:t>
            </a:r>
            <a:endParaRPr lang="pl-PL" sz="1200" dirty="0"/>
          </a:p>
        </p:txBody>
      </p:sp>
      <p:pic>
        <p:nvPicPr>
          <p:cNvPr id="5" name="Obraz 4" descr="WWSI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3999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6"/>
          <p:cNvSpPr/>
          <p:nvPr/>
        </p:nvSpPr>
        <p:spPr>
          <a:xfrm>
            <a:off x="107504" y="1484784"/>
            <a:ext cx="8856984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200" b="1" dirty="0" smtClean="0">
                <a:latin typeface="Arial" pitchFamily="34" charset="0"/>
                <a:cs typeface="Arial" pitchFamily="34" charset="0"/>
              </a:rPr>
              <a:t>PRACA </a:t>
            </a:r>
            <a:r>
              <a:rPr lang="pl-PL" sz="3200" b="1" dirty="0" smtClean="0">
                <a:latin typeface="Arial" pitchFamily="34" charset="0"/>
                <a:cs typeface="Arial" pitchFamily="34" charset="0"/>
              </a:rPr>
              <a:t>DYPLOMOWA</a:t>
            </a:r>
            <a:r>
              <a:rPr lang="pl-PL" sz="3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pl-PL" sz="3200" b="1" dirty="0" smtClean="0">
                <a:latin typeface="Arial" pitchFamily="34" charset="0"/>
                <a:cs typeface="Arial" pitchFamily="34" charset="0"/>
              </a:rPr>
            </a:br>
            <a:r>
              <a:rPr lang="pl-PL" sz="3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pl-PL" sz="3200" b="1" dirty="0" smtClean="0">
                <a:latin typeface="Arial" pitchFamily="34" charset="0"/>
                <a:cs typeface="Arial" pitchFamily="34" charset="0"/>
              </a:rPr>
            </a:br>
            <a:r>
              <a:rPr lang="pl-PL" sz="3200" b="1" dirty="0" smtClean="0">
                <a:latin typeface="Arial" pitchFamily="34" charset="0"/>
                <a:cs typeface="Arial" pitchFamily="34" charset="0"/>
              </a:rPr>
              <a:t>Tokarski Mariusz</a:t>
            </a:r>
          </a:p>
          <a:p>
            <a:pPr algn="ctr"/>
            <a:endParaRPr lang="pl-PL" sz="32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l-PL" sz="2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pl-PL" sz="2000" b="1" dirty="0" smtClean="0">
                <a:latin typeface="Arial" pitchFamily="34" charset="0"/>
                <a:cs typeface="Arial" pitchFamily="34" charset="0"/>
              </a:rPr>
            </a:br>
            <a:r>
              <a:rPr lang="pl-PL" sz="2800" b="1" dirty="0">
                <a:latin typeface="Arial" pitchFamily="34" charset="0"/>
                <a:cs typeface="Arial" pitchFamily="34" charset="0"/>
              </a:rPr>
              <a:t>METODY SZACOWANIA RYZYKA W PROCESIE ZARZĄDZANIA RYZYKIEM BEZPIECZEŃSTWA INFORMACJI W SYSTEMACH IT</a:t>
            </a:r>
            <a:endParaRPr lang="pl-PL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6345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0" y="14799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Wady i zalety metod ilościowych</a:t>
            </a:r>
            <a:endParaRPr lang="pl-PL" b="1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14324"/>
              </p:ext>
            </p:extLst>
          </p:nvPr>
        </p:nvGraphicFramePr>
        <p:xfrm>
          <a:off x="503548" y="908720"/>
          <a:ext cx="8136904" cy="5400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21758"/>
                <a:gridCol w="4315146"/>
              </a:tblGrid>
              <a:tr h="22267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ANALIZA ILOŚCIOWA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3874" marR="33874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744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WADY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3874" marR="338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ZALETY</a:t>
                      </a:r>
                      <a:endParaRPr lang="pl-PL" sz="12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3874" marR="33874" marT="0" marB="0" anchor="ctr"/>
                </a:tc>
              </a:tr>
              <a:tr h="480344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pl-PL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 wypadku dużej liczby aktywów obowiązkowym staje się użycie narzędzi informatycznych, w innym wypadku szacowanie staje się bardzo nieefektywne</a:t>
                      </a: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pl-PL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konieczność gromadzenia informacji na temat środowiska IT, statystyk, zabezpieczeń i innych danych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pl-PL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dokonane obliczenia mogą okazać się niewiarygodne dla osób decyzyjnych o ile nie zrozumieją aparatu matematycznego stojącego za wyliczeniami</a:t>
                      </a: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pl-PL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brak uwzględnienia czynników środowiskowych, czysto matematyczne metody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3874" marR="33874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pl-PL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obiektywność wyników umożliwiająca dokonanie porównań</a:t>
                      </a: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pl-PL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wartość atrybutów informacji (poufność, integralność, dostępność) wyrażona jest kwotowo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pl-PL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efekt szacowania ma jasny wymiar finansowy ułatwiający podjęcie stosownych decyzji</a:t>
                      </a:r>
                      <a:endParaRPr lang="pl-PL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3874" marR="3387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4493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0" y="14799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Wady i zalety metod jakościowych</a:t>
            </a:r>
            <a:endParaRPr lang="pl-PL" b="1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491578"/>
              </p:ext>
            </p:extLst>
          </p:nvPr>
        </p:nvGraphicFramePr>
        <p:xfrm>
          <a:off x="395536" y="908720"/>
          <a:ext cx="8352928" cy="54044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23221"/>
                <a:gridCol w="4429707"/>
              </a:tblGrid>
              <a:tr h="16472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ANALIZA JAKOŚCIOWA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0238" marR="20238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303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WADY</a:t>
                      </a:r>
                      <a:endParaRPr lang="pl-PL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0238" marR="202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ZALETY</a:t>
                      </a:r>
                      <a:endParaRPr lang="pl-PL" sz="10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0238" marR="20238" marT="0" marB="0" anchor="ctr"/>
                </a:tc>
              </a:tr>
              <a:tr h="5009426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otrzymane wyniki są przybliżeniem i mogą być bardzo subiektywne</a:t>
                      </a:r>
                    </a:p>
                    <a:p>
                      <a:pPr marL="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brak jasnego przełożenia na ewentualne koszty strat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brak oceny kosztów wdrożenia nowych zabezpieczeń</a:t>
                      </a:r>
                    </a:p>
                    <a:p>
                      <a:pPr marL="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niewielka możliwość automatyzacji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0238" marR="20238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 większości przypadków brak obliczeń</a:t>
                      </a:r>
                    </a:p>
                    <a:p>
                      <a:pPr marL="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brak konieczności wyceny atrybutów informacji (poufności, integralność, dostępność)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brak konieczności ilościowego określenia skutków i częstotliwości wystąpienia zagrożeń (co też może okazać się wadą)</a:t>
                      </a:r>
                    </a:p>
                    <a:p>
                      <a:pPr marL="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brak konieczności szacowania kosztów proponowanych zabezpieczeń (co też może okazać się wadą)</a:t>
                      </a:r>
                    </a:p>
                    <a:p>
                      <a:pPr marL="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wskazanie obszarów podwyższonego ryzyka</a:t>
                      </a:r>
                    </a:p>
                    <a:p>
                      <a:pPr marL="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możliwość uwzględnienia czynników społecznych i kulturalnych organizacji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możliwość zastosowania oceny nawet w wypadku braku precyzyjnych informacji</a:t>
                      </a:r>
                    </a:p>
                    <a:p>
                      <a:pPr marL="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pl-PL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odzwierciedla opinie pracowników na wielu poziomach zarządzania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0238" marR="2023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3287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179512" y="188640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Porównanie metod jakościowych i ilościowych</a:t>
            </a:r>
            <a:endParaRPr lang="pl-PL" b="1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08345"/>
              </p:ext>
            </p:extLst>
          </p:nvPr>
        </p:nvGraphicFramePr>
        <p:xfrm>
          <a:off x="179512" y="1196752"/>
          <a:ext cx="8784976" cy="54006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8122"/>
                <a:gridCol w="1098122"/>
                <a:gridCol w="1098122"/>
                <a:gridCol w="1098122"/>
                <a:gridCol w="1098122"/>
                <a:gridCol w="1098122"/>
                <a:gridCol w="1098122"/>
                <a:gridCol w="1098122"/>
              </a:tblGrid>
              <a:tr h="63157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pl-PL" sz="900" dirty="0">
                        <a:effectLst/>
                        <a:latin typeface="Calibri"/>
                      </a:endParaRPr>
                    </a:p>
                  </a:txBody>
                  <a:tcPr marL="36419" marR="3641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</a:rPr>
                        <a:t>MET. COURTNEY'A</a:t>
                      </a:r>
                      <a:endParaRPr lang="pl-PL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MET. FISHERA</a:t>
                      </a:r>
                      <a:endParaRPr lang="pl-PL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</a:rPr>
                        <a:t>MET. PARKERA</a:t>
                      </a:r>
                      <a:endParaRPr lang="pl-PL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MET. NIST SP 800-30</a:t>
                      </a:r>
                      <a:endParaRPr lang="pl-PL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MET. CRAMM</a:t>
                      </a:r>
                      <a:endParaRPr lang="pl-PL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MET. FRAPP</a:t>
                      </a:r>
                      <a:endParaRPr lang="pl-PL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MET. STIR</a:t>
                      </a:r>
                      <a:endParaRPr lang="pl-PL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19" marR="36419" marT="0" marB="0" anchor="ctr"/>
                </a:tc>
              </a:tr>
              <a:tr h="4210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Analiza ilościowa</a:t>
                      </a:r>
                      <a:endParaRPr lang="pl-PL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Webdings" panose="05030102010509060703" pitchFamily="18" charset="2"/>
                        </a:rPr>
                        <a:t>n</a:t>
                      </a:r>
                      <a:endParaRPr lang="pl-PL" sz="1000" dirty="0">
                        <a:effectLst/>
                        <a:latin typeface="Webdings" panose="05030102010509060703" pitchFamily="18" charset="2"/>
                        <a:ea typeface="Times New Roman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Webdings" panose="05030102010509060703" pitchFamily="18" charset="2"/>
                        </a:rPr>
                        <a:t>n</a:t>
                      </a:r>
                      <a:endParaRPr lang="pl-PL" sz="1000" dirty="0">
                        <a:effectLst/>
                        <a:latin typeface="Webdings" panose="05030102010509060703" pitchFamily="18" charset="2"/>
                        <a:ea typeface="Times New Roman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Webdings" panose="05030102010509060703" pitchFamily="18" charset="2"/>
                        </a:rPr>
                        <a:t>n</a:t>
                      </a:r>
                      <a:endParaRPr lang="pl-PL" sz="1000" dirty="0">
                        <a:effectLst/>
                        <a:latin typeface="Webdings" panose="05030102010509060703" pitchFamily="18" charset="2"/>
                        <a:ea typeface="Times New Roman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pl-PL" sz="900">
                        <a:effectLst/>
                        <a:latin typeface="Webdings" panose="05030102010509060703" pitchFamily="18" charset="2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pl-PL" sz="900">
                        <a:effectLst/>
                        <a:latin typeface="Webdings" panose="05030102010509060703" pitchFamily="18" charset="2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pl-PL" sz="900">
                        <a:effectLst/>
                        <a:latin typeface="Webdings" panose="05030102010509060703" pitchFamily="18" charset="2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pl-PL" sz="900">
                        <a:effectLst/>
                        <a:latin typeface="Webdings" panose="05030102010509060703" pitchFamily="18" charset="2"/>
                      </a:endParaRPr>
                    </a:p>
                  </a:txBody>
                  <a:tcPr marL="36419" marR="36419" marT="0" marB="0" anchor="ctr"/>
                </a:tc>
              </a:tr>
              <a:tr h="613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Analiza jakościowa</a:t>
                      </a:r>
                      <a:endParaRPr lang="pl-PL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pl-PL" sz="900">
                        <a:effectLst/>
                        <a:latin typeface="Webdings" panose="05030102010509060703" pitchFamily="18" charset="2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pl-PL" sz="900" dirty="0">
                        <a:effectLst/>
                        <a:latin typeface="Webdings" panose="05030102010509060703" pitchFamily="18" charset="2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pl-PL" sz="900" dirty="0">
                        <a:effectLst/>
                        <a:latin typeface="Webdings" panose="05030102010509060703" pitchFamily="18" charset="2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Webdings" panose="05030102010509060703" pitchFamily="18" charset="2"/>
                        </a:rPr>
                        <a:t>n</a:t>
                      </a:r>
                      <a:endParaRPr lang="pl-PL" sz="1000" dirty="0">
                        <a:effectLst/>
                        <a:latin typeface="Webdings" panose="05030102010509060703" pitchFamily="18" charset="2"/>
                        <a:ea typeface="Times New Roman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Webdings" panose="05030102010509060703" pitchFamily="18" charset="2"/>
                        </a:rPr>
                        <a:t>n</a:t>
                      </a:r>
                      <a:endParaRPr lang="pl-PL" sz="1000" dirty="0">
                        <a:effectLst/>
                        <a:latin typeface="Webdings" panose="05030102010509060703" pitchFamily="18" charset="2"/>
                        <a:ea typeface="Times New Roman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Webdings" panose="05030102010509060703" pitchFamily="18" charset="2"/>
                        </a:rPr>
                        <a:t>n</a:t>
                      </a:r>
                      <a:endParaRPr lang="pl-PL" sz="1000">
                        <a:effectLst/>
                        <a:latin typeface="Webdings" panose="05030102010509060703" pitchFamily="18" charset="2"/>
                        <a:ea typeface="Times New Roman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Webdings" panose="05030102010509060703" pitchFamily="18" charset="2"/>
                        </a:rPr>
                        <a:t>n</a:t>
                      </a:r>
                      <a:endParaRPr lang="pl-PL" sz="1000">
                        <a:effectLst/>
                        <a:latin typeface="Webdings" panose="05030102010509060703" pitchFamily="18" charset="2"/>
                        <a:ea typeface="Times New Roman"/>
                      </a:endParaRPr>
                    </a:p>
                  </a:txBody>
                  <a:tcPr marL="36419" marR="36419" marT="0" marB="0" anchor="ctr"/>
                </a:tc>
              </a:tr>
              <a:tr h="10341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Elementy systemu zarządzania ryzykiem</a:t>
                      </a:r>
                      <a:endParaRPr lang="pl-PL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pl-PL" sz="900">
                        <a:effectLst/>
                        <a:latin typeface="Webdings" panose="05030102010509060703" pitchFamily="18" charset="2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Webdings" panose="05030102010509060703" pitchFamily="18" charset="2"/>
                        </a:rPr>
                        <a:t>n</a:t>
                      </a:r>
                      <a:endParaRPr lang="pl-PL" sz="1000" dirty="0">
                        <a:effectLst/>
                        <a:latin typeface="Webdings" panose="05030102010509060703" pitchFamily="18" charset="2"/>
                        <a:ea typeface="Times New Roman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Webdings" panose="05030102010509060703" pitchFamily="18" charset="2"/>
                        </a:rPr>
                        <a:t>n</a:t>
                      </a:r>
                      <a:endParaRPr lang="pl-PL" sz="1000" dirty="0">
                        <a:effectLst/>
                        <a:latin typeface="Webdings" panose="05030102010509060703" pitchFamily="18" charset="2"/>
                        <a:ea typeface="Times New Roman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Webdings" panose="05030102010509060703" pitchFamily="18" charset="2"/>
                        </a:rPr>
                        <a:t>n</a:t>
                      </a:r>
                      <a:endParaRPr lang="pl-PL" sz="1000" dirty="0">
                        <a:effectLst/>
                        <a:latin typeface="Webdings" panose="05030102010509060703" pitchFamily="18" charset="2"/>
                        <a:ea typeface="Times New Roman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Webdings" panose="05030102010509060703" pitchFamily="18" charset="2"/>
                        </a:rPr>
                        <a:t>n</a:t>
                      </a:r>
                      <a:endParaRPr lang="pl-PL" sz="1000" dirty="0">
                        <a:effectLst/>
                        <a:latin typeface="Webdings" panose="05030102010509060703" pitchFamily="18" charset="2"/>
                        <a:ea typeface="Times New Roman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Webdings" panose="05030102010509060703" pitchFamily="18" charset="2"/>
                        </a:rPr>
                        <a:t>n</a:t>
                      </a:r>
                      <a:endParaRPr lang="pl-PL" sz="1000">
                        <a:effectLst/>
                        <a:latin typeface="Webdings" panose="05030102010509060703" pitchFamily="18" charset="2"/>
                        <a:ea typeface="Times New Roman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Webdings" panose="05030102010509060703" pitchFamily="18" charset="2"/>
                        </a:rPr>
                        <a:t>n</a:t>
                      </a:r>
                      <a:endParaRPr lang="pl-PL" sz="1000">
                        <a:effectLst/>
                        <a:latin typeface="Webdings" panose="05030102010509060703" pitchFamily="18" charset="2"/>
                        <a:ea typeface="Times New Roman"/>
                      </a:endParaRPr>
                    </a:p>
                  </a:txBody>
                  <a:tcPr marL="36419" marR="36419" marT="0" marB="0" anchor="ctr"/>
                </a:tc>
              </a:tr>
              <a:tr h="10341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Uwzględnienie czynnika ekonomicznego</a:t>
                      </a:r>
                      <a:endParaRPr lang="pl-PL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pl-PL" sz="900">
                        <a:effectLst/>
                        <a:latin typeface="Webdings" panose="05030102010509060703" pitchFamily="18" charset="2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Webdings" panose="05030102010509060703" pitchFamily="18" charset="2"/>
                        </a:rPr>
                        <a:t>n</a:t>
                      </a:r>
                      <a:endParaRPr lang="pl-PL" sz="1000">
                        <a:effectLst/>
                        <a:latin typeface="Webdings" panose="05030102010509060703" pitchFamily="18" charset="2"/>
                        <a:ea typeface="Times New Roman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Webdings" panose="05030102010509060703" pitchFamily="18" charset="2"/>
                        </a:rPr>
                        <a:t>n</a:t>
                      </a:r>
                      <a:endParaRPr lang="pl-PL" sz="1000">
                        <a:effectLst/>
                        <a:latin typeface="Webdings" panose="05030102010509060703" pitchFamily="18" charset="2"/>
                        <a:ea typeface="Times New Roman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Webdings" panose="05030102010509060703" pitchFamily="18" charset="2"/>
                        </a:rPr>
                        <a:t>n</a:t>
                      </a:r>
                      <a:endParaRPr lang="pl-PL" sz="1000" dirty="0">
                        <a:effectLst/>
                        <a:latin typeface="Webdings" panose="05030102010509060703" pitchFamily="18" charset="2"/>
                        <a:ea typeface="Times New Roman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pl-PL" sz="900" dirty="0">
                        <a:effectLst/>
                        <a:latin typeface="Webdings" panose="05030102010509060703" pitchFamily="18" charset="2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pl-PL" sz="900" dirty="0">
                        <a:effectLst/>
                        <a:latin typeface="Webdings" panose="05030102010509060703" pitchFamily="18" charset="2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pl-PL" sz="900">
                        <a:effectLst/>
                        <a:latin typeface="Webdings" panose="05030102010509060703" pitchFamily="18" charset="2"/>
                      </a:endParaRPr>
                    </a:p>
                  </a:txBody>
                  <a:tcPr marL="36419" marR="36419" marT="0" marB="0" anchor="ctr"/>
                </a:tc>
              </a:tr>
              <a:tr h="8239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Uwzględnienie czynnika ludzkiego</a:t>
                      </a:r>
                      <a:endParaRPr lang="pl-PL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pl-PL" sz="900">
                        <a:effectLst/>
                        <a:latin typeface="Webdings" panose="05030102010509060703" pitchFamily="18" charset="2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pl-PL" sz="900">
                        <a:effectLst/>
                        <a:latin typeface="Webdings" panose="05030102010509060703" pitchFamily="18" charset="2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Webdings" panose="05030102010509060703" pitchFamily="18" charset="2"/>
                        </a:rPr>
                        <a:t>n</a:t>
                      </a:r>
                      <a:endParaRPr lang="pl-PL" sz="1000">
                        <a:effectLst/>
                        <a:latin typeface="Webdings" panose="05030102010509060703" pitchFamily="18" charset="2"/>
                        <a:ea typeface="Times New Roman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pl-PL" sz="900">
                        <a:effectLst/>
                        <a:latin typeface="Webdings" panose="05030102010509060703" pitchFamily="18" charset="2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pl-PL" sz="900" dirty="0">
                        <a:effectLst/>
                        <a:latin typeface="Webdings" panose="05030102010509060703" pitchFamily="18" charset="2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pl-PL" sz="900" dirty="0">
                        <a:effectLst/>
                        <a:latin typeface="Webdings" panose="05030102010509060703" pitchFamily="18" charset="2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pl-PL" sz="900" dirty="0">
                        <a:effectLst/>
                        <a:latin typeface="Webdings" panose="05030102010509060703" pitchFamily="18" charset="2"/>
                      </a:endParaRPr>
                    </a:p>
                  </a:txBody>
                  <a:tcPr marL="36419" marR="36419" marT="0" marB="0" anchor="ctr"/>
                </a:tc>
              </a:tr>
              <a:tr h="8421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Oprogramowanie wspomagające</a:t>
                      </a:r>
                      <a:endParaRPr lang="pl-PL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pl-PL" sz="900">
                        <a:effectLst/>
                        <a:latin typeface="Webdings" panose="05030102010509060703" pitchFamily="18" charset="2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pl-PL" sz="900">
                        <a:effectLst/>
                        <a:latin typeface="Webdings" panose="05030102010509060703" pitchFamily="18" charset="2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pl-PL" sz="900">
                        <a:effectLst/>
                        <a:latin typeface="Webdings" panose="05030102010509060703" pitchFamily="18" charset="2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pl-PL" sz="900">
                        <a:effectLst/>
                        <a:latin typeface="Webdings" panose="05030102010509060703" pitchFamily="18" charset="2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Webdings" panose="05030102010509060703" pitchFamily="18" charset="2"/>
                        </a:rPr>
                        <a:t>n</a:t>
                      </a:r>
                      <a:endParaRPr lang="pl-PL" sz="1000" dirty="0">
                        <a:effectLst/>
                        <a:latin typeface="Webdings" panose="05030102010509060703" pitchFamily="18" charset="2"/>
                        <a:ea typeface="Times New Roman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pl-PL" sz="900" dirty="0">
                        <a:effectLst/>
                        <a:latin typeface="Webdings" panose="05030102010509060703" pitchFamily="18" charset="2"/>
                      </a:endParaRPr>
                    </a:p>
                  </a:txBody>
                  <a:tcPr marL="36419" marR="364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Webdings" panose="05030102010509060703" pitchFamily="18" charset="2"/>
                        </a:rPr>
                        <a:t>n</a:t>
                      </a:r>
                      <a:endParaRPr lang="pl-PL" sz="1000" dirty="0">
                        <a:effectLst/>
                        <a:latin typeface="Webdings" panose="05030102010509060703" pitchFamily="18" charset="2"/>
                        <a:ea typeface="Times New Roman"/>
                      </a:endParaRPr>
                    </a:p>
                  </a:txBody>
                  <a:tcPr marL="36419" marR="3641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8171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0" y="11663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Zarządzanie ryzykiem zgodnie z metodologią PMI</a:t>
            </a:r>
            <a:endParaRPr lang="pl-PL" b="1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4294967295"/>
          </p:nvPr>
        </p:nvSpPr>
        <p:spPr>
          <a:xfrm>
            <a:off x="0" y="764704"/>
            <a:ext cx="9144000" cy="5544616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pl-PL" b="1" dirty="0" smtClean="0">
                <a:latin typeface="Arial" pitchFamily="34" charset="0"/>
                <a:cs typeface="Arial" pitchFamily="34" charset="0"/>
              </a:rPr>
              <a:t>Plan zarządzania ryzykiem</a:t>
            </a:r>
          </a:p>
          <a:p>
            <a:pPr lvl="1"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metodyka, spotkania, gromadzenie informacji</a:t>
            </a:r>
          </a:p>
          <a:p>
            <a:pPr lvl="1"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role i obowiązki (menedżer ryzyka, zespół zarządzania ryzykiem, właściciel ryzyka)</a:t>
            </a:r>
          </a:p>
          <a:p>
            <a:pPr lvl="1"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budżet (zmiany związane z zarządzaniem ryzykiem np. zarezerwowanie środków na realizację strategii unikania zagrożeń, łagodzenia lub przeniesienia)</a:t>
            </a:r>
          </a:p>
          <a:p>
            <a:pPr lvl="1"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terminy (ustalenie terminów spotkań zespołu celem stworzenia dokumentów zawierających plan zarządzania ryzykiem, szczegółowy rejestr ryzyk oraz ich analiza )</a:t>
            </a:r>
          </a:p>
          <a:p>
            <a:pPr lvl="1"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system ocen i interpretacja (dla celów projektu tworzone są skale skutków wystąpienia ryzyka oraz skala prawdopodobieństwa wystąpienia ryzyka)</a:t>
            </a:r>
          </a:p>
          <a:p>
            <a:pPr>
              <a:buFont typeface="Arial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33194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0" y="11663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Zarządzanie ryzykiem zgodnie z metodologią PMI</a:t>
            </a:r>
            <a:endParaRPr lang="pl-PL" b="1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4294967295"/>
          </p:nvPr>
        </p:nvSpPr>
        <p:spPr>
          <a:xfrm>
            <a:off x="0" y="548680"/>
            <a:ext cx="9144000" cy="16561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lvl="1">
              <a:buClr>
                <a:schemeClr val="accent6">
                  <a:lumMod val="50000"/>
                </a:schemeClr>
              </a:buClr>
              <a:buFont typeface="Arial" pitchFamily="34" charset="0"/>
              <a:buChar char="•"/>
            </a:pPr>
            <a:r>
              <a:rPr lang="pl-PL" sz="2400" dirty="0">
                <a:latin typeface="Arial" pitchFamily="34" charset="0"/>
                <a:cs typeface="Arial" pitchFamily="34" charset="0"/>
              </a:rPr>
              <a:t>Progi akceptacji (określamy poziomy ryzyka które są akceptowalne i które mogą stanowić zagrożenie dla projektu). W efekcie otrzymujemy macierz prawdopodobieństwa i skutków </a:t>
            </a:r>
            <a:r>
              <a:rPr lang="pl-PL" sz="2400" dirty="0" err="1">
                <a:latin typeface="Arial" pitchFamily="34" charset="0"/>
                <a:cs typeface="Arial" pitchFamily="34" charset="0"/>
              </a:rPr>
              <a:t>ryzyk</a:t>
            </a:r>
            <a:r>
              <a:rPr lang="pl-PL" sz="2400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45720" indent="0">
              <a:buNone/>
            </a:pPr>
            <a:endParaRPr lang="pl-PL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91883" y="2060848"/>
            <a:ext cx="5462161" cy="4729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749339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0" y="11663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Zarządzanie ryzykiem zgodnie z metodologią PMI</a:t>
            </a:r>
            <a:endParaRPr lang="pl-PL" b="1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4294967295"/>
          </p:nvPr>
        </p:nvSpPr>
        <p:spPr>
          <a:xfrm>
            <a:off x="0" y="548680"/>
            <a:ext cx="9144000" cy="1656184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pl-PL" b="1" dirty="0"/>
              <a:t>Rozpoznawanie </a:t>
            </a:r>
            <a:r>
              <a:rPr lang="pl-PL" b="1" dirty="0" err="1"/>
              <a:t>ryzyk</a:t>
            </a:r>
            <a:r>
              <a:rPr lang="pl-PL" b="1" dirty="0"/>
              <a:t> </a:t>
            </a:r>
            <a:r>
              <a:rPr lang="pl-PL" dirty="0"/>
              <a:t>(jest to proces </a:t>
            </a:r>
            <a:r>
              <a:rPr lang="pl-PL" dirty="0" smtClean="0"/>
              <a:t>określania istniejących </a:t>
            </a:r>
            <a:r>
              <a:rPr lang="pl-PL" dirty="0" err="1" smtClean="0"/>
              <a:t>ryzyk</a:t>
            </a:r>
            <a:r>
              <a:rPr lang="pl-PL" dirty="0" smtClean="0"/>
              <a:t> </a:t>
            </a:r>
            <a:r>
              <a:rPr lang="pl-PL" dirty="0"/>
              <a:t>dla </a:t>
            </a:r>
            <a:r>
              <a:rPr lang="pl-PL" dirty="0" smtClean="0"/>
              <a:t>systemu bezpieczeństwa informacji, przeprowadzany </a:t>
            </a:r>
            <a:r>
              <a:rPr lang="pl-PL" dirty="0"/>
              <a:t>przez zespół zarządzania ryzykiem w efekcie którego otrzymujemy rejestr </a:t>
            </a:r>
            <a:r>
              <a:rPr lang="pl-PL" dirty="0" err="1"/>
              <a:t>ryzyk</a:t>
            </a:r>
            <a:r>
              <a:rPr lang="pl-PL" dirty="0" smtClean="0"/>
              <a:t>).</a:t>
            </a:r>
            <a:endParaRPr lang="pl-PL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371" y="1988840"/>
            <a:ext cx="6867525" cy="421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05557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0" y="11663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Zarządzanie ryzykiem zgodnie z metodologią PMI</a:t>
            </a:r>
            <a:endParaRPr lang="pl-PL" b="1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4294967295"/>
          </p:nvPr>
        </p:nvSpPr>
        <p:spPr>
          <a:xfrm>
            <a:off x="0" y="548680"/>
            <a:ext cx="9144000" cy="1656184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pl-PL" sz="2000" b="1" dirty="0">
                <a:latin typeface="Arial" pitchFamily="34" charset="0"/>
                <a:cs typeface="Arial" pitchFamily="34" charset="0"/>
              </a:rPr>
              <a:t>Analiza jakościowa ryzyka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(bazując na rejestrze </a:t>
            </a:r>
            <a:r>
              <a:rPr lang="pl-PL" sz="2000" dirty="0" err="1">
                <a:latin typeface="Arial" pitchFamily="34" charset="0"/>
                <a:cs typeface="Arial" pitchFamily="34" charset="0"/>
              </a:rPr>
              <a:t>ryzyk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 dokonujemy ich analizy jakościowej, porządkując od najistotniejszych do najmniej istotnych na podstawie oceny ryzyka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)</a:t>
            </a:r>
            <a:endParaRPr lang="pl-PL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916832"/>
            <a:ext cx="6953250" cy="408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3235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0" y="11663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Zarządzanie ryzykiem zgodnie z metodologią PMI</a:t>
            </a:r>
            <a:endParaRPr lang="pl-PL" b="1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4294967295"/>
          </p:nvPr>
        </p:nvSpPr>
        <p:spPr>
          <a:xfrm>
            <a:off x="0" y="548680"/>
            <a:ext cx="9144000" cy="1656184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pl-PL" sz="2000" b="1" dirty="0">
                <a:latin typeface="Arial" pitchFamily="34" charset="0"/>
                <a:cs typeface="Arial" pitchFamily="34" charset="0"/>
              </a:rPr>
              <a:t>Analiza ilościowa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(dla każdego ryzyka zostaje określona liczbowa wartość prawdopodobieństwa oraz skutków wystąpienia, w efekcie otrzymujemy wskazanie na ryzyka najbardziej zagrażające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bezpieczeństwu informacji</a:t>
            </a:r>
            <a:endParaRPr lang="pl-PL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900" y="2276872"/>
            <a:ext cx="6934200" cy="296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57325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0" y="11663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Zarządzanie ryzykiem zgodnie z metodologią PMI</a:t>
            </a:r>
            <a:endParaRPr lang="pl-PL" b="1" dirty="0"/>
          </a:p>
        </p:txBody>
      </p:sp>
      <p:sp>
        <p:nvSpPr>
          <p:cNvPr id="2" name="pole tekstowe 1"/>
          <p:cNvSpPr txBox="1"/>
          <p:nvPr/>
        </p:nvSpPr>
        <p:spPr>
          <a:xfrm>
            <a:off x="0" y="594928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Wykres </a:t>
            </a:r>
            <a:r>
              <a:rPr lang="pl-PL" dirty="0" err="1"/>
              <a:t>Pareto</a:t>
            </a:r>
            <a:r>
              <a:rPr lang="pl-PL" dirty="0"/>
              <a:t> – </a:t>
            </a:r>
            <a:r>
              <a:rPr lang="pl-PL" dirty="0" smtClean="0"/>
              <a:t>Lorenza dla zidentyfikowanych zagrożeń</a:t>
            </a:r>
            <a:endParaRPr lang="pl-PL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25" y="1162050"/>
            <a:ext cx="6915150" cy="453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97265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0" y="11663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Zarządzanie ryzykiem zgodnie z metodologią PMI</a:t>
            </a:r>
            <a:endParaRPr lang="pl-PL" b="1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4294967295"/>
          </p:nvPr>
        </p:nvSpPr>
        <p:spPr>
          <a:xfrm>
            <a:off x="0" y="548680"/>
            <a:ext cx="9144000" cy="1656184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pl-PL" sz="2000" b="1" dirty="0">
                <a:latin typeface="Arial" pitchFamily="34" charset="0"/>
                <a:cs typeface="Arial" pitchFamily="34" charset="0"/>
              </a:rPr>
              <a:t>Plan reagowania na ryzyko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(definiujemy strategię reakcji na ryzyko i określamy właściciela ryzyka który będzie odpowiedzialny za wdrożenie planowanej reakcji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228600" lvl="1">
              <a:buFont typeface="Arial" pitchFamily="34" charset="0"/>
              <a:buChar char="•"/>
            </a:pPr>
            <a:r>
              <a:rPr lang="pl-PL" b="1" dirty="0"/>
              <a:t>Monitorowanie i kontrola </a:t>
            </a:r>
            <a:r>
              <a:rPr lang="pl-PL" b="1" dirty="0" err="1" smtClean="0"/>
              <a:t>ryzyk</a:t>
            </a:r>
            <a:r>
              <a:rPr lang="pl-PL" b="1" dirty="0" smtClean="0"/>
              <a:t> </a:t>
            </a:r>
            <a:r>
              <a:rPr lang="pl-PL" dirty="0" smtClean="0"/>
              <a:t>(</a:t>
            </a:r>
            <a:r>
              <a:rPr lang="pl-PL" dirty="0"/>
              <a:t> </a:t>
            </a:r>
            <a:r>
              <a:rPr lang="pl-PL" dirty="0" smtClean="0"/>
              <a:t>jest to </a:t>
            </a:r>
            <a:r>
              <a:rPr lang="pl-PL" dirty="0"/>
              <a:t>proces implementacji planów reakcji na ryzyka, nadzorowanie wykrytych </a:t>
            </a:r>
            <a:r>
              <a:rPr lang="pl-PL" dirty="0" err="1"/>
              <a:t>ryzyk</a:t>
            </a:r>
            <a:r>
              <a:rPr lang="pl-PL" dirty="0"/>
              <a:t>, rozpoznawanie nowych oraz ocena skuteczności podejmowanych działań</a:t>
            </a:r>
            <a:r>
              <a:rPr lang="pl-PL" dirty="0" smtClean="0"/>
              <a:t>)</a:t>
            </a:r>
            <a:endParaRPr lang="pl-PL" sz="2400" dirty="0"/>
          </a:p>
          <a:p>
            <a:pPr>
              <a:buFont typeface="Arial" pitchFamily="34" charset="0"/>
              <a:buChar char="•"/>
            </a:pPr>
            <a:endParaRPr lang="pl-PL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237" y="2636912"/>
            <a:ext cx="6867525" cy="317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3721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/>
          <p:nvPr/>
        </p:nvSpPr>
        <p:spPr>
          <a:xfrm>
            <a:off x="0" y="620688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SzPct val="130000"/>
            </a:pPr>
            <a:r>
              <a:rPr lang="pl-PL" b="1" dirty="0" smtClean="0"/>
              <a:t>CEL I ZAKRES PRACY </a:t>
            </a:r>
          </a:p>
          <a:p>
            <a:pPr algn="ctr">
              <a:buClr>
                <a:schemeClr val="accent6">
                  <a:lumMod val="50000"/>
                </a:schemeClr>
              </a:buClr>
              <a:buSzPct val="130000"/>
            </a:pPr>
            <a:endParaRPr lang="pl-PL" b="1" dirty="0" smtClean="0"/>
          </a:p>
          <a:p>
            <a:pPr marL="285750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r>
              <a:rPr lang="pl-PL" b="1" dirty="0" smtClean="0"/>
              <a:t>Prezentacja metod analizy ryzyka w procesie zarządzania ryzykiem bezpieczeństwa informacji w systemach IT</a:t>
            </a:r>
          </a:p>
          <a:p>
            <a:pPr marL="285750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endParaRPr lang="pl-PL" b="1" dirty="0" smtClean="0"/>
          </a:p>
          <a:p>
            <a:pPr marL="285750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r>
              <a:rPr lang="pl-PL" b="1" dirty="0" smtClean="0"/>
              <a:t>Porównanie metod ilościowych i jakościowych </a:t>
            </a:r>
          </a:p>
          <a:p>
            <a:pPr marL="285750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endParaRPr lang="pl-PL" b="1" dirty="0" smtClean="0"/>
          </a:p>
          <a:p>
            <a:pPr marL="285750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r>
              <a:rPr lang="pl-PL" b="1" dirty="0" smtClean="0"/>
              <a:t>Szacowanie ryzyka w systemie bezpieczeństwa informacji według standardu ISO 27001 </a:t>
            </a:r>
          </a:p>
          <a:p>
            <a:pPr marL="285750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endParaRPr lang="pl-PL" b="1" dirty="0"/>
          </a:p>
          <a:p>
            <a:pPr marL="285750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r>
              <a:rPr lang="pl-PL" b="1" dirty="0" smtClean="0"/>
              <a:t>Przystosowanie metodyki PMI do analizy ryzyka bezpieczeństwa informacji</a:t>
            </a:r>
          </a:p>
          <a:p>
            <a:pPr algn="ctr">
              <a:buSzPct val="130000"/>
            </a:pPr>
            <a:endParaRPr lang="pl-PL" b="1" dirty="0"/>
          </a:p>
          <a:p>
            <a:pPr algn="ctr">
              <a:buSzPct val="130000"/>
            </a:pPr>
            <a:endParaRPr lang="pl-PL" b="1" dirty="0" smtClean="0"/>
          </a:p>
          <a:p>
            <a:pPr algn="ctr">
              <a:buSzPct val="130000"/>
            </a:pPr>
            <a:endParaRPr lang="pl-PL" b="1" dirty="0"/>
          </a:p>
          <a:p>
            <a:pPr algn="ctr">
              <a:buSzPct val="130000"/>
            </a:pPr>
            <a:endParaRPr lang="pl-PL" b="1" dirty="0" smtClean="0"/>
          </a:p>
          <a:p>
            <a:pPr algn="ctr">
              <a:buSzPct val="130000"/>
            </a:pPr>
            <a:endParaRPr lang="pl-PL" b="1" dirty="0"/>
          </a:p>
          <a:p>
            <a:pPr algn="ctr">
              <a:buSzPct val="130000"/>
            </a:pPr>
            <a:endParaRPr lang="pl-PL" b="1" dirty="0" smtClean="0"/>
          </a:p>
          <a:p>
            <a:pPr algn="ctr">
              <a:buSzPct val="130000"/>
            </a:pPr>
            <a:endParaRPr lang="pl-PL" b="1" dirty="0"/>
          </a:p>
          <a:p>
            <a:pPr algn="ctr">
              <a:buSzPct val="130000"/>
            </a:pPr>
            <a:endParaRPr lang="pl-PL" b="1" dirty="0" smtClean="0"/>
          </a:p>
          <a:p>
            <a:pPr algn="ctr">
              <a:buSzPct val="130000"/>
            </a:pPr>
            <a:endParaRPr lang="pl-PL" b="1" dirty="0" smtClean="0"/>
          </a:p>
        </p:txBody>
      </p:sp>
    </p:spTree>
    <p:extLst>
      <p:ext uri="{BB962C8B-B14F-4D97-AF65-F5344CB8AC3E}">
        <p14:creationId xmlns:p14="http://schemas.microsoft.com/office/powerpoint/2010/main" val="62939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0" y="32027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Podsumowanie</a:t>
            </a:r>
            <a:endParaRPr lang="pl-PL" b="1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4294967295"/>
          </p:nvPr>
        </p:nvSpPr>
        <p:spPr>
          <a:xfrm>
            <a:off x="14798" y="1556792"/>
            <a:ext cx="9144000" cy="324036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Postępowanie z ryzykiem bezpieczeństwa informacji w systemach IT w ujęciu norm i standardów</a:t>
            </a:r>
          </a:p>
          <a:p>
            <a:pPr marL="45720" indent="0">
              <a:buNone/>
            </a:pPr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Wybrane metody szacowania ryzyka</a:t>
            </a:r>
          </a:p>
          <a:p>
            <a:pPr>
              <a:buFont typeface="Arial" pitchFamily="34" charset="0"/>
              <a:buChar char="•"/>
            </a:pPr>
            <a:endParaRPr lang="pl-PL" sz="2000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Zarządzanie ryzykiem bezpieczeństwa informacji według metodyki PMI</a:t>
            </a:r>
          </a:p>
          <a:p>
            <a:pPr>
              <a:buFont typeface="Arial" pitchFamily="34" charset="0"/>
              <a:buChar char="•"/>
            </a:pPr>
            <a:endParaRPr lang="pl-PL" sz="2000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pl-PL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6857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0" y="1772816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0" b="1" dirty="0" smtClean="0"/>
              <a:t>Dziękuję za</a:t>
            </a:r>
          </a:p>
          <a:p>
            <a:pPr algn="ctr"/>
            <a:r>
              <a:rPr lang="pl-PL" sz="8000" b="1" dirty="0" smtClean="0"/>
              <a:t> uwagę</a:t>
            </a:r>
            <a:endParaRPr lang="pl-PL" sz="8000" b="1" dirty="0"/>
          </a:p>
        </p:txBody>
      </p:sp>
    </p:spTree>
    <p:extLst>
      <p:ext uri="{BB962C8B-B14F-4D97-AF65-F5344CB8AC3E}">
        <p14:creationId xmlns:p14="http://schemas.microsoft.com/office/powerpoint/2010/main" val="3442388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0" y="567293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RYZYKO W SYSTEMACH INFORMATYCZNYCH</a:t>
            </a:r>
            <a:endParaRPr lang="pl-PL" b="1" dirty="0"/>
          </a:p>
        </p:txBody>
      </p:sp>
      <p:sp>
        <p:nvSpPr>
          <p:cNvPr id="6" name="pole tekstowe 5"/>
          <p:cNvSpPr txBox="1"/>
          <p:nvPr/>
        </p:nvSpPr>
        <p:spPr>
          <a:xfrm>
            <a:off x="0" y="1052736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30000"/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285750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r>
              <a:rPr lang="pl-PL" dirty="0" smtClean="0"/>
              <a:t> Ryzyko i jego definicje (np. w ujęciu normy ISO/IEC 27001:2007, PMI czy ITIL)</a:t>
            </a:r>
          </a:p>
          <a:p>
            <a:pPr>
              <a:buSzPct val="130000"/>
            </a:pPr>
            <a:endParaRPr lang="pl-PL" dirty="0" smtClean="0"/>
          </a:p>
          <a:p>
            <a:pPr marL="285750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r>
              <a:rPr lang="pl-PL" dirty="0" smtClean="0"/>
              <a:t>Ryzyko systemów informatycznych </a:t>
            </a:r>
          </a:p>
          <a:p>
            <a:pPr marL="742950" lvl="1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r>
              <a:rPr lang="pl-PL" dirty="0" smtClean="0"/>
              <a:t>Poufność</a:t>
            </a:r>
          </a:p>
          <a:p>
            <a:pPr marL="742950" lvl="1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r>
              <a:rPr lang="pl-PL" dirty="0" smtClean="0"/>
              <a:t>Integralność</a:t>
            </a:r>
          </a:p>
          <a:p>
            <a:pPr marL="742950" lvl="1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r>
              <a:rPr lang="pl-PL" dirty="0" smtClean="0"/>
              <a:t>Dostępność</a:t>
            </a:r>
          </a:p>
          <a:p>
            <a:pPr lvl="1">
              <a:buSzPct val="130000"/>
            </a:pPr>
            <a:endParaRPr lang="pl-PL" dirty="0" smtClean="0"/>
          </a:p>
          <a:p>
            <a:pPr>
              <a:buSzPct val="130000"/>
            </a:pPr>
            <a:r>
              <a:rPr lang="pl-PL" dirty="0" smtClean="0"/>
              <a:t>Dodatkowe ujęcie biznesowe:</a:t>
            </a:r>
          </a:p>
          <a:p>
            <a:pPr marL="742950" lvl="1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r>
              <a:rPr lang="pl-PL" dirty="0" smtClean="0"/>
              <a:t>Użyteczność</a:t>
            </a:r>
          </a:p>
          <a:p>
            <a:pPr marL="742950" lvl="1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r>
              <a:rPr lang="pl-PL" dirty="0" smtClean="0"/>
              <a:t>Infrastruktura</a:t>
            </a:r>
          </a:p>
          <a:p>
            <a:pPr lvl="1">
              <a:buSzPct val="130000"/>
            </a:pPr>
            <a:endParaRPr lang="pl-PL" dirty="0" smtClean="0"/>
          </a:p>
          <a:p>
            <a:pPr marL="285750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r>
              <a:rPr lang="pl-PL" dirty="0" smtClean="0"/>
              <a:t>Atrybuty bezpieczeństwa </a:t>
            </a:r>
            <a:r>
              <a:rPr lang="pl-PL" dirty="0"/>
              <a:t>informacji w rozumieniu normy PN-ISO/IEC </a:t>
            </a:r>
            <a:r>
              <a:rPr lang="pl-PL" dirty="0" smtClean="0"/>
              <a:t>27001</a:t>
            </a:r>
          </a:p>
          <a:p>
            <a:pPr marL="742950" lvl="1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r>
              <a:rPr lang="pl-PL" dirty="0" smtClean="0"/>
              <a:t>Autentyczność</a:t>
            </a:r>
          </a:p>
          <a:p>
            <a:pPr marL="742950" lvl="1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r>
              <a:rPr lang="pl-PL" dirty="0" err="1" smtClean="0"/>
              <a:t>Rozliczalność</a:t>
            </a:r>
            <a:endParaRPr lang="pl-PL" dirty="0" smtClean="0"/>
          </a:p>
          <a:p>
            <a:pPr marL="742950" lvl="1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r>
              <a:rPr lang="pl-PL" dirty="0" smtClean="0"/>
              <a:t>Niezaprzeczalność</a:t>
            </a:r>
          </a:p>
          <a:p>
            <a:pPr marL="742950" lvl="1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r>
              <a:rPr lang="pl-PL" dirty="0" smtClean="0"/>
              <a:t>Niezawodność</a:t>
            </a:r>
          </a:p>
          <a:p>
            <a:pPr lvl="1">
              <a:buSzPct val="130000"/>
            </a:pPr>
            <a:endParaRPr lang="pl-PL" dirty="0"/>
          </a:p>
          <a:p>
            <a:pPr>
              <a:buSzPct val="130000"/>
            </a:pPr>
            <a:endParaRPr lang="pl-PL" dirty="0" smtClean="0"/>
          </a:p>
          <a:p>
            <a:pPr marL="285750" indent="-285750">
              <a:buSzPct val="130000"/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389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0" y="168735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SzPct val="130000"/>
            </a:pPr>
            <a:r>
              <a:rPr lang="pl-PL" b="1" dirty="0" smtClean="0"/>
              <a:t>System bezpieczeństwa informacji według </a:t>
            </a:r>
            <a:r>
              <a:rPr lang="pl-PL" b="1" dirty="0"/>
              <a:t>PN-ISO/IEC 27001 </a:t>
            </a:r>
            <a:endParaRPr lang="pl-PL" b="1" dirty="0"/>
          </a:p>
        </p:txBody>
      </p:sp>
      <p:sp>
        <p:nvSpPr>
          <p:cNvPr id="5" name="pole tekstowe 4"/>
          <p:cNvSpPr txBox="1"/>
          <p:nvPr/>
        </p:nvSpPr>
        <p:spPr>
          <a:xfrm>
            <a:off x="0" y="929103"/>
            <a:ext cx="9144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r>
              <a:rPr lang="pl-PL" dirty="0"/>
              <a:t>Polityka </a:t>
            </a:r>
            <a:r>
              <a:rPr lang="pl-PL" dirty="0" smtClean="0"/>
              <a:t>bezpieczeństwa</a:t>
            </a:r>
          </a:p>
          <a:p>
            <a:pPr marL="285750" lvl="0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endParaRPr lang="pl-PL" dirty="0"/>
          </a:p>
          <a:p>
            <a:pPr marL="285750" lvl="0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r>
              <a:rPr lang="pl-PL" dirty="0"/>
              <a:t>Organizacja bezpieczeństwa </a:t>
            </a:r>
            <a:r>
              <a:rPr lang="pl-PL" dirty="0" smtClean="0"/>
              <a:t>informacji</a:t>
            </a:r>
          </a:p>
          <a:p>
            <a:pPr marL="285750" lvl="0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endParaRPr lang="pl-PL" dirty="0"/>
          </a:p>
          <a:p>
            <a:pPr marL="285750" lvl="0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r>
              <a:rPr lang="pl-PL" dirty="0"/>
              <a:t>Zarządzanie </a:t>
            </a:r>
            <a:r>
              <a:rPr lang="pl-PL" dirty="0" smtClean="0"/>
              <a:t>aktywami</a:t>
            </a:r>
          </a:p>
          <a:p>
            <a:pPr marL="285750" lvl="0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endParaRPr lang="pl-PL" dirty="0"/>
          </a:p>
          <a:p>
            <a:pPr marL="285750" lvl="0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r>
              <a:rPr lang="pl-PL" dirty="0"/>
              <a:t>Bezpieczeństwo zasobów </a:t>
            </a:r>
            <a:r>
              <a:rPr lang="pl-PL" dirty="0" smtClean="0"/>
              <a:t>ludzkich</a:t>
            </a:r>
          </a:p>
          <a:p>
            <a:pPr marL="285750" lvl="0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endParaRPr lang="pl-PL" dirty="0"/>
          </a:p>
          <a:p>
            <a:pPr marL="285750" lvl="0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r>
              <a:rPr lang="pl-PL" dirty="0"/>
              <a:t>Bezpieczeństwo fizyczne i </a:t>
            </a:r>
            <a:r>
              <a:rPr lang="pl-PL" dirty="0" smtClean="0"/>
              <a:t>środowiskowe</a:t>
            </a:r>
          </a:p>
          <a:p>
            <a:pPr marL="285750" lvl="0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endParaRPr lang="pl-PL" dirty="0"/>
          </a:p>
          <a:p>
            <a:pPr marL="285750" lvl="0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r>
              <a:rPr lang="pl-PL" dirty="0"/>
              <a:t>Zarządzanie systemami i </a:t>
            </a:r>
            <a:r>
              <a:rPr lang="pl-PL" dirty="0" smtClean="0"/>
              <a:t>sieciami</a:t>
            </a:r>
          </a:p>
          <a:p>
            <a:pPr marL="285750" lvl="0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endParaRPr lang="pl-PL" dirty="0"/>
          </a:p>
          <a:p>
            <a:pPr marL="285750" lvl="0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r>
              <a:rPr lang="pl-PL" dirty="0"/>
              <a:t>Kontrola </a:t>
            </a:r>
            <a:r>
              <a:rPr lang="pl-PL" dirty="0" smtClean="0"/>
              <a:t>dostępu</a:t>
            </a:r>
          </a:p>
          <a:p>
            <a:pPr marL="285750" lvl="0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endParaRPr lang="pl-PL" dirty="0"/>
          </a:p>
          <a:p>
            <a:pPr marL="285750" lvl="0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r>
              <a:rPr lang="pl-PL" dirty="0"/>
              <a:t>Zarządzanie ciągłością </a:t>
            </a:r>
            <a:r>
              <a:rPr lang="pl-PL" dirty="0" smtClean="0"/>
              <a:t>działania</a:t>
            </a:r>
          </a:p>
          <a:p>
            <a:pPr marL="285750" lvl="0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endParaRPr lang="pl-PL" dirty="0"/>
          </a:p>
          <a:p>
            <a:pPr marL="285750" lvl="0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r>
              <a:rPr lang="pl-PL" dirty="0"/>
              <a:t>Pozyskiwanie, rozwój i utrzymanie systemów </a:t>
            </a:r>
            <a:r>
              <a:rPr lang="pl-PL" dirty="0" smtClean="0"/>
              <a:t>informatycznych</a:t>
            </a:r>
          </a:p>
          <a:p>
            <a:pPr marL="285750" lvl="0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endParaRPr lang="pl-PL" dirty="0"/>
          </a:p>
          <a:p>
            <a:pPr marL="285750" lvl="0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r>
              <a:rPr lang="pl-PL" dirty="0"/>
              <a:t>Zarządzanie incydentami związanymi z bezpieczeństwem </a:t>
            </a:r>
            <a:r>
              <a:rPr lang="pl-PL" dirty="0" smtClean="0"/>
              <a:t>informacji</a:t>
            </a:r>
          </a:p>
          <a:p>
            <a:pPr marL="285750" lvl="0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r>
              <a:rPr lang="pl-PL" dirty="0"/>
              <a:t>Zgodność z wymaganiami prawnymi i własnymi standardami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01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riusz\Desktop\Rysunek1 (2) - Kop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6832"/>
            <a:ext cx="9144000" cy="29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0" y="221396"/>
            <a:ext cx="9144000" cy="40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Zarządzanie ryzykiem </a:t>
            </a:r>
            <a:endParaRPr lang="pl-PL" b="1" dirty="0"/>
          </a:p>
        </p:txBody>
      </p:sp>
      <p:sp>
        <p:nvSpPr>
          <p:cNvPr id="6" name="pole tekstowe 5"/>
          <p:cNvSpPr txBox="1"/>
          <p:nvPr/>
        </p:nvSpPr>
        <p:spPr>
          <a:xfrm>
            <a:off x="1223628" y="5373216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Model zarządzania ryzyka na podstawie ISO/IEC TR 13335-3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28086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0" y="221396"/>
            <a:ext cx="9144000" cy="40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Zarządzanie ryzykiem </a:t>
            </a:r>
            <a:endParaRPr lang="pl-PL" b="1" dirty="0"/>
          </a:p>
        </p:txBody>
      </p:sp>
      <p:pic>
        <p:nvPicPr>
          <p:cNvPr id="5" name="Obraz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484784"/>
            <a:ext cx="7560840" cy="3456384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179512" y="5373216"/>
            <a:ext cx="885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Zarządzanie ryzykiem według standardów MSF z uwzględnieniem zaleceń normy ISO/IEC 27001:2007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64935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0" y="26064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Wybrane metody szacowania ryzyka</a:t>
            </a:r>
            <a:endParaRPr lang="pl-PL" b="1" dirty="0"/>
          </a:p>
        </p:txBody>
      </p:sp>
      <p:sp>
        <p:nvSpPr>
          <p:cNvPr id="5" name="pole tekstowe 4"/>
          <p:cNvSpPr txBox="1"/>
          <p:nvPr/>
        </p:nvSpPr>
        <p:spPr>
          <a:xfrm>
            <a:off x="0" y="980728"/>
            <a:ext cx="9144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ct val="130000"/>
            </a:pPr>
            <a:endParaRPr lang="pl-PL" dirty="0" smtClean="0"/>
          </a:p>
          <a:p>
            <a:pPr>
              <a:buClr>
                <a:schemeClr val="accent6">
                  <a:lumMod val="50000"/>
                </a:schemeClr>
              </a:buClr>
              <a:buSzPct val="130000"/>
            </a:pPr>
            <a:r>
              <a:rPr lang="pl-PL" dirty="0" smtClean="0"/>
              <a:t>Ilościowe:</a:t>
            </a:r>
          </a:p>
          <a:p>
            <a:pPr marL="285750" lvl="0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r>
              <a:rPr lang="pl-PL" dirty="0" smtClean="0"/>
              <a:t>metoda </a:t>
            </a:r>
            <a:r>
              <a:rPr lang="pl-PL" dirty="0" err="1"/>
              <a:t>Courtney’a</a:t>
            </a:r>
            <a:endParaRPr lang="pl-PL" dirty="0"/>
          </a:p>
          <a:p>
            <a:pPr marL="285750" lvl="0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r>
              <a:rPr lang="pl-PL" dirty="0" smtClean="0"/>
              <a:t>metoda </a:t>
            </a:r>
            <a:r>
              <a:rPr lang="pl-PL" dirty="0"/>
              <a:t>Fishera</a:t>
            </a:r>
          </a:p>
          <a:p>
            <a:pPr marL="285750" lvl="0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r>
              <a:rPr lang="pl-PL" dirty="0" smtClean="0"/>
              <a:t>metoda Parkera</a:t>
            </a:r>
          </a:p>
          <a:p>
            <a:pPr marL="285750" lvl="0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endParaRPr lang="pl-PL" dirty="0" smtClean="0"/>
          </a:p>
          <a:p>
            <a:pPr lvl="0">
              <a:buClr>
                <a:schemeClr val="accent6">
                  <a:lumMod val="50000"/>
                </a:schemeClr>
              </a:buClr>
              <a:buSzPct val="130000"/>
            </a:pPr>
            <a:endParaRPr lang="pl-PL" dirty="0"/>
          </a:p>
          <a:p>
            <a:pPr lvl="0">
              <a:buClr>
                <a:schemeClr val="accent6">
                  <a:lumMod val="50000"/>
                </a:schemeClr>
              </a:buClr>
              <a:buSzPct val="130000"/>
            </a:pPr>
            <a:r>
              <a:rPr lang="pl-PL" dirty="0" smtClean="0"/>
              <a:t>Jakościowe:</a:t>
            </a:r>
          </a:p>
          <a:p>
            <a:pPr marL="285750" lvl="0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r>
              <a:rPr lang="pl-PL" dirty="0"/>
              <a:t>NIST SP </a:t>
            </a:r>
            <a:r>
              <a:rPr lang="pl-PL" dirty="0" smtClean="0"/>
              <a:t>800-30 (</a:t>
            </a:r>
            <a:r>
              <a:rPr lang="pl-PL" dirty="0" err="1"/>
              <a:t>National</a:t>
            </a:r>
            <a:r>
              <a:rPr lang="pl-PL" dirty="0"/>
              <a:t> </a:t>
            </a:r>
            <a:r>
              <a:rPr lang="pl-PL" dirty="0" err="1"/>
              <a:t>Institute</a:t>
            </a:r>
            <a:r>
              <a:rPr lang="pl-PL" dirty="0"/>
              <a:t> of </a:t>
            </a:r>
            <a:r>
              <a:rPr lang="pl-PL" dirty="0" err="1" smtClean="0"/>
              <a:t>Standards</a:t>
            </a:r>
            <a:r>
              <a:rPr lang="pl-PL" dirty="0" smtClean="0"/>
              <a:t>, </a:t>
            </a:r>
            <a:r>
              <a:rPr lang="pl-PL" i="1" dirty="0"/>
              <a:t>Special </a:t>
            </a:r>
            <a:r>
              <a:rPr lang="pl-PL" i="1" dirty="0" err="1"/>
              <a:t>Publication</a:t>
            </a:r>
            <a:r>
              <a:rPr lang="pl-PL" i="1" dirty="0"/>
              <a:t> </a:t>
            </a:r>
            <a:r>
              <a:rPr lang="pl-PL" i="1" dirty="0" smtClean="0"/>
              <a:t>800-30</a:t>
            </a:r>
            <a:r>
              <a:rPr lang="pl-PL" dirty="0" smtClean="0"/>
              <a:t>)</a:t>
            </a:r>
          </a:p>
          <a:p>
            <a:pPr marL="285750" lvl="0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r>
              <a:rPr lang="pl-PL" dirty="0" smtClean="0"/>
              <a:t>CRAMM (</a:t>
            </a:r>
            <a:r>
              <a:rPr lang="pl-PL" dirty="0"/>
              <a:t>CCTA </a:t>
            </a:r>
            <a:r>
              <a:rPr lang="pl-PL" dirty="0" err="1"/>
              <a:t>Risk</a:t>
            </a:r>
            <a:r>
              <a:rPr lang="pl-PL" dirty="0"/>
              <a:t> Analysis and Management Method</a:t>
            </a:r>
            <a:r>
              <a:rPr lang="pl-PL" dirty="0" smtClean="0"/>
              <a:t>)</a:t>
            </a:r>
          </a:p>
          <a:p>
            <a:pPr marL="285750" lvl="0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r>
              <a:rPr lang="pl-PL" dirty="0" smtClean="0"/>
              <a:t>FRAP (</a:t>
            </a:r>
            <a:r>
              <a:rPr lang="pl-PL" i="1" dirty="0" err="1"/>
              <a:t>Facilitated</a:t>
            </a:r>
            <a:r>
              <a:rPr lang="pl-PL" i="1" dirty="0"/>
              <a:t> </a:t>
            </a:r>
            <a:r>
              <a:rPr lang="pl-PL" i="1" dirty="0" err="1"/>
              <a:t>Risk</a:t>
            </a:r>
            <a:r>
              <a:rPr lang="pl-PL" i="1" dirty="0"/>
              <a:t> Analysis </a:t>
            </a:r>
            <a:r>
              <a:rPr lang="pl-PL" i="1" dirty="0" err="1"/>
              <a:t>Process</a:t>
            </a:r>
            <a:r>
              <a:rPr lang="pl-PL" dirty="0" smtClean="0"/>
              <a:t>)</a:t>
            </a:r>
          </a:p>
          <a:p>
            <a:pPr marL="285750" lvl="0" indent="-285750">
              <a:buClr>
                <a:schemeClr val="accent6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</a:pPr>
            <a:r>
              <a:rPr lang="pl-PL" dirty="0" smtClean="0"/>
              <a:t>STIR (</a:t>
            </a:r>
            <a:r>
              <a:rPr lang="pl-PL" i="1" dirty="0"/>
              <a:t>Simple </a:t>
            </a:r>
            <a:r>
              <a:rPr lang="pl-PL" i="1" dirty="0" err="1"/>
              <a:t>Technique</a:t>
            </a:r>
            <a:r>
              <a:rPr lang="pl-PL" i="1" dirty="0"/>
              <a:t> for </a:t>
            </a:r>
            <a:r>
              <a:rPr lang="pl-PL" i="1" dirty="0" err="1"/>
              <a:t>Illustrating</a:t>
            </a:r>
            <a:r>
              <a:rPr lang="pl-PL" i="1" dirty="0"/>
              <a:t> </a:t>
            </a:r>
            <a:r>
              <a:rPr lang="pl-PL" i="1" dirty="0" err="1"/>
              <a:t>Risk</a:t>
            </a:r>
            <a:r>
              <a:rPr lang="pl-PL" dirty="0" smtClean="0"/>
              <a:t>)</a:t>
            </a:r>
            <a:endParaRPr lang="pl-PL" dirty="0"/>
          </a:p>
          <a:p>
            <a:pPr>
              <a:buSzPct val="130000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44248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0" y="26064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Wybrane metody szacowania ryzyka</a:t>
            </a:r>
            <a:endParaRPr lang="pl-PL" b="1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525" y="1412776"/>
            <a:ext cx="6838950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ole tekstowe 1"/>
          <p:cNvSpPr txBox="1"/>
          <p:nvPr/>
        </p:nvSpPr>
        <p:spPr>
          <a:xfrm>
            <a:off x="0" y="367638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Przykład analizy ilościowej metodą </a:t>
            </a:r>
            <a:r>
              <a:rPr lang="pl-PL" dirty="0" err="1"/>
              <a:t>Courntey’a</a:t>
            </a:r>
            <a:r>
              <a:rPr lang="pl-PL" dirty="0"/>
              <a:t> </a:t>
            </a:r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0" y="450912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ALE (</a:t>
            </a:r>
            <a:r>
              <a:rPr lang="pl-PL" i="1" dirty="0" err="1"/>
              <a:t>Annual</a:t>
            </a:r>
            <a:r>
              <a:rPr lang="pl-PL" i="1" dirty="0"/>
              <a:t> </a:t>
            </a:r>
            <a:r>
              <a:rPr lang="pl-PL" i="1" dirty="0" err="1"/>
              <a:t>Loss</a:t>
            </a:r>
            <a:r>
              <a:rPr lang="pl-PL" i="1" dirty="0"/>
              <a:t> </a:t>
            </a:r>
            <a:r>
              <a:rPr lang="pl-PL" i="1" dirty="0" err="1"/>
              <a:t>Expectancy</a:t>
            </a:r>
            <a:r>
              <a:rPr lang="pl-PL" dirty="0"/>
              <a:t>) – wartość oczekiwanej rocznej straty</a:t>
            </a:r>
            <a:r>
              <a:rPr lang="pl-PL" dirty="0" smtClean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ARO </a:t>
            </a:r>
            <a:r>
              <a:rPr lang="pl-PL" dirty="0"/>
              <a:t>(</a:t>
            </a:r>
            <a:r>
              <a:rPr lang="pl-PL" i="1" dirty="0" err="1"/>
              <a:t>Annualized</a:t>
            </a:r>
            <a:r>
              <a:rPr lang="pl-PL" i="1" dirty="0"/>
              <a:t> </a:t>
            </a:r>
            <a:r>
              <a:rPr lang="pl-PL" i="1" dirty="0" err="1"/>
              <a:t>Rate</a:t>
            </a:r>
            <a:r>
              <a:rPr lang="pl-PL" i="1" dirty="0"/>
              <a:t> of </a:t>
            </a:r>
            <a:r>
              <a:rPr lang="pl-PL" i="1" dirty="0" err="1"/>
              <a:t>Occurence</a:t>
            </a:r>
            <a:r>
              <a:rPr lang="pl-PL" dirty="0"/>
              <a:t>) – szacowana w skali roku częstotliwość wystąpienia zdarzenia powodującego stratę;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SLE (</a:t>
            </a:r>
            <a:r>
              <a:rPr lang="pl-PL" i="1" dirty="0"/>
              <a:t>Single </a:t>
            </a:r>
            <a:r>
              <a:rPr lang="pl-PL" i="1" dirty="0" err="1"/>
              <a:t>Loss</a:t>
            </a:r>
            <a:r>
              <a:rPr lang="pl-PL" i="1" dirty="0"/>
              <a:t> </a:t>
            </a:r>
            <a:r>
              <a:rPr lang="pl-PL" i="1" dirty="0" err="1"/>
              <a:t>Expentancy</a:t>
            </a:r>
            <a:r>
              <a:rPr lang="pl-PL" dirty="0"/>
              <a:t>) – wartość pojedynczej straty;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7" name="Obi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6451028"/>
              </p:ext>
            </p:extLst>
          </p:nvPr>
        </p:nvGraphicFramePr>
        <p:xfrm>
          <a:off x="3347864" y="4221088"/>
          <a:ext cx="15621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Równanie" r:id="rId4" imgW="1193282" imgH="177723" progId="Equation.3">
                  <p:embed/>
                </p:oleObj>
              </mc:Choice>
              <mc:Fallback>
                <p:oleObj name="Równanie" r:id="rId4" imgW="1193282" imgH="177723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4221088"/>
                        <a:ext cx="1562100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0446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0" y="26064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Wybrane metody szacowania ryzyka</a:t>
            </a:r>
            <a:endParaRPr lang="pl-PL" b="1" dirty="0"/>
          </a:p>
        </p:txBody>
      </p:sp>
      <p:sp>
        <p:nvSpPr>
          <p:cNvPr id="2" name="pole tekstowe 1"/>
          <p:cNvSpPr txBox="1"/>
          <p:nvPr/>
        </p:nvSpPr>
        <p:spPr>
          <a:xfrm>
            <a:off x="0" y="52292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Przykład diagramu ATS </a:t>
            </a:r>
            <a:r>
              <a:rPr lang="pl-PL" dirty="0" smtClean="0"/>
              <a:t>w metodyce STIR</a:t>
            </a:r>
            <a:endParaRPr lang="pl-PL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736" y="1412776"/>
            <a:ext cx="6905625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4321783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czny">
  <a:themeElements>
    <a:clrScheme name="Aerodynamiczny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czny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czny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230</TotalTime>
  <Words>713</Words>
  <Application>Microsoft Office PowerPoint</Application>
  <PresentationFormat>Pokaz na ekranie (4:3)</PresentationFormat>
  <Paragraphs>194</Paragraphs>
  <Slides>21</Slides>
  <Notes>1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3" baseType="lpstr">
      <vt:lpstr>Aerodynamiczny</vt:lpstr>
      <vt:lpstr>Microsoft Equation 3.0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Mariusz</dc:creator>
  <cp:lastModifiedBy>Mariusz Tokarski</cp:lastModifiedBy>
  <cp:revision>23</cp:revision>
  <dcterms:created xsi:type="dcterms:W3CDTF">2014-12-14T22:16:18Z</dcterms:created>
  <dcterms:modified xsi:type="dcterms:W3CDTF">2014-12-15T02:10:12Z</dcterms:modified>
</cp:coreProperties>
</file>