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4" r:id="rId5"/>
    <p:sldId id="275" r:id="rId6"/>
    <p:sldId id="276" r:id="rId7"/>
    <p:sldId id="278" r:id="rId8"/>
    <p:sldId id="279" r:id="rId9"/>
    <p:sldId id="280" r:id="rId10"/>
    <p:sldId id="281" r:id="rId11"/>
    <p:sldId id="290" r:id="rId12"/>
    <p:sldId id="270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8" autoAdjust="0"/>
  </p:normalViewPr>
  <p:slideViewPr>
    <p:cSldViewPr>
      <p:cViewPr>
        <p:scale>
          <a:sx n="100" d="100"/>
          <a:sy n="100" d="100"/>
        </p:scale>
        <p:origin x="-89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3000">
              <a:srgbClr val="FFA800"/>
            </a:gs>
            <a:gs pos="28000">
              <a:srgbClr val="825600"/>
            </a:gs>
            <a:gs pos="42999">
              <a:srgbClr val="FFC0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2013-11-13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/>
          </a:bodyPr>
          <a:lstStyle/>
          <a:p>
            <a:r>
              <a:rPr lang="pl-PL" sz="3200" dirty="0" smtClean="0"/>
              <a:t>PRACA  DYPLOMOWA</a:t>
            </a:r>
            <a:br>
              <a:rPr lang="pl-PL" sz="3200" dirty="0" smtClean="0"/>
            </a:br>
            <a:r>
              <a:rPr lang="pl-PL" sz="1300" dirty="0" smtClean="0"/>
              <a:t/>
            </a:r>
            <a:br>
              <a:rPr lang="pl-PL" sz="1300" dirty="0" smtClean="0"/>
            </a:br>
            <a:r>
              <a:rPr lang="pl-PL" sz="3200" dirty="0" smtClean="0"/>
              <a:t>Studia drugiego stopnia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2852936"/>
            <a:ext cx="7416824" cy="3888432"/>
          </a:xfrm>
        </p:spPr>
        <p:txBody>
          <a:bodyPr>
            <a:normAutofit lnSpcReduction="10000"/>
          </a:bodyPr>
          <a:lstStyle/>
          <a:p>
            <a:endParaRPr lang="pl-PL" sz="2400" dirty="0">
              <a:solidFill>
                <a:schemeClr val="tx1"/>
              </a:solidFill>
            </a:endParaRPr>
          </a:p>
          <a:p>
            <a:pPr hangingPunct="0"/>
            <a:r>
              <a:rPr lang="pl-PL" sz="2400" dirty="0">
                <a:solidFill>
                  <a:schemeClr val="tx1"/>
                </a:solidFill>
              </a:rPr>
              <a:t>Analiza implementacyjna infrastruktury optycznej</a:t>
            </a:r>
          </a:p>
          <a:p>
            <a:r>
              <a:rPr lang="pl-PL" sz="2400" dirty="0">
                <a:solidFill>
                  <a:schemeClr val="tx1"/>
                </a:solidFill>
              </a:rPr>
              <a:t>dla zastosowań </a:t>
            </a:r>
            <a:r>
              <a:rPr lang="pl-PL" sz="2400" dirty="0" smtClean="0">
                <a:solidFill>
                  <a:schemeClr val="tx1"/>
                </a:solidFill>
              </a:rPr>
              <a:t>korporacyjnych</a:t>
            </a:r>
          </a:p>
          <a:p>
            <a:endParaRPr lang="pl-PL" sz="2400" dirty="0" smtClean="0">
              <a:solidFill>
                <a:schemeClr val="tx1"/>
              </a:solidFill>
            </a:endParaRPr>
          </a:p>
          <a:p>
            <a:endParaRPr lang="pl-PL" sz="2400" dirty="0" smtClean="0">
              <a:solidFill>
                <a:schemeClr val="tx1"/>
              </a:solidFill>
            </a:endParaRPr>
          </a:p>
          <a:p>
            <a:pPr algn="r" hangingPunct="0"/>
            <a:r>
              <a:rPr lang="pl-PL" sz="2400" dirty="0" smtClean="0">
                <a:solidFill>
                  <a:schemeClr val="tx1"/>
                </a:solidFill>
              </a:rPr>
              <a:t>Promotor</a:t>
            </a:r>
            <a:endParaRPr lang="pl-PL" sz="2400" dirty="0">
              <a:solidFill>
                <a:schemeClr val="tx1"/>
              </a:solidFill>
            </a:endParaRPr>
          </a:p>
          <a:p>
            <a:pPr algn="r"/>
            <a:r>
              <a:rPr lang="pl-PL" sz="2400" dirty="0">
                <a:solidFill>
                  <a:schemeClr val="tx1"/>
                </a:solidFill>
              </a:rPr>
              <a:t>dr inż. Dariusz </a:t>
            </a:r>
            <a:r>
              <a:rPr lang="pl-PL" sz="2400" dirty="0" smtClean="0">
                <a:solidFill>
                  <a:schemeClr val="tx1"/>
                </a:solidFill>
              </a:rPr>
              <a:t>CHAŁADYNIAK</a:t>
            </a:r>
          </a:p>
          <a:p>
            <a:pPr algn="l"/>
            <a:endParaRPr lang="pl-PL" sz="2400" dirty="0">
              <a:solidFill>
                <a:schemeClr val="tx1"/>
              </a:solidFill>
            </a:endParaRPr>
          </a:p>
          <a:p>
            <a:pPr algn="l"/>
            <a:r>
              <a:rPr lang="pl-PL" sz="1600" dirty="0">
                <a:solidFill>
                  <a:schemeClr val="tx1"/>
                </a:solidFill>
              </a:rPr>
              <a:t>Robert </a:t>
            </a:r>
            <a:r>
              <a:rPr lang="pl-PL" sz="1600" dirty="0" smtClean="0">
                <a:solidFill>
                  <a:schemeClr val="tx1"/>
                </a:solidFill>
              </a:rPr>
              <a:t>JĘDRZEJEWSKI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</a:rPr>
              <a:t>Numer albumu  </a:t>
            </a:r>
            <a:r>
              <a:rPr lang="pl-PL" sz="1600" dirty="0" smtClean="0">
                <a:solidFill>
                  <a:schemeClr val="tx1"/>
                </a:solidFill>
              </a:rPr>
              <a:t>4662</a:t>
            </a:r>
            <a:endParaRPr lang="pl-PL" sz="1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Infrastruktura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>optyczna dla wielu lokalizacji </a:t>
            </a:r>
            <a:r>
              <a:rPr lang="pl-PL" sz="3200" dirty="0" smtClean="0"/>
              <a:t>korporacji cd.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500" dirty="0"/>
              <a:t>połączenie centrów przetwarzania danych</a:t>
            </a:r>
          </a:p>
          <a:p>
            <a:pPr marL="0" lvl="2" indent="0" algn="just">
              <a:buNone/>
            </a:pPr>
            <a:r>
              <a:rPr lang="pl-PL" sz="1500" dirty="0"/>
              <a:t>       (</a:t>
            </a:r>
            <a:r>
              <a:rPr lang="pl-PL" sz="1500" dirty="0" smtClean="0"/>
              <a:t>E-LAN)</a:t>
            </a:r>
          </a:p>
          <a:p>
            <a:pPr marL="0" lvl="2" indent="0" algn="just">
              <a:buNone/>
            </a:pPr>
            <a:endParaRPr lang="pl-PL" sz="1500" dirty="0"/>
          </a:p>
          <a:p>
            <a:pPr marL="0" lvl="2" indent="0" algn="just">
              <a:buNone/>
            </a:pPr>
            <a:endParaRPr lang="pl-PL" sz="1500" dirty="0" smtClean="0"/>
          </a:p>
          <a:p>
            <a:pPr marL="0" lvl="2" indent="0" algn="just">
              <a:buNone/>
            </a:pPr>
            <a:endParaRPr lang="pl-PL" sz="1500" dirty="0"/>
          </a:p>
          <a:p>
            <a:pPr marL="0" lvl="2" indent="0" algn="just">
              <a:buNone/>
            </a:pPr>
            <a:endParaRPr lang="pl-PL" sz="1500" dirty="0" smtClean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500" dirty="0" smtClean="0"/>
              <a:t>połączenie </a:t>
            </a:r>
            <a:r>
              <a:rPr lang="pl-PL" sz="1500" dirty="0"/>
              <a:t>centrów przetwarzania danych</a:t>
            </a:r>
          </a:p>
          <a:p>
            <a:pPr marL="0" lvl="2" indent="0" algn="just">
              <a:buNone/>
            </a:pPr>
            <a:r>
              <a:rPr lang="pl-PL" sz="1500" dirty="0"/>
              <a:t>       (</a:t>
            </a:r>
            <a:r>
              <a:rPr lang="pl-PL" sz="1500" dirty="0" smtClean="0"/>
              <a:t>E-</a:t>
            </a:r>
            <a:r>
              <a:rPr lang="pl-PL" sz="1500" dirty="0" err="1" smtClean="0"/>
              <a:t>Tree</a:t>
            </a:r>
            <a:r>
              <a:rPr lang="pl-PL" sz="1500" dirty="0" smtClean="0"/>
              <a:t>)</a:t>
            </a:r>
            <a:endParaRPr lang="pl-PL" sz="1500" dirty="0"/>
          </a:p>
          <a:p>
            <a:pPr marL="0" lvl="2" indent="0" algn="just">
              <a:buNone/>
            </a:pPr>
            <a:endParaRPr lang="pl-PL" sz="1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178" y="1628800"/>
            <a:ext cx="4537822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61048"/>
            <a:ext cx="4492758" cy="2904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259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Infrastruktura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>optyczna dla wielu lokalizacji korporacji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500" dirty="0"/>
              <a:t>p</a:t>
            </a:r>
            <a:r>
              <a:rPr lang="pl-PL" sz="1500" dirty="0" smtClean="0"/>
              <a:t>ołączenie </a:t>
            </a:r>
            <a:r>
              <a:rPr lang="pl-PL" sz="1500" dirty="0"/>
              <a:t>zdalnych oddziałów </a:t>
            </a:r>
            <a:r>
              <a:rPr lang="pl-PL" sz="1500" dirty="0" smtClean="0"/>
              <a:t>korporacji do </a:t>
            </a:r>
            <a:r>
              <a:rPr lang="pl-PL" sz="1500" dirty="0"/>
              <a:t>centrów przetwarzania </a:t>
            </a:r>
            <a:r>
              <a:rPr lang="pl-PL" sz="1500" dirty="0" smtClean="0"/>
              <a:t>danych (hybryda)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059" y="2033464"/>
            <a:ext cx="6316130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5406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Wnioski końcowe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500" dirty="0" smtClean="0"/>
              <a:t>	Przedstawione zostały w projekcie rozwiązania technologiczne, które są stosowane przez korporacje na całym świecie. Technologie te są znane i cały czas rozwijane. Technologia MetroEthernet  może być również stosowana </a:t>
            </a:r>
            <a:r>
              <a:rPr lang="pl-PL" sz="1500" dirty="0"/>
              <a:t>w firmach średnich i dużych, ale tylko korporacje wykorzystują pełne możliwości i potencjał tych zastosowań. Specyfiką korporacji jest międzynarodowy zasięg prowadzenia działalności biznesowej. Kolejną cechą charakterystyczną korporacji jest duża wysokość budżetów na inicjatywy i projekty informatyczne</a:t>
            </a:r>
            <a:r>
              <a:rPr lang="pl-PL" sz="1500" dirty="0" smtClean="0"/>
              <a:t>.</a:t>
            </a:r>
          </a:p>
          <a:p>
            <a:pPr marL="0" indent="0" algn="just" defTabSz="360000">
              <a:buNone/>
            </a:pPr>
            <a:r>
              <a:rPr lang="pl-PL" sz="1500" dirty="0"/>
              <a:t>	Projekt przedstawił kilka technologii optycznych stosowanych w różnych miejscach w sieciach korporacyjnych. Od sieci kampusowych dedykowanych do pojedynczych lokalizacji (ewentualnie kilku lokalizacji położonych w bardzo bliskiej odległości od siebie), poprzez standard MetroEthernet pozwalający na połączenie w sieć LAN odległych od siebie lokalizacji jak i centrów przetwarzania </a:t>
            </a:r>
            <a:r>
              <a:rPr lang="pl-PL" sz="1500" dirty="0" smtClean="0"/>
              <a:t>danych.</a:t>
            </a:r>
          </a:p>
          <a:p>
            <a:pPr marL="0" indent="0" algn="just" defTabSz="360000">
              <a:buNone/>
            </a:pPr>
            <a:r>
              <a:rPr lang="pl-PL" sz="1500" dirty="0"/>
              <a:t>	Omawiane w powyższym projekcie technologie optyczne różnią się od siebie znacząco. Rozwiązania te mogą być stosowane w korporacjach w różnych miejscach ich infrastruktury oraz w różnej konfiguracji. Omówione technologie ze względu na swoją specyfikę są przeznaczone do implementacji w określonych miejscach infrastruktury sieciowej, ale również można daną technologię zaimplementować w innym miejscu i w innej konfiguracji. Wszystko zależy od danej korporacji, a każda korporacja jest inna. Ma swoje określone potrzeby i wymagania, a technologie informatyczne powinny tylko pomagać realizować założenia i cele biznesowe. Wybór konkretnego rozwiązania i skali jego implementacji zależy już od każdej korporacji z osobna. Podczas wyboru konkretnego rozwiązania należy uwzględnić jego możliwości i zalety, ograniczenia ale i również aspekt finansowy, ponieważ omawiane rozwiązania technologiczne w tym projekcie nie należą do tanich rozwiązań</a:t>
            </a:r>
            <a:r>
              <a:rPr lang="pl-PL" sz="1500" dirty="0" smtClean="0"/>
              <a:t>.</a:t>
            </a:r>
            <a:endParaRPr lang="pl-PL" sz="15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37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3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Wstęp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800" dirty="0" smtClean="0"/>
              <a:t>	Celem </a:t>
            </a:r>
            <a:r>
              <a:rPr lang="pl-PL" sz="1800" dirty="0"/>
              <a:t>pracy było opracowanie projektu analizy implementacyjnej infrastruktury optycznej dla zastosowań </a:t>
            </a:r>
            <a:r>
              <a:rPr lang="pl-PL" sz="1800" dirty="0" smtClean="0"/>
              <a:t>korporacyjnych,  który uwzględniał implementację medium optycznego w jednej lokalizacji,  jak również w wielu lokalizacjach korporacji.</a:t>
            </a:r>
          </a:p>
          <a:p>
            <a:pPr marL="0" indent="0" algn="just" defTabSz="360000">
              <a:buNone/>
            </a:pPr>
            <a:r>
              <a:rPr lang="pl-PL" sz="1800" dirty="0" smtClean="0"/>
              <a:t>	</a:t>
            </a:r>
          </a:p>
          <a:p>
            <a:pPr marL="0" indent="0" algn="just" defTabSz="360000">
              <a:buNone/>
            </a:pPr>
            <a:r>
              <a:rPr lang="pl-PL" sz="1800" dirty="0"/>
              <a:t>	</a:t>
            </a:r>
            <a:r>
              <a:rPr lang="pl-PL" sz="1800" u="sng" dirty="0" smtClean="0"/>
              <a:t>Założenia do projektu: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/>
              <a:t>ś</a:t>
            </a:r>
            <a:r>
              <a:rPr lang="pl-PL" sz="1800" dirty="0" smtClean="0"/>
              <a:t>wiatłowód jako medium transmisyjne (kable miedziane używane tylko w tzw. warstwie dostępowej do urządzeń końcowych);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/>
              <a:t>w</a:t>
            </a:r>
            <a:r>
              <a:rPr lang="pl-PL" sz="1800" dirty="0" smtClean="0"/>
              <a:t>ykorzystanie technologii pozwalających na łączenie wielu lokalizacji korporacji w jedną sieć LAN, oferujących bardzo duże przepustowości oraz gwarantujących wysoką niezawodność i skalowalność;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 smtClean="0"/>
              <a:t>połączenie centrów przetwarzania danych bardzo szybkimi łączami, które umożliwiają implementację klastrów geograficznych oraz redundancję macierzy dyskowych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13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MetroEthernet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800" dirty="0" smtClean="0"/>
              <a:t>	</a:t>
            </a:r>
            <a:r>
              <a:rPr lang="pl-PL" sz="1800" dirty="0" smtClean="0"/>
              <a:t>Ogromną </a:t>
            </a:r>
            <a:r>
              <a:rPr lang="pl-PL" sz="1800" dirty="0" smtClean="0"/>
              <a:t>zaletą usługi MetroEthernet jest redundancja połączeń, która jest realizowana na dwa sposoby - </a:t>
            </a:r>
            <a:r>
              <a:rPr lang="pl-PL" sz="1800" dirty="0"/>
              <a:t>dual – </a:t>
            </a:r>
            <a:r>
              <a:rPr lang="pl-PL" sz="1800" dirty="0" err="1"/>
              <a:t>attached</a:t>
            </a:r>
            <a:r>
              <a:rPr lang="pl-PL" sz="1800" dirty="0"/>
              <a:t> </a:t>
            </a:r>
            <a:r>
              <a:rPr lang="pl-PL" sz="1800" dirty="0" smtClean="0"/>
              <a:t>i </a:t>
            </a:r>
            <a:r>
              <a:rPr lang="pl-PL" sz="1800" dirty="0"/>
              <a:t>dual – </a:t>
            </a:r>
            <a:r>
              <a:rPr lang="pl-PL" sz="1800" dirty="0" err="1" smtClean="0"/>
              <a:t>homed</a:t>
            </a:r>
            <a:r>
              <a:rPr lang="pl-PL" sz="1800" dirty="0" smtClean="0"/>
              <a:t>.</a:t>
            </a:r>
          </a:p>
          <a:p>
            <a:pPr marL="0" indent="0" algn="just" defTabSz="360000">
              <a:buNone/>
            </a:pPr>
            <a:r>
              <a:rPr lang="pl-PL" sz="1800" dirty="0"/>
              <a:t>	 </a:t>
            </a:r>
            <a:r>
              <a:rPr lang="pl-PL" sz="1800" dirty="0" smtClean="0"/>
              <a:t>Dual </a:t>
            </a:r>
            <a:r>
              <a:rPr lang="pl-PL" sz="1800" dirty="0"/>
              <a:t>– </a:t>
            </a:r>
            <a:r>
              <a:rPr lang="pl-PL" sz="1800" dirty="0" err="1"/>
              <a:t>attached</a:t>
            </a:r>
            <a:r>
              <a:rPr lang="pl-PL" sz="1800" dirty="0"/>
              <a:t> – łącze zapasowe jest dokładnie tych samych parametrów co łącze podstawowe. Łącze zapasowe pracuje w trybie „hot </a:t>
            </a:r>
            <a:r>
              <a:rPr lang="pl-PL" sz="1800" dirty="0" err="1"/>
              <a:t>standby</a:t>
            </a:r>
            <a:r>
              <a:rPr lang="pl-PL" sz="1800" dirty="0"/>
              <a:t>” i załącza się tylko w przypadku awarii łącza </a:t>
            </a:r>
            <a:r>
              <a:rPr lang="pl-PL" sz="1800" dirty="0" smtClean="0"/>
              <a:t>podstawowego.</a:t>
            </a:r>
          </a:p>
          <a:p>
            <a:pPr marL="0" lvl="0" indent="0" algn="just" defTabSz="360000">
              <a:buNone/>
            </a:pPr>
            <a:r>
              <a:rPr lang="pl-PL" sz="1800" dirty="0"/>
              <a:t>	</a:t>
            </a:r>
            <a:r>
              <a:rPr lang="pl-PL" sz="1800" dirty="0" smtClean="0"/>
              <a:t>Dual </a:t>
            </a:r>
            <a:r>
              <a:rPr lang="pl-PL" sz="1800" dirty="0"/>
              <a:t>– </a:t>
            </a:r>
            <a:r>
              <a:rPr lang="pl-PL" sz="1800" dirty="0" err="1"/>
              <a:t>homed</a:t>
            </a:r>
            <a:r>
              <a:rPr lang="pl-PL" sz="1800" dirty="0"/>
              <a:t> – specyfikacja tego rozwiązania polega na doprowadzeniu łącza zapasowego do dwóch różnych urządzeń sieci brzegowej operatora telekomunikacyjnego. </a:t>
            </a:r>
            <a:r>
              <a:rPr lang="pl-PL" sz="1800" dirty="0" smtClean="0"/>
              <a:t>W </a:t>
            </a:r>
            <a:r>
              <a:rPr lang="pl-PL" sz="1800" dirty="0"/>
              <a:t>tym wariancie również łącze zapasowe pracuje w trybie „hot </a:t>
            </a:r>
            <a:r>
              <a:rPr lang="pl-PL" sz="1800" dirty="0" err="1"/>
              <a:t>standby</a:t>
            </a:r>
            <a:r>
              <a:rPr lang="pl-PL" sz="1800" dirty="0"/>
              <a:t>” załączając się tylko w przypadku awarii łącza </a:t>
            </a:r>
            <a:r>
              <a:rPr lang="pl-PL" sz="1800" dirty="0" smtClean="0"/>
              <a:t>podstawowego.</a:t>
            </a:r>
          </a:p>
          <a:p>
            <a:pPr marL="0" lvl="0" indent="0" algn="just" defTabSz="360000">
              <a:buNone/>
            </a:pPr>
            <a:r>
              <a:rPr lang="pl-PL" sz="1800" dirty="0" smtClean="0"/>
              <a:t>	Poniżej jest zaprezentowana ilustracja graficzna obu tych rozwiązań:</a:t>
            </a:r>
          </a:p>
          <a:p>
            <a:pPr marL="0" lvl="0" indent="0" algn="just" defTabSz="360000">
              <a:buNone/>
            </a:pPr>
            <a:endParaRPr lang="pl-PL" sz="1800" dirty="0"/>
          </a:p>
          <a:p>
            <a:pPr marL="0" lvl="0" indent="0" algn="just" defTabSz="360000">
              <a:buNone/>
            </a:pPr>
            <a:endParaRPr lang="pl-PL" sz="1800" dirty="0"/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437112"/>
            <a:ext cx="3595042" cy="1745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az 8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437112"/>
            <a:ext cx="3240360" cy="2116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2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dirty="0"/>
              <a:t>MetroEthernet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800" dirty="0" smtClean="0"/>
              <a:t>	</a:t>
            </a:r>
          </a:p>
          <a:p>
            <a:pPr marL="0" indent="0" algn="just" defTabSz="360000">
              <a:buNone/>
            </a:pPr>
            <a:r>
              <a:rPr lang="pl-PL" sz="1800" dirty="0" smtClean="0"/>
              <a:t>	Technologię MetroEthernet możemy podzielić pod względem typu usługi. Rozróżniamy trzy główne typy: E-Line (</a:t>
            </a:r>
            <a:r>
              <a:rPr lang="pl-PL" sz="1800" dirty="0" err="1" smtClean="0"/>
              <a:t>point-to-point</a:t>
            </a:r>
            <a:r>
              <a:rPr lang="pl-PL" sz="1800" dirty="0" smtClean="0"/>
              <a:t>), E-LAN (</a:t>
            </a:r>
            <a:r>
              <a:rPr lang="pl-PL" sz="1800" dirty="0" err="1" smtClean="0"/>
              <a:t>multipoint</a:t>
            </a:r>
            <a:r>
              <a:rPr lang="pl-PL" sz="1800" dirty="0" smtClean="0"/>
              <a:t>-to-</a:t>
            </a:r>
            <a:r>
              <a:rPr lang="pl-PL" sz="1800" dirty="0"/>
              <a:t> </a:t>
            </a:r>
            <a:r>
              <a:rPr lang="pl-PL" sz="1800" dirty="0" err="1"/>
              <a:t>multipoint</a:t>
            </a:r>
            <a:r>
              <a:rPr lang="pl-PL" sz="1800" dirty="0" smtClean="0"/>
              <a:t>) oraz E-</a:t>
            </a:r>
            <a:r>
              <a:rPr lang="pl-PL" sz="1800" dirty="0" err="1" smtClean="0"/>
              <a:t>Tree</a:t>
            </a:r>
            <a:r>
              <a:rPr lang="pl-PL" sz="1800" dirty="0" smtClean="0"/>
              <a:t> (point-to- </a:t>
            </a:r>
            <a:r>
              <a:rPr lang="pl-PL" sz="1800" dirty="0" err="1"/>
              <a:t>multipoint</a:t>
            </a:r>
            <a:r>
              <a:rPr lang="pl-PL" sz="1800" dirty="0" smtClean="0"/>
              <a:t>).</a:t>
            </a:r>
          </a:p>
          <a:p>
            <a:pPr marL="0" indent="0" defTabSz="360000">
              <a:buNone/>
            </a:pPr>
            <a:r>
              <a:rPr lang="pl-PL" sz="1800" dirty="0" smtClean="0"/>
              <a:t>				      </a:t>
            </a:r>
          </a:p>
          <a:p>
            <a:pPr marL="0" indent="0" defTabSz="360000">
              <a:buNone/>
            </a:pPr>
            <a:r>
              <a:rPr lang="pl-PL" sz="1800" dirty="0"/>
              <a:t>	</a:t>
            </a:r>
            <a:r>
              <a:rPr lang="pl-PL" sz="1800" dirty="0" smtClean="0"/>
              <a:t>			      E-Line</a:t>
            </a:r>
            <a:r>
              <a:rPr lang="pl-PL" sz="1800" dirty="0"/>
              <a:t>	</a:t>
            </a:r>
            <a:r>
              <a:rPr lang="pl-PL" sz="1800" dirty="0" smtClean="0"/>
              <a:t>									 E-LAN</a:t>
            </a:r>
          </a:p>
          <a:p>
            <a:pPr marL="0" indent="0" defTabSz="360000">
              <a:buNone/>
            </a:pPr>
            <a:endParaRPr lang="pl-PL" sz="1800" dirty="0"/>
          </a:p>
          <a:p>
            <a:pPr marL="0" indent="0" defTabSz="360000">
              <a:buNone/>
            </a:pPr>
            <a:endParaRPr lang="pl-PL" sz="1800" dirty="0" smtClean="0"/>
          </a:p>
          <a:p>
            <a:pPr marL="0" indent="0" defTabSz="360000">
              <a:buNone/>
            </a:pPr>
            <a:endParaRPr lang="pl-PL" sz="1800" dirty="0"/>
          </a:p>
          <a:p>
            <a:pPr marL="0" indent="0" defTabSz="360000">
              <a:buNone/>
            </a:pPr>
            <a:endParaRPr lang="pl-PL" sz="1800" dirty="0" smtClean="0"/>
          </a:p>
          <a:p>
            <a:pPr marL="0" indent="0" defTabSz="360000">
              <a:buNone/>
            </a:pPr>
            <a:endParaRPr lang="pl-PL" sz="1800" dirty="0" smtClean="0"/>
          </a:p>
          <a:p>
            <a:pPr marL="0" indent="0" defTabSz="360000">
              <a:buNone/>
            </a:pPr>
            <a:r>
              <a:rPr lang="pl-PL" sz="1800" dirty="0"/>
              <a:t>	</a:t>
            </a:r>
            <a:r>
              <a:rPr lang="pl-PL" sz="1800" dirty="0" smtClean="0"/>
              <a:t>			      E- </a:t>
            </a:r>
            <a:r>
              <a:rPr lang="pl-PL" sz="1800" dirty="0" err="1" smtClean="0"/>
              <a:t>Tree</a:t>
            </a:r>
            <a:endParaRPr lang="pl-PL" sz="1800" dirty="0" smtClean="0"/>
          </a:p>
        </p:txBody>
      </p:sp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85" y="2780928"/>
            <a:ext cx="3616215" cy="16127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az 6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919" y="2767582"/>
            <a:ext cx="3762867" cy="4001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az 7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96" y="4797152"/>
            <a:ext cx="3667195" cy="1984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dirty="0"/>
              <a:t>MetroEthernet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800" dirty="0" smtClean="0"/>
              <a:t>	</a:t>
            </a:r>
          </a:p>
          <a:p>
            <a:pPr marL="0" indent="0" algn="just" defTabSz="360000">
              <a:buNone/>
            </a:pPr>
            <a:r>
              <a:rPr lang="pl-PL" sz="1800" dirty="0" smtClean="0"/>
              <a:t>	Poniżej prezentowane są najczęściej stosowane urządzenia do podłączenia usługi MetroEthernet.</a:t>
            </a:r>
          </a:p>
          <a:p>
            <a:pPr marL="0" indent="0" algn="just" defTabSz="36000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	        </a:t>
            </a:r>
            <a:r>
              <a:rPr lang="pl-PL" sz="1800" dirty="0" err="1" smtClean="0"/>
              <a:t>Atrica</a:t>
            </a:r>
            <a:r>
              <a:rPr lang="pl-PL" sz="1800" dirty="0" smtClean="0"/>
              <a:t> A-100				 </a:t>
            </a:r>
            <a:r>
              <a:rPr lang="pl-PL" sz="1800" dirty="0" err="1" smtClean="0"/>
              <a:t>Atrica</a:t>
            </a:r>
            <a:r>
              <a:rPr lang="pl-PL" sz="1800" dirty="0" smtClean="0"/>
              <a:t> A-210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1800" dirty="0"/>
              <a:t>	</a:t>
            </a:r>
            <a:r>
              <a:rPr lang="pl-PL" sz="1800" dirty="0" smtClean="0"/>
              <a:t>    RAD ETX-201A</a:t>
            </a:r>
            <a:r>
              <a:rPr lang="pl-PL" sz="1800" dirty="0"/>
              <a:t>	</a:t>
            </a:r>
            <a:r>
              <a:rPr lang="pl-PL" sz="1800" dirty="0" smtClean="0"/>
              <a:t>			RAD </a:t>
            </a:r>
            <a:r>
              <a:rPr lang="pl-PL" sz="1800" dirty="0"/>
              <a:t>ETX-202A</a:t>
            </a:r>
          </a:p>
        </p:txBody>
      </p:sp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70" y="2564904"/>
            <a:ext cx="3345609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az 6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223" y="2564904"/>
            <a:ext cx="3761209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az 7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71" y="5075261"/>
            <a:ext cx="3322764" cy="17827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az 8" descr="Wycinek ekranu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224" y="5054276"/>
            <a:ext cx="3761208" cy="17827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15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Infrastruktura</a:t>
            </a:r>
            <a:br>
              <a:rPr lang="pl-PL" sz="3200" dirty="0" smtClean="0"/>
            </a:br>
            <a:r>
              <a:rPr lang="pl-PL" sz="3200" dirty="0" smtClean="0"/>
              <a:t>optyczna dla jednej lokalizacji korporacji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500" dirty="0" smtClean="0"/>
              <a:t>	Idealnym  zastosowaniem infrastruktury optycznej w jednej lokalizacji jest hierarchiczny model budowy sieci LAN, zaproponowany przez firmę Cisco. W książkowym modelu wyróżniamy trzy warstwy – dostępu, dystrybucji i rdzenia. Natomiast w praktyce można spotkać dwie warstwy, pozostaje warstwa dostępu a warstwy dystrybucji i rdzenia połączone są w jedną warstwę.</a:t>
            </a:r>
            <a:endParaRPr lang="pl-PL" sz="15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168" y="2636910"/>
            <a:ext cx="4604156" cy="4221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64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900" dirty="0" smtClean="0"/>
              <a:t/>
            </a:r>
            <a:br>
              <a:rPr lang="pl-PL" sz="2900" dirty="0" smtClean="0"/>
            </a:br>
            <a:r>
              <a:rPr lang="pl-PL" sz="3200" dirty="0" smtClean="0"/>
              <a:t>Infrastruktura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>optyczna dla jednej lokalizacji </a:t>
            </a:r>
            <a:r>
              <a:rPr lang="pl-PL" sz="3200" dirty="0" smtClean="0"/>
              <a:t>korporacji cd.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500" dirty="0"/>
              <a:t>	</a:t>
            </a:r>
            <a:r>
              <a:rPr lang="pl-PL" sz="1500" dirty="0" smtClean="0"/>
              <a:t>	</a:t>
            </a:r>
            <a:endParaRPr lang="pl-PL" sz="1500" dirty="0" smtClean="0"/>
          </a:p>
          <a:p>
            <a:pPr marL="0" indent="0" algn="just" defTabSz="360000">
              <a:buNone/>
            </a:pPr>
            <a:r>
              <a:rPr lang="pl-PL" sz="1500" dirty="0" smtClean="0"/>
              <a:t>Z </a:t>
            </a:r>
            <a:r>
              <a:rPr lang="pl-PL" sz="1500" dirty="0" smtClean="0"/>
              <a:t>wdrożeniem </a:t>
            </a:r>
            <a:r>
              <a:rPr lang="pl-PL" sz="1500" dirty="0"/>
              <a:t>hierarchicznej sieci osiągniemy maksimum </a:t>
            </a:r>
            <a:r>
              <a:rPr lang="pl-PL" sz="1500" dirty="0" smtClean="0"/>
              <a:t>korzyści. Są to</a:t>
            </a:r>
            <a:r>
              <a:rPr lang="pl-PL" sz="1500" dirty="0" smtClean="0"/>
              <a:t>:</a:t>
            </a:r>
          </a:p>
          <a:p>
            <a:pPr marL="0" indent="0" algn="just" defTabSz="360000">
              <a:buNone/>
            </a:pPr>
            <a:endParaRPr lang="pl-PL" sz="1500" dirty="0" smtClean="0"/>
          </a:p>
          <a:p>
            <a:pPr algn="just" defTabSz="360000">
              <a:buFont typeface="Wingdings" panose="05000000000000000000" pitchFamily="2" charset="2"/>
              <a:buChar char="Ø"/>
            </a:pPr>
            <a:r>
              <a:rPr lang="pl-PL" sz="1500" dirty="0" smtClean="0"/>
              <a:t>wydajność (</a:t>
            </a:r>
            <a:r>
              <a:rPr lang="pl-PL" sz="1500" dirty="0"/>
              <a:t>zagregowane połączenia, wysoko </a:t>
            </a:r>
            <a:r>
              <a:rPr lang="pl-PL" sz="1500" dirty="0" smtClean="0"/>
              <a:t>wydajne światłowodowe połączenia </a:t>
            </a:r>
            <a:r>
              <a:rPr lang="pl-PL" sz="1500" dirty="0"/>
              <a:t>między </a:t>
            </a:r>
            <a:r>
              <a:rPr lang="pl-PL" sz="1500" dirty="0" smtClean="0"/>
              <a:t>warstwami sieci);</a:t>
            </a:r>
            <a:endParaRPr lang="pl-PL" sz="1500" dirty="0" smtClean="0"/>
          </a:p>
          <a:p>
            <a:pPr algn="just" defTabSz="360000">
              <a:buFont typeface="Wingdings" panose="05000000000000000000" pitchFamily="2" charset="2"/>
              <a:buChar char="Ø"/>
            </a:pPr>
            <a:r>
              <a:rPr lang="pl-PL" sz="1500" dirty="0" smtClean="0"/>
              <a:t>skalowalność (modułowa konstrukcja, spójność modułów);</a:t>
            </a:r>
            <a:endParaRPr lang="pl-PL" sz="1500" dirty="0" smtClean="0"/>
          </a:p>
          <a:p>
            <a:pPr algn="just" defTabSz="360000">
              <a:buFont typeface="Wingdings" panose="05000000000000000000" pitchFamily="2" charset="2"/>
              <a:buChar char="Ø"/>
            </a:pPr>
            <a:r>
              <a:rPr lang="pl-PL" sz="1500" dirty="0" smtClean="0"/>
              <a:t>bezpieczeństwo (w warstwie dostępowej pierwsza linia obrony z mechanizmem port-security, w warstwie dystrybucji/rdzenia druga linia obrony z ACL i filtrowaniem pakietów);</a:t>
            </a:r>
            <a:endParaRPr lang="pl-PL" sz="1500" dirty="0"/>
          </a:p>
          <a:p>
            <a:pPr algn="just" defTabSz="360000">
              <a:buFont typeface="Wingdings" panose="05000000000000000000" pitchFamily="2" charset="2"/>
              <a:buChar char="Ø"/>
            </a:pPr>
            <a:r>
              <a:rPr lang="pl-PL" sz="1500" dirty="0"/>
              <a:t>nadmiarowość (</a:t>
            </a:r>
            <a:r>
              <a:rPr lang="pl-PL" sz="1500" dirty="0" smtClean="0"/>
              <a:t>redundantne przełączniki);</a:t>
            </a:r>
            <a:endParaRPr lang="pl-PL" sz="1500" dirty="0" smtClean="0"/>
          </a:p>
          <a:p>
            <a:pPr algn="just" defTabSz="360000">
              <a:buFont typeface="Wingdings" panose="05000000000000000000" pitchFamily="2" charset="2"/>
              <a:buChar char="Ø"/>
            </a:pPr>
            <a:r>
              <a:rPr lang="pl-PL" sz="1500" dirty="0" smtClean="0"/>
              <a:t>zdolność utrzymania i zarządzania (podział</a:t>
            </a:r>
            <a:r>
              <a:rPr lang="pl-PL" sz="1500" dirty="0" smtClean="0"/>
              <a:t> funkcjonalny warstw sieci, </a:t>
            </a:r>
            <a:r>
              <a:rPr lang="pl-PL" sz="1500" dirty="0" smtClean="0"/>
              <a:t>spójność konfiguracji przełączników w poszczególnych warstwach).</a:t>
            </a:r>
            <a:endParaRPr lang="pl-PL" sz="15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11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Infrastruktura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>optyczna dla </a:t>
            </a:r>
            <a:r>
              <a:rPr lang="pl-PL" sz="3200" dirty="0" smtClean="0"/>
              <a:t>wielu </a:t>
            </a:r>
            <a:r>
              <a:rPr lang="pl-PL" sz="3200" dirty="0"/>
              <a:t>lokalizacji korporacji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/>
          </a:bodyPr>
          <a:lstStyle/>
          <a:p>
            <a:pPr marL="0" indent="0" algn="just" defTabSz="360000">
              <a:buNone/>
            </a:pPr>
            <a:r>
              <a:rPr lang="pl-PL" sz="1500" dirty="0" smtClean="0"/>
              <a:t>	Rozwój </a:t>
            </a:r>
            <a:r>
              <a:rPr lang="pl-PL" sz="1500" dirty="0"/>
              <a:t>gospodarczy i technologiczny cywilizacji ludzkiej wymusza ciągły i nieustanny rozwój świata technologii informatycznych. Rozwój obecnych usług, jak i powstawanie nowych wymusza na operatorach telekomunikacyjnych ciągłe zwiększanie przepustowości i wydajności łączy </a:t>
            </a:r>
            <a:r>
              <a:rPr lang="pl-PL" sz="1500" dirty="0" smtClean="0"/>
              <a:t>internetowych. Starsze technologie sieci WAN, </a:t>
            </a:r>
            <a:r>
              <a:rPr lang="pl-PL" sz="1500" dirty="0"/>
              <a:t>takie jak Frame Relay i ATM są jeszcze cały czas bardzo popularne w zastosowaniach mniejszych i średnich klientów operatorów telekomunikacyjnych, ale nie są one już wystarczające do zagwarantowania odpowiedniej przepływności i szybkości transmisji danych dla dużych korporacji</a:t>
            </a:r>
            <a:r>
              <a:rPr lang="pl-PL" sz="1500" dirty="0" smtClean="0"/>
              <a:t>. Powyższe czynniki spowodowały wynalezienie i rozwój technologii MetroEthernet. Poniżej zostanie przedstawionych kilka przykładowych implementacji tej technologii.</a:t>
            </a:r>
          </a:p>
          <a:p>
            <a:pPr marL="0" indent="0" algn="just" defTabSz="360000">
              <a:buNone/>
            </a:pPr>
            <a:endParaRPr lang="pl-PL" sz="800" dirty="0" smtClean="0"/>
          </a:p>
          <a:p>
            <a:pPr algn="just" defTabSz="360000">
              <a:buFont typeface="Wingdings" panose="05000000000000000000" pitchFamily="2" charset="2"/>
              <a:buChar char="Ø"/>
            </a:pPr>
            <a:r>
              <a:rPr lang="pl-PL" sz="1600" dirty="0"/>
              <a:t>m</a:t>
            </a:r>
            <a:r>
              <a:rPr lang="pl-PL" sz="1600" dirty="0" smtClean="0"/>
              <a:t>igracja </a:t>
            </a:r>
            <a:r>
              <a:rPr lang="pl-PL" sz="1600" dirty="0"/>
              <a:t>usług Frame Relay i ATM do usługi </a:t>
            </a:r>
            <a:r>
              <a:rPr lang="pl-PL" sz="1600" dirty="0" smtClean="0"/>
              <a:t>MetroEthernet (E-Line)</a:t>
            </a:r>
            <a:endParaRPr lang="pl-PL" sz="1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244" y="4005064"/>
            <a:ext cx="7020806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387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Infrastruktura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/>
              <a:t>optyczna dla wielu lokalizacji </a:t>
            </a:r>
            <a:r>
              <a:rPr lang="pl-PL" sz="3200" dirty="0" smtClean="0"/>
              <a:t>korporacji cd.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500" dirty="0" smtClean="0"/>
              <a:t>rozszerzenie </a:t>
            </a:r>
            <a:r>
              <a:rPr lang="pl-PL" sz="1500" dirty="0"/>
              <a:t>sieci LAN na inne </a:t>
            </a:r>
            <a:r>
              <a:rPr lang="pl-PL" sz="1500" dirty="0" smtClean="0"/>
              <a:t>lokalizacje</a:t>
            </a:r>
          </a:p>
          <a:p>
            <a:pPr marL="0" lvl="2" indent="0" algn="just">
              <a:buNone/>
            </a:pPr>
            <a:r>
              <a:rPr lang="pl-PL" sz="1500" dirty="0"/>
              <a:t> </a:t>
            </a:r>
            <a:r>
              <a:rPr lang="pl-PL" sz="1500" dirty="0" smtClean="0"/>
              <a:t>       (E-LAN)</a:t>
            </a:r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endParaRPr lang="pl-PL" sz="1500" dirty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endParaRPr lang="pl-PL" sz="1500" dirty="0" smtClean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endParaRPr lang="pl-PL" sz="1500" dirty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endParaRPr lang="pl-PL" sz="1500" dirty="0" smtClean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endParaRPr lang="pl-PL" sz="1500" dirty="0" smtClean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endParaRPr lang="pl-PL" sz="1500" dirty="0" smtClean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endParaRPr lang="pl-PL" sz="1500" dirty="0"/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połączenie </a:t>
            </a:r>
            <a:r>
              <a:rPr lang="pl-PL" sz="1600" dirty="0"/>
              <a:t>centrów przetwarzania </a:t>
            </a:r>
            <a:r>
              <a:rPr lang="pl-PL" sz="1600" dirty="0" smtClean="0"/>
              <a:t>danych</a:t>
            </a:r>
          </a:p>
          <a:p>
            <a:pPr marL="0" lvl="2" indent="0" algn="just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 (E-Line)</a:t>
            </a:r>
            <a:endParaRPr lang="pl-PL" sz="1500" dirty="0" smtClean="0"/>
          </a:p>
          <a:p>
            <a:pPr marL="0" lvl="2" indent="0" algn="just">
              <a:buNone/>
            </a:pPr>
            <a:endParaRPr lang="pl-PL" sz="15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8083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730" y="1552228"/>
            <a:ext cx="5137699" cy="2596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az 5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371" y="4149080"/>
            <a:ext cx="4067423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581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3287</TotalTime>
  <Words>75</Words>
  <Application>Microsoft Office PowerPoint</Application>
  <PresentationFormat>Pokaz na ekranie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PRACA  DYPLOMOWA  Studia drugiego stopnia</vt:lpstr>
      <vt:lpstr>Wstęp</vt:lpstr>
      <vt:lpstr>MetroEthernet</vt:lpstr>
      <vt:lpstr>MetroEthernet cd.</vt:lpstr>
      <vt:lpstr>MetroEthernet cd.</vt:lpstr>
      <vt:lpstr>  Infrastruktura optyczna dla jednej lokalizacji korporacji</vt:lpstr>
      <vt:lpstr> Infrastruktura optyczna dla jednej lokalizacji korporacji cd.</vt:lpstr>
      <vt:lpstr> Infrastruktura optyczna dla wielu lokalizacji korporacji</vt:lpstr>
      <vt:lpstr> Infrastruktura optyczna dla wielu lokalizacji korporacji cd.</vt:lpstr>
      <vt:lpstr> Infrastruktura optyczna dla wielu lokalizacji korporacji cd.</vt:lpstr>
      <vt:lpstr> Infrastruktura optyczna dla wielu lokalizacji korporacji cd.</vt:lpstr>
      <vt:lpstr>Wnioski końcowe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Praca Dyplomowa Studia pierwszego stopnia</dc:title>
  <dc:creator>JĘDRZEJEWSKI Robert</dc:creator>
  <cp:lastModifiedBy>JĘDRZEJEWSKI Robert</cp:lastModifiedBy>
  <cp:revision>261</cp:revision>
  <dcterms:created xsi:type="dcterms:W3CDTF">2011-04-19T16:44:50Z</dcterms:created>
  <dcterms:modified xsi:type="dcterms:W3CDTF">2013-11-13T13:13:32Z</dcterms:modified>
</cp:coreProperties>
</file>