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7" r:id="rId10"/>
    <p:sldId id="278" r:id="rId11"/>
    <p:sldId id="274" r:id="rId12"/>
    <p:sldId id="275" r:id="rId13"/>
  </p:sldIdLst>
  <p:sldSz cx="9144000" cy="6858000" type="screen4x3"/>
  <p:notesSz cx="6858000" cy="9144000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zu" initials="d" lastIdx="1" clrIdx="0"/>
  <p:cmAuthor id="1" name="Przemysław Gawroński" initials="PG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CCCC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3" autoAdjust="0"/>
    <p:restoredTop sz="79299" autoAdjust="0"/>
  </p:normalViewPr>
  <p:slideViewPr>
    <p:cSldViewPr>
      <p:cViewPr varScale="1">
        <p:scale>
          <a:sx n="58" d="100"/>
          <a:sy n="58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u\Desktop\!DYPLOM\praca\ike-data\min_com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u\Desktop\!DYPLOM\praca\ike-data\grou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u\Desktop\!DYPLOM\praca\xls_opracowane\b_comp_all_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lineChart>
        <c:grouping val="standard"/>
        <c:ser>
          <c:idx val="1"/>
          <c:order val="0"/>
          <c:tx>
            <c:strRef>
              <c:f>Arkusz1!$B$1</c:f>
              <c:strCache>
                <c:ptCount val="1"/>
                <c:pt idx="0">
                  <c:v>IKEv1</c:v>
                </c:pt>
              </c:strCache>
            </c:strRef>
          </c:tx>
          <c:spPr>
            <a:ln>
              <a:solidFill>
                <a:srgbClr val="A40000"/>
              </a:solidFill>
            </a:ln>
          </c:spPr>
          <c:marker>
            <c:symbol val="none"/>
          </c:marker>
          <c:trendline>
            <c:trendlineType val="poly"/>
            <c:order val="2"/>
          </c:trendline>
          <c:val>
            <c:numRef>
              <c:f>Arkusz1!$B$10:$B$59</c:f>
              <c:numCache>
                <c:formatCode>General</c:formatCode>
                <c:ptCount val="50"/>
                <c:pt idx="0">
                  <c:v>0.43199999999999938</c:v>
                </c:pt>
                <c:pt idx="1">
                  <c:v>0.18800000000000083</c:v>
                </c:pt>
                <c:pt idx="2">
                  <c:v>0.18000000000000005</c:v>
                </c:pt>
                <c:pt idx="3">
                  <c:v>0.64800000000000046</c:v>
                </c:pt>
                <c:pt idx="4">
                  <c:v>0.29200000000000181</c:v>
                </c:pt>
                <c:pt idx="5">
                  <c:v>0.3240000000000004</c:v>
                </c:pt>
                <c:pt idx="6">
                  <c:v>0.48399999999999888</c:v>
                </c:pt>
                <c:pt idx="7">
                  <c:v>0.38000000000000295</c:v>
                </c:pt>
                <c:pt idx="8">
                  <c:v>0.2640000000000029</c:v>
                </c:pt>
                <c:pt idx="9">
                  <c:v>0.17599999999999957</c:v>
                </c:pt>
                <c:pt idx="10">
                  <c:v>0.18000000000000005</c:v>
                </c:pt>
                <c:pt idx="11">
                  <c:v>0.19600000000000517</c:v>
                </c:pt>
                <c:pt idx="12">
                  <c:v>0.16400000000000001</c:v>
                </c:pt>
                <c:pt idx="13">
                  <c:v>0.18799999999999925</c:v>
                </c:pt>
                <c:pt idx="14">
                  <c:v>0.15599999999999919</c:v>
                </c:pt>
                <c:pt idx="15">
                  <c:v>0.21999999999999925</c:v>
                </c:pt>
                <c:pt idx="16">
                  <c:v>0.19599999999999829</c:v>
                </c:pt>
                <c:pt idx="17">
                  <c:v>0.2640000000000029</c:v>
                </c:pt>
                <c:pt idx="18">
                  <c:v>0.35200000000000026</c:v>
                </c:pt>
                <c:pt idx="19">
                  <c:v>0.16400000000000159</c:v>
                </c:pt>
                <c:pt idx="20">
                  <c:v>0.18399999999999792</c:v>
                </c:pt>
                <c:pt idx="21">
                  <c:v>0.30800000000000033</c:v>
                </c:pt>
                <c:pt idx="22">
                  <c:v>0.15600000000000241</c:v>
                </c:pt>
                <c:pt idx="23">
                  <c:v>0.26000000000000512</c:v>
                </c:pt>
                <c:pt idx="24">
                  <c:v>0.30399999999999572</c:v>
                </c:pt>
                <c:pt idx="25">
                  <c:v>0.16000000000000028</c:v>
                </c:pt>
                <c:pt idx="26">
                  <c:v>0.12800000000000011</c:v>
                </c:pt>
                <c:pt idx="27">
                  <c:v>0.17199999999999738</c:v>
                </c:pt>
                <c:pt idx="28">
                  <c:v>0.16000000000000028</c:v>
                </c:pt>
                <c:pt idx="29">
                  <c:v>0.18400000000000125</c:v>
                </c:pt>
                <c:pt idx="30">
                  <c:v>0.25200000000000244</c:v>
                </c:pt>
                <c:pt idx="31">
                  <c:v>0.16400000000000001</c:v>
                </c:pt>
                <c:pt idx="32">
                  <c:v>0.26800000000000068</c:v>
                </c:pt>
                <c:pt idx="33">
                  <c:v>0.17600000000000193</c:v>
                </c:pt>
                <c:pt idx="34">
                  <c:v>0.21200000000000005</c:v>
                </c:pt>
                <c:pt idx="35">
                  <c:v>0.132000000000005</c:v>
                </c:pt>
                <c:pt idx="36">
                  <c:v>0.20399999999999999</c:v>
                </c:pt>
                <c:pt idx="37">
                  <c:v>0.24000000000000199</c:v>
                </c:pt>
                <c:pt idx="38">
                  <c:v>0.14000000000000021</c:v>
                </c:pt>
                <c:pt idx="39">
                  <c:v>0.19600000000000162</c:v>
                </c:pt>
                <c:pt idx="40">
                  <c:v>0.13600000000000279</c:v>
                </c:pt>
                <c:pt idx="41">
                  <c:v>0.17600000000000021</c:v>
                </c:pt>
                <c:pt idx="42">
                  <c:v>0.16799999999999965</c:v>
                </c:pt>
                <c:pt idx="43">
                  <c:v>0.17199999999999907</c:v>
                </c:pt>
                <c:pt idx="44">
                  <c:v>0.18000000000000005</c:v>
                </c:pt>
                <c:pt idx="45">
                  <c:v>0.20000000000000284</c:v>
                </c:pt>
                <c:pt idx="46">
                  <c:v>0.16400000000000001</c:v>
                </c:pt>
                <c:pt idx="47">
                  <c:v>0.16000000000000028</c:v>
                </c:pt>
                <c:pt idx="48">
                  <c:v>0.17599999999999519</c:v>
                </c:pt>
                <c:pt idx="49">
                  <c:v>0.29199999999999876</c:v>
                </c:pt>
              </c:numCache>
            </c:numRef>
          </c:val>
        </c:ser>
        <c:ser>
          <c:idx val="4"/>
          <c:order val="1"/>
          <c:tx>
            <c:strRef>
              <c:f>Arkusz1!$E$1</c:f>
              <c:strCache>
                <c:ptCount val="1"/>
                <c:pt idx="0">
                  <c:v>IKEv2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trendline>
            <c:trendlineType val="poly"/>
            <c:order val="2"/>
          </c:trendline>
          <c:val>
            <c:numRef>
              <c:f>Arkusz1!$E$10:$E$59</c:f>
              <c:numCache>
                <c:formatCode>General</c:formatCode>
                <c:ptCount val="50"/>
                <c:pt idx="0">
                  <c:v>0.1240000000000001</c:v>
                </c:pt>
                <c:pt idx="1">
                  <c:v>0.12000000000000002</c:v>
                </c:pt>
                <c:pt idx="2">
                  <c:v>0.1080000000000001</c:v>
                </c:pt>
                <c:pt idx="3">
                  <c:v>0.11200000000000006</c:v>
                </c:pt>
                <c:pt idx="4">
                  <c:v>0.128</c:v>
                </c:pt>
                <c:pt idx="5">
                  <c:v>0.1240000000000001</c:v>
                </c:pt>
                <c:pt idx="6">
                  <c:v>0.1240000000000001</c:v>
                </c:pt>
                <c:pt idx="7">
                  <c:v>0.10400000000000002</c:v>
                </c:pt>
                <c:pt idx="8">
                  <c:v>0.13600000000000001</c:v>
                </c:pt>
                <c:pt idx="9">
                  <c:v>9.6000000000000071E-2</c:v>
                </c:pt>
                <c:pt idx="10">
                  <c:v>0.1240000000000001</c:v>
                </c:pt>
                <c:pt idx="11">
                  <c:v>0.12000000000000002</c:v>
                </c:pt>
                <c:pt idx="12">
                  <c:v>0.10400000000000002</c:v>
                </c:pt>
                <c:pt idx="13">
                  <c:v>0.12000000000000002</c:v>
                </c:pt>
                <c:pt idx="14">
                  <c:v>0.128</c:v>
                </c:pt>
                <c:pt idx="15">
                  <c:v>0.1240000000000001</c:v>
                </c:pt>
                <c:pt idx="16">
                  <c:v>0.1080000000000001</c:v>
                </c:pt>
                <c:pt idx="17">
                  <c:v>0.128</c:v>
                </c:pt>
                <c:pt idx="18">
                  <c:v>0.10400000000000002</c:v>
                </c:pt>
                <c:pt idx="19">
                  <c:v>0.1160000000000001</c:v>
                </c:pt>
                <c:pt idx="20">
                  <c:v>0.11200000000000006</c:v>
                </c:pt>
                <c:pt idx="21">
                  <c:v>0.13200000000000001</c:v>
                </c:pt>
                <c:pt idx="22">
                  <c:v>0.1240000000000001</c:v>
                </c:pt>
                <c:pt idx="23">
                  <c:v>0.1080000000000001</c:v>
                </c:pt>
                <c:pt idx="24">
                  <c:v>0.1</c:v>
                </c:pt>
                <c:pt idx="25">
                  <c:v>0.1240000000000001</c:v>
                </c:pt>
                <c:pt idx="26">
                  <c:v>0.1080000000000001</c:v>
                </c:pt>
                <c:pt idx="27">
                  <c:v>0.17200000000000001</c:v>
                </c:pt>
                <c:pt idx="28">
                  <c:v>0.13200000000000001</c:v>
                </c:pt>
                <c:pt idx="29">
                  <c:v>0.1</c:v>
                </c:pt>
                <c:pt idx="30">
                  <c:v>0.11200000000000006</c:v>
                </c:pt>
                <c:pt idx="31">
                  <c:v>0.11200000000000006</c:v>
                </c:pt>
                <c:pt idx="32">
                  <c:v>0.1080000000000001</c:v>
                </c:pt>
                <c:pt idx="33">
                  <c:v>0.11200000000000006</c:v>
                </c:pt>
                <c:pt idx="34">
                  <c:v>0.13200000000000001</c:v>
                </c:pt>
                <c:pt idx="35">
                  <c:v>0.14400000000000004</c:v>
                </c:pt>
                <c:pt idx="36">
                  <c:v>0.1080000000000001</c:v>
                </c:pt>
                <c:pt idx="37">
                  <c:v>0.1160000000000001</c:v>
                </c:pt>
                <c:pt idx="38">
                  <c:v>9.2000000000000026E-2</c:v>
                </c:pt>
                <c:pt idx="39">
                  <c:v>0.13600000000000001</c:v>
                </c:pt>
                <c:pt idx="40">
                  <c:v>0.12000000000000002</c:v>
                </c:pt>
                <c:pt idx="41">
                  <c:v>0.10400000000000002</c:v>
                </c:pt>
                <c:pt idx="42">
                  <c:v>0.11200000000000006</c:v>
                </c:pt>
                <c:pt idx="43">
                  <c:v>0.1080000000000001</c:v>
                </c:pt>
                <c:pt idx="44">
                  <c:v>0.12000000000000002</c:v>
                </c:pt>
                <c:pt idx="45">
                  <c:v>0.1080000000000001</c:v>
                </c:pt>
                <c:pt idx="46">
                  <c:v>0.11200000000000006</c:v>
                </c:pt>
                <c:pt idx="47">
                  <c:v>0.11200000000000006</c:v>
                </c:pt>
                <c:pt idx="48">
                  <c:v>0.11200000000000006</c:v>
                </c:pt>
                <c:pt idx="49">
                  <c:v>0.11200000000000006</c:v>
                </c:pt>
              </c:numCache>
            </c:numRef>
          </c:val>
        </c:ser>
        <c:marker val="1"/>
        <c:axId val="67061632"/>
        <c:axId val="57549184"/>
      </c:lineChart>
      <c:catAx>
        <c:axId val="67061632"/>
        <c:scaling>
          <c:orientation val="minMax"/>
        </c:scaling>
        <c:axPos val="b"/>
        <c:tickLblPos val="nextTo"/>
        <c:crossAx val="57549184"/>
        <c:crosses val="autoZero"/>
        <c:auto val="1"/>
        <c:lblAlgn val="ctr"/>
        <c:lblOffset val="100"/>
      </c:catAx>
      <c:valAx>
        <c:axId val="57549184"/>
        <c:scaling>
          <c:orientation val="minMax"/>
        </c:scaling>
        <c:axPos val="l"/>
        <c:majorGridlines/>
        <c:numFmt formatCode="General" sourceLinked="1"/>
        <c:tickLblPos val="nextTo"/>
        <c:crossAx val="67061632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IKEv1</c:v>
                </c:pt>
              </c:strCache>
            </c:strRef>
          </c:tx>
          <c:spPr>
            <a:solidFill>
              <a:srgbClr val="A4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rrBars>
            <c:errBarType val="both"/>
            <c:errValType val="cust"/>
            <c:plus>
              <c:numRef>
                <c:f>Arkusz1!$B$7:$F$7</c:f>
                <c:numCache>
                  <c:formatCode>General</c:formatCode>
                  <c:ptCount val="5"/>
                  <c:pt idx="0">
                    <c:v>9.7000000000000003E-2</c:v>
                  </c:pt>
                  <c:pt idx="1">
                    <c:v>6.5000000000000002E-2</c:v>
                  </c:pt>
                  <c:pt idx="2">
                    <c:v>5.3000000000000012E-2</c:v>
                  </c:pt>
                  <c:pt idx="3">
                    <c:v>4.0000000000000022E-2</c:v>
                  </c:pt>
                  <c:pt idx="4">
                    <c:v>6.6000000000000003E-2</c:v>
                  </c:pt>
                </c:numCache>
              </c:numRef>
            </c:plus>
            <c:minus>
              <c:numRef>
                <c:f>Arkusz1!$B$7:$F$7</c:f>
                <c:numCache>
                  <c:formatCode>General</c:formatCode>
                  <c:ptCount val="5"/>
                  <c:pt idx="0">
                    <c:v>9.7000000000000003E-2</c:v>
                  </c:pt>
                  <c:pt idx="1">
                    <c:v>6.5000000000000002E-2</c:v>
                  </c:pt>
                  <c:pt idx="2">
                    <c:v>5.3000000000000012E-2</c:v>
                  </c:pt>
                  <c:pt idx="3">
                    <c:v>4.0000000000000022E-2</c:v>
                  </c:pt>
                  <c:pt idx="4">
                    <c:v>6.6000000000000003E-2</c:v>
                  </c:pt>
                </c:numCache>
              </c:numRef>
            </c:minus>
          </c:errBars>
          <c:cat>
            <c:strRef>
              <c:f>Arkusz1!$H$2:$L$2</c:f>
              <c:strCache>
                <c:ptCount val="5"/>
                <c:pt idx="0">
                  <c:v>Grupa 1</c:v>
                </c:pt>
                <c:pt idx="1">
                  <c:v>Grupa 24</c:v>
                </c:pt>
                <c:pt idx="2">
                  <c:v>Grupa 16</c:v>
                </c:pt>
                <c:pt idx="3">
                  <c:v>Grupa 19</c:v>
                </c:pt>
                <c:pt idx="4">
                  <c:v>Grupa 20</c:v>
                </c:pt>
              </c:strCache>
            </c:strRef>
          </c:cat>
          <c:val>
            <c:numRef>
              <c:f>Arkusz1!$B$5:$F$5</c:f>
              <c:numCache>
                <c:formatCode>General</c:formatCode>
                <c:ptCount val="5"/>
                <c:pt idx="0">
                  <c:v>0.22500000000000001</c:v>
                </c:pt>
                <c:pt idx="1">
                  <c:v>0.65400000000000102</c:v>
                </c:pt>
                <c:pt idx="2">
                  <c:v>1.7129999999999983</c:v>
                </c:pt>
                <c:pt idx="3">
                  <c:v>0.30300000000000032</c:v>
                </c:pt>
                <c:pt idx="4">
                  <c:v>0.48800000000000032</c:v>
                </c:pt>
              </c:numCache>
            </c:numRef>
          </c:val>
        </c:ser>
        <c:ser>
          <c:idx val="1"/>
          <c:order val="1"/>
          <c:tx>
            <c:strRef>
              <c:f>Arkusz1!$H$1</c:f>
              <c:strCache>
                <c:ptCount val="1"/>
                <c:pt idx="0">
                  <c:v>IKEv2</c:v>
                </c:pt>
              </c:strCache>
            </c:strRef>
          </c:tx>
          <c:spPr>
            <a:solidFill>
              <a:srgbClr val="2D2D8A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rrBars>
            <c:errBarType val="both"/>
            <c:errValType val="cust"/>
            <c:plus>
              <c:numRef>
                <c:f>Arkusz1!$H$7:$L$7</c:f>
                <c:numCache>
                  <c:formatCode>General</c:formatCode>
                  <c:ptCount val="5"/>
                  <c:pt idx="0">
                    <c:v>1.4E-2</c:v>
                  </c:pt>
                  <c:pt idx="1">
                    <c:v>2.1000000000000012E-2</c:v>
                  </c:pt>
                  <c:pt idx="2">
                    <c:v>5.8000000000000003E-2</c:v>
                  </c:pt>
                  <c:pt idx="3">
                    <c:v>6.3E-2</c:v>
                  </c:pt>
                  <c:pt idx="4">
                    <c:v>2.3E-2</c:v>
                  </c:pt>
                </c:numCache>
              </c:numRef>
            </c:plus>
            <c:minus>
              <c:numRef>
                <c:f>Arkusz1!$H$7:$L$7</c:f>
                <c:numCache>
                  <c:formatCode>General</c:formatCode>
                  <c:ptCount val="5"/>
                  <c:pt idx="0">
                    <c:v>1.4E-2</c:v>
                  </c:pt>
                  <c:pt idx="1">
                    <c:v>2.1000000000000012E-2</c:v>
                  </c:pt>
                  <c:pt idx="2">
                    <c:v>5.8000000000000003E-2</c:v>
                  </c:pt>
                  <c:pt idx="3">
                    <c:v>6.3E-2</c:v>
                  </c:pt>
                  <c:pt idx="4">
                    <c:v>2.3E-2</c:v>
                  </c:pt>
                </c:numCache>
              </c:numRef>
            </c:minus>
          </c:errBars>
          <c:cat>
            <c:strRef>
              <c:f>Arkusz1!$H$2:$L$2</c:f>
              <c:strCache>
                <c:ptCount val="5"/>
                <c:pt idx="0">
                  <c:v>Grupa 1</c:v>
                </c:pt>
                <c:pt idx="1">
                  <c:v>Grupa 24</c:v>
                </c:pt>
                <c:pt idx="2">
                  <c:v>Grupa 16</c:v>
                </c:pt>
                <c:pt idx="3">
                  <c:v>Grupa 19</c:v>
                </c:pt>
                <c:pt idx="4">
                  <c:v>Grupa 20</c:v>
                </c:pt>
              </c:strCache>
            </c:strRef>
          </c:cat>
          <c:val>
            <c:numRef>
              <c:f>Arkusz1!$H$5:$L$5</c:f>
              <c:numCache>
                <c:formatCode>General</c:formatCode>
                <c:ptCount val="5"/>
                <c:pt idx="0">
                  <c:v>0.11700000000000002</c:v>
                </c:pt>
                <c:pt idx="1">
                  <c:v>0.57700000000000062</c:v>
                </c:pt>
                <c:pt idx="2">
                  <c:v>1.6339999999999983</c:v>
                </c:pt>
                <c:pt idx="3">
                  <c:v>0.24000000000000019</c:v>
                </c:pt>
                <c:pt idx="4">
                  <c:v>0.38800000000000046</c:v>
                </c:pt>
              </c:numCache>
            </c:numRef>
          </c:val>
        </c:ser>
        <c:axId val="58620160"/>
        <c:axId val="58630144"/>
      </c:barChart>
      <c:catAx>
        <c:axId val="58620160"/>
        <c:scaling>
          <c:orientation val="minMax"/>
        </c:scaling>
        <c:axPos val="b"/>
        <c:tickLblPos val="nextTo"/>
        <c:crossAx val="58630144"/>
        <c:crosses val="autoZero"/>
        <c:auto val="1"/>
        <c:lblAlgn val="ctr"/>
        <c:lblOffset val="100"/>
      </c:catAx>
      <c:valAx>
        <c:axId val="58630144"/>
        <c:scaling>
          <c:orientation val="minMax"/>
        </c:scaling>
        <c:axPos val="l"/>
        <c:majorGridlines/>
        <c:numFmt formatCode="General" sourceLinked="1"/>
        <c:tickLblPos val="nextTo"/>
        <c:crossAx val="5862016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Arkusz1!$B$2</c:f>
              <c:strCache>
                <c:ptCount val="1"/>
                <c:pt idx="0">
                  <c:v>IKEv1</c:v>
                </c:pt>
              </c:strCache>
            </c:strRef>
          </c:tx>
          <c:spPr>
            <a:solidFill>
              <a:srgbClr val="A4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rrBars>
            <c:errBarType val="both"/>
            <c:errValType val="cust"/>
            <c:plus>
              <c:numRef>
                <c:f>Arkusz1!$B$9:$L$9</c:f>
                <c:numCache>
                  <c:formatCode>General</c:formatCode>
                  <c:ptCount val="11"/>
                  <c:pt idx="0">
                    <c:v>9.8000000000000156E-2</c:v>
                  </c:pt>
                  <c:pt idx="1">
                    <c:v>6.6000000000000003E-2</c:v>
                  </c:pt>
                  <c:pt idx="2">
                    <c:v>5.4000000000000027E-2</c:v>
                  </c:pt>
                  <c:pt idx="3">
                    <c:v>4.0000000000000029E-2</c:v>
                  </c:pt>
                  <c:pt idx="4">
                    <c:v>6.6000000000000003E-2</c:v>
                  </c:pt>
                  <c:pt idx="5">
                    <c:v>4.6000000000000013E-2</c:v>
                  </c:pt>
                  <c:pt idx="6">
                    <c:v>8.0000000000000057E-2</c:v>
                  </c:pt>
                  <c:pt idx="7">
                    <c:v>4.0000000000000029E-2</c:v>
                  </c:pt>
                  <c:pt idx="8">
                    <c:v>5.6000000000000008E-2</c:v>
                  </c:pt>
                  <c:pt idx="9">
                    <c:v>0.16600000000000004</c:v>
                  </c:pt>
                  <c:pt idx="10">
                    <c:v>4.7000000000000035E-2</c:v>
                  </c:pt>
                </c:numCache>
              </c:numRef>
            </c:plus>
            <c:minus>
              <c:numRef>
                <c:f>Arkusz1!$B$9:$L$9</c:f>
                <c:numCache>
                  <c:formatCode>General</c:formatCode>
                  <c:ptCount val="11"/>
                  <c:pt idx="0">
                    <c:v>9.8000000000000156E-2</c:v>
                  </c:pt>
                  <c:pt idx="1">
                    <c:v>6.6000000000000003E-2</c:v>
                  </c:pt>
                  <c:pt idx="2">
                    <c:v>5.4000000000000027E-2</c:v>
                  </c:pt>
                  <c:pt idx="3">
                    <c:v>4.0000000000000029E-2</c:v>
                  </c:pt>
                  <c:pt idx="4">
                    <c:v>6.6000000000000003E-2</c:v>
                  </c:pt>
                  <c:pt idx="5">
                    <c:v>4.6000000000000013E-2</c:v>
                  </c:pt>
                  <c:pt idx="6">
                    <c:v>8.0000000000000057E-2</c:v>
                  </c:pt>
                  <c:pt idx="7">
                    <c:v>4.0000000000000029E-2</c:v>
                  </c:pt>
                  <c:pt idx="8">
                    <c:v>5.6000000000000008E-2</c:v>
                  </c:pt>
                  <c:pt idx="9">
                    <c:v>0.16600000000000004</c:v>
                  </c:pt>
                  <c:pt idx="10">
                    <c:v>4.7000000000000035E-2</c:v>
                  </c:pt>
                </c:numCache>
              </c:numRef>
            </c:minus>
          </c:errBars>
          <c:cat>
            <c:numRef>
              <c:f>Arkusz1!$B$3:$L$3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Arkusz1!$B$7:$L$7</c:f>
              <c:numCache>
                <c:formatCode>General</c:formatCode>
                <c:ptCount val="11"/>
                <c:pt idx="0">
                  <c:v>0.22500000000000003</c:v>
                </c:pt>
                <c:pt idx="1">
                  <c:v>0.65400000000000102</c:v>
                </c:pt>
                <c:pt idx="2">
                  <c:v>1.7129999999999987</c:v>
                </c:pt>
                <c:pt idx="3">
                  <c:v>0.30300000000000032</c:v>
                </c:pt>
                <c:pt idx="4">
                  <c:v>0.48800000000000032</c:v>
                </c:pt>
                <c:pt idx="5">
                  <c:v>0.20300000000000001</c:v>
                </c:pt>
                <c:pt idx="6">
                  <c:v>0.20700000000000018</c:v>
                </c:pt>
                <c:pt idx="7">
                  <c:v>0.19400000000000003</c:v>
                </c:pt>
                <c:pt idx="8">
                  <c:v>0.21900000000000022</c:v>
                </c:pt>
                <c:pt idx="9">
                  <c:v>0.33600000000000052</c:v>
                </c:pt>
                <c:pt idx="10">
                  <c:v>0.29900000000000032</c:v>
                </c:pt>
              </c:numCache>
            </c:numRef>
          </c:val>
        </c:ser>
        <c:ser>
          <c:idx val="1"/>
          <c:order val="1"/>
          <c:tx>
            <c:strRef>
              <c:f>Arkusz1!$N$2</c:f>
              <c:strCache>
                <c:ptCount val="1"/>
                <c:pt idx="0">
                  <c:v>IKEv2</c:v>
                </c:pt>
              </c:strCache>
            </c:strRef>
          </c:tx>
          <c:spPr>
            <a:solidFill>
              <a:srgbClr val="2D2D8A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rrBars>
            <c:errBarType val="both"/>
            <c:errValType val="cust"/>
            <c:plus>
              <c:numRef>
                <c:f>Arkusz1!$N$9:$X$9</c:f>
                <c:numCache>
                  <c:formatCode>General</c:formatCode>
                  <c:ptCount val="11"/>
                  <c:pt idx="0">
                    <c:v>1.4000000000000002E-2</c:v>
                  </c:pt>
                  <c:pt idx="1">
                    <c:v>2.1000000000000015E-2</c:v>
                  </c:pt>
                  <c:pt idx="2">
                    <c:v>5.8000000000000024E-2</c:v>
                  </c:pt>
                  <c:pt idx="3">
                    <c:v>6.3000000000000014E-2</c:v>
                  </c:pt>
                  <c:pt idx="4">
                    <c:v>2.300000000000001E-2</c:v>
                  </c:pt>
                  <c:pt idx="5">
                    <c:v>1.7000000000000005E-2</c:v>
                  </c:pt>
                  <c:pt idx="6">
                    <c:v>2.300000000000001E-2</c:v>
                  </c:pt>
                  <c:pt idx="7">
                    <c:v>4.3000000000000003E-2</c:v>
                  </c:pt>
                  <c:pt idx="8">
                    <c:v>2.1000000000000015E-2</c:v>
                  </c:pt>
                  <c:pt idx="9">
                    <c:v>3.2000000000000042E-2</c:v>
                  </c:pt>
                  <c:pt idx="10">
                    <c:v>2.7000000000000034E-2</c:v>
                  </c:pt>
                </c:numCache>
              </c:numRef>
            </c:plus>
            <c:minus>
              <c:numRef>
                <c:f>Arkusz1!$N$9:$X$9</c:f>
                <c:numCache>
                  <c:formatCode>General</c:formatCode>
                  <c:ptCount val="11"/>
                  <c:pt idx="0">
                    <c:v>1.4000000000000002E-2</c:v>
                  </c:pt>
                  <c:pt idx="1">
                    <c:v>2.1000000000000015E-2</c:v>
                  </c:pt>
                  <c:pt idx="2">
                    <c:v>5.8000000000000024E-2</c:v>
                  </c:pt>
                  <c:pt idx="3">
                    <c:v>6.3000000000000014E-2</c:v>
                  </c:pt>
                  <c:pt idx="4">
                    <c:v>2.300000000000001E-2</c:v>
                  </c:pt>
                  <c:pt idx="5">
                    <c:v>1.7000000000000005E-2</c:v>
                  </c:pt>
                  <c:pt idx="6">
                    <c:v>2.300000000000001E-2</c:v>
                  </c:pt>
                  <c:pt idx="7">
                    <c:v>4.3000000000000003E-2</c:v>
                  </c:pt>
                  <c:pt idx="8">
                    <c:v>2.1000000000000015E-2</c:v>
                  </c:pt>
                  <c:pt idx="9">
                    <c:v>3.2000000000000042E-2</c:v>
                  </c:pt>
                  <c:pt idx="10">
                    <c:v>2.7000000000000034E-2</c:v>
                  </c:pt>
                </c:numCache>
              </c:numRef>
            </c:minus>
          </c:errBars>
          <c:cat>
            <c:numRef>
              <c:f>Arkusz1!$B$3:$L$3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Arkusz1!$N$7:$X$7</c:f>
              <c:numCache>
                <c:formatCode>General</c:formatCode>
                <c:ptCount val="11"/>
                <c:pt idx="0">
                  <c:v>0.11700000000000003</c:v>
                </c:pt>
                <c:pt idx="1">
                  <c:v>0.57700000000000062</c:v>
                </c:pt>
                <c:pt idx="2">
                  <c:v>1.6339999999999983</c:v>
                </c:pt>
                <c:pt idx="3">
                  <c:v>0.24000000000000019</c:v>
                </c:pt>
                <c:pt idx="4">
                  <c:v>0.38800000000000046</c:v>
                </c:pt>
                <c:pt idx="5">
                  <c:v>0.12000000000000002</c:v>
                </c:pt>
                <c:pt idx="6">
                  <c:v>0.1240000000000001</c:v>
                </c:pt>
                <c:pt idx="7">
                  <c:v>0.11600000000000003</c:v>
                </c:pt>
                <c:pt idx="8">
                  <c:v>0.127</c:v>
                </c:pt>
                <c:pt idx="9">
                  <c:v>0.21400000000000019</c:v>
                </c:pt>
                <c:pt idx="10">
                  <c:v>0.21600000000000019</c:v>
                </c:pt>
              </c:numCache>
            </c:numRef>
          </c:val>
        </c:ser>
        <c:axId val="58672256"/>
        <c:axId val="58673792"/>
      </c:barChart>
      <c:catAx>
        <c:axId val="58672256"/>
        <c:scaling>
          <c:orientation val="minMax"/>
        </c:scaling>
        <c:axPos val="b"/>
        <c:numFmt formatCode="General" sourceLinked="1"/>
        <c:tickLblPos val="nextTo"/>
        <c:crossAx val="58673792"/>
        <c:crosses val="autoZero"/>
        <c:auto val="1"/>
        <c:lblAlgn val="ctr"/>
        <c:lblOffset val="100"/>
      </c:catAx>
      <c:valAx>
        <c:axId val="58673792"/>
        <c:scaling>
          <c:orientation val="minMax"/>
        </c:scaling>
        <c:axPos val="l"/>
        <c:majorGridlines/>
        <c:numFmt formatCode="General" sourceLinked="1"/>
        <c:tickLblPos val="nextTo"/>
        <c:crossAx val="58672256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15BF22-48EE-4072-B5D6-0ADC24C7F2E5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67A96-90B7-4710-A590-EA0D47A572EB}" type="slidenum">
              <a:rPr lang="pl-PL"/>
              <a:pPr/>
              <a:t>1</a:t>
            </a:fld>
            <a:endParaRPr lang="pl-PL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5BF22-48EE-4072-B5D6-0ADC24C7F2E5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FBA10-E898-4FD1-BD42-4E578914FEF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0DB80-E6D6-45A3-B23F-E07CD741530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1979613" cy="6107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11188" y="274638"/>
            <a:ext cx="5789612" cy="6107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63B6C-E214-4611-9EA9-419F4AACD9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CE24B-B1C9-42B3-9C38-6D147C80ACC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57DBD-D88F-4CFD-9021-84D5D3291E7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3884612" cy="478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4613" cy="478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A85BF-AE5F-408A-B89D-0AA814A4D48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77155-5D59-4E06-BDF5-BD41F9C4136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6E0FE-E7A9-42B7-A4D0-AEC4A7A5862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2D60B-94EA-4C06-AEC9-58B83F09818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D8FC3-A092-4FF8-95DF-62B32134CAB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D0972-8228-44E4-AC77-B220B70B987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74638"/>
            <a:ext cx="6408737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2162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pl-PL" dirty="0" smtClean="0"/>
              <a:t>WARSZAWA 2013</a:t>
            </a:r>
            <a:endParaRPr lang="pl-P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EB3146-5980-4C44-BF94-3D0C8A268307}" type="slidenum">
              <a:rPr lang="pl-PL"/>
              <a:pPr/>
              <a:t>‹#›</a:t>
            </a:fld>
            <a:endParaRPr lang="pl-PL"/>
          </a:p>
        </p:txBody>
      </p:sp>
      <p:pic>
        <p:nvPicPr>
          <p:cNvPr id="1031" name="Picture 7" descr="img_logowws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9925" y="188913"/>
            <a:ext cx="1954213" cy="509587"/>
          </a:xfrm>
          <a:prstGeom prst="rect">
            <a:avLst/>
          </a:prstGeom>
          <a:noFill/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61925" y="282575"/>
            <a:ext cx="4138613" cy="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841875" y="6580188"/>
            <a:ext cx="4138613" cy="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31800" y="188913"/>
            <a:ext cx="0" cy="2519362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8710613" y="4151313"/>
            <a:ext cx="0" cy="2519362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539750" y="46038"/>
            <a:ext cx="0" cy="1800225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8602663" y="5014913"/>
            <a:ext cx="0" cy="1800225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323850" y="373063"/>
            <a:ext cx="0" cy="32385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8818563" y="3251200"/>
            <a:ext cx="0" cy="32385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WARSZAWA </a:t>
            </a:r>
            <a:r>
              <a:rPr lang="pl-PL" dirty="0" smtClean="0"/>
              <a:t>2013</a:t>
            </a:r>
            <a:endParaRPr lang="pl-PL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08720"/>
            <a:ext cx="8496944" cy="5615905"/>
          </a:xfrm>
        </p:spPr>
        <p:txBody>
          <a:bodyPr/>
          <a:lstStyle/>
          <a:p>
            <a:pPr>
              <a:tabLst>
                <a:tab pos="3590925" algn="l"/>
              </a:tabLst>
            </a:pPr>
            <a:endParaRPr lang="pl-PL" sz="3200" dirty="0" smtClean="0"/>
          </a:p>
          <a:p>
            <a:r>
              <a:rPr lang="pl-PL" b="1" dirty="0" smtClean="0"/>
              <a:t>Mechanizmy kryptograficzne w procesach negocjowania parametrów tuneli </a:t>
            </a:r>
            <a:r>
              <a:rPr lang="pl-PL" b="1" dirty="0" err="1" smtClean="0"/>
              <a:t>IPSec</a:t>
            </a:r>
            <a:r>
              <a:rPr lang="pl-PL" b="1" dirty="0" smtClean="0"/>
              <a:t>. </a:t>
            </a:r>
          </a:p>
          <a:p>
            <a:r>
              <a:rPr lang="pl-PL" b="1" dirty="0" smtClean="0"/>
              <a:t>Protokół IKE v1 </a:t>
            </a:r>
            <a:r>
              <a:rPr lang="pl-PL" b="1" dirty="0" err="1" smtClean="0"/>
              <a:t>vs</a:t>
            </a:r>
            <a:r>
              <a:rPr lang="pl-PL" b="1" dirty="0" smtClean="0"/>
              <a:t> IKE v2.</a:t>
            </a:r>
          </a:p>
          <a:p>
            <a:pPr>
              <a:tabLst>
                <a:tab pos="3590925" algn="l"/>
              </a:tabLst>
            </a:pPr>
            <a:endParaRPr lang="pl-PL" sz="2400" b="1" dirty="0" smtClean="0"/>
          </a:p>
          <a:p>
            <a:pPr>
              <a:tabLst>
                <a:tab pos="3590925" algn="l"/>
              </a:tabLst>
            </a:pPr>
            <a:endParaRPr lang="pl-PL" sz="2400" b="1" dirty="0"/>
          </a:p>
          <a:p>
            <a:pPr>
              <a:tabLst>
                <a:tab pos="3590925" algn="l"/>
              </a:tabLst>
            </a:pPr>
            <a:r>
              <a:rPr lang="pl-PL" sz="2600" dirty="0"/>
              <a:t>Przemysław </a:t>
            </a:r>
            <a:r>
              <a:rPr lang="pl-PL" sz="2600" dirty="0" smtClean="0"/>
              <a:t>Gawroński</a:t>
            </a:r>
          </a:p>
          <a:p>
            <a:pPr>
              <a:tabLst>
                <a:tab pos="3590925" algn="l"/>
              </a:tabLst>
            </a:pPr>
            <a:endParaRPr lang="pl-PL" sz="2400" dirty="0"/>
          </a:p>
          <a:p>
            <a:pPr>
              <a:tabLst>
                <a:tab pos="3852863" algn="l"/>
              </a:tabLst>
            </a:pPr>
            <a:endParaRPr lang="pl-PL" sz="2400" b="1" dirty="0" smtClean="0"/>
          </a:p>
          <a:p>
            <a:pPr algn="l">
              <a:tabLst>
                <a:tab pos="3852863" algn="l"/>
              </a:tabLst>
            </a:pPr>
            <a:r>
              <a:rPr lang="pl-PL" sz="2400" b="1" dirty="0" smtClean="0"/>
              <a:t>	</a:t>
            </a:r>
            <a:r>
              <a:rPr lang="pl-PL" sz="1800" dirty="0" smtClean="0"/>
              <a:t>Promotor: dr inż. Dariusz </a:t>
            </a:r>
            <a:r>
              <a:rPr lang="pl-PL" sz="1800" dirty="0" err="1" smtClean="0"/>
              <a:t>Chaładyniak</a:t>
            </a:r>
            <a:endParaRPr lang="pl-PL" sz="1800" b="1" dirty="0" smtClean="0"/>
          </a:p>
          <a:p>
            <a:pPr algn="l">
              <a:tabLst>
                <a:tab pos="3852863" algn="l"/>
              </a:tabLst>
            </a:pPr>
            <a:r>
              <a:rPr lang="pl-PL" sz="1800" b="1" dirty="0" smtClean="0"/>
              <a:t>	</a:t>
            </a:r>
            <a:r>
              <a:rPr lang="pl-PL" sz="1800" dirty="0" smtClean="0"/>
              <a:t>Konsultant: mgr inż. Przemysław Przybylak</a:t>
            </a:r>
          </a:p>
          <a:p>
            <a:pPr algn="l">
              <a:tabLst>
                <a:tab pos="3590925" algn="l"/>
              </a:tabLst>
            </a:pPr>
            <a:endParaRPr lang="pl-PL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Zestawienie wszystkich pomiarów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11188" y="908720"/>
            <a:ext cx="7921625" cy="5473030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graphicFrame>
        <p:nvGraphicFramePr>
          <p:cNvPr id="9" name="Wykres 8"/>
          <p:cNvGraphicFramePr/>
          <p:nvPr/>
        </p:nvGraphicFramePr>
        <p:xfrm>
          <a:off x="467544" y="1268760"/>
          <a:ext cx="8136349" cy="500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Najważniejsze różnice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Uproszczenie dokumentacji</a:t>
            </a:r>
          </a:p>
          <a:p>
            <a:r>
              <a:rPr lang="pl-PL" sz="2400" dirty="0" smtClean="0"/>
              <a:t>Dwukierunkowe komunikaty</a:t>
            </a:r>
          </a:p>
          <a:p>
            <a:r>
              <a:rPr lang="pl-PL" sz="2400" dirty="0" smtClean="0"/>
              <a:t>Redukcja liczby komunikatów inicjacyjnych</a:t>
            </a:r>
          </a:p>
          <a:p>
            <a:r>
              <a:rPr lang="pl-PL" sz="2400" dirty="0" smtClean="0"/>
              <a:t>Negocjacja polityk</a:t>
            </a:r>
          </a:p>
          <a:p>
            <a:r>
              <a:rPr lang="pl-PL" sz="2400" dirty="0" smtClean="0"/>
              <a:t>EAP, NAT, MOBIKE</a:t>
            </a:r>
          </a:p>
          <a:p>
            <a:r>
              <a:rPr lang="pl-PL" sz="2400" dirty="0" smtClean="0"/>
              <a:t>Renegocjacja połączenia</a:t>
            </a:r>
          </a:p>
          <a:p>
            <a:r>
              <a:rPr lang="pl-PL" sz="2400" dirty="0" smtClean="0"/>
              <a:t>Rozszerzenia IKE v1</a:t>
            </a:r>
          </a:p>
          <a:p>
            <a:endParaRPr lang="pl-PL" sz="2400" dirty="0" smtClean="0"/>
          </a:p>
          <a:p>
            <a:r>
              <a:rPr lang="pl-PL" sz="2400" dirty="0" smtClean="0"/>
              <a:t>IKE v2 szybszy o około 90 </a:t>
            </a:r>
            <a:r>
              <a:rPr lang="pl-PL" sz="2400" dirty="0" err="1" smtClean="0"/>
              <a:t>ms</a:t>
            </a:r>
            <a:r>
              <a:rPr lang="pl-PL" sz="2400" dirty="0" smtClean="0"/>
              <a:t> </a:t>
            </a:r>
          </a:p>
          <a:p>
            <a:r>
              <a:rPr lang="pl-PL" sz="2400" dirty="0" smtClean="0"/>
              <a:t>Wpływ grupy </a:t>
            </a:r>
            <a:r>
              <a:rPr lang="pl-PL" sz="2400" dirty="0" err="1" smtClean="0"/>
              <a:t>D-H</a:t>
            </a:r>
            <a:endParaRPr lang="pl-PL" sz="2400" dirty="0" smtClean="0"/>
          </a:p>
          <a:p>
            <a:r>
              <a:rPr lang="pl-PL" sz="2400" dirty="0" smtClean="0"/>
              <a:t>Równomierna praca IKE v2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268760"/>
            <a:ext cx="7921625" cy="5112990"/>
          </a:xfrm>
        </p:spPr>
        <p:txBody>
          <a:bodyPr/>
          <a:lstStyle/>
          <a:p>
            <a:r>
              <a:rPr lang="pl-PL" sz="2400" dirty="0" smtClean="0"/>
              <a:t>IKE v1 wiele lat na rynku</a:t>
            </a:r>
          </a:p>
          <a:p>
            <a:endParaRPr lang="pl-PL" sz="2400" dirty="0" smtClean="0"/>
          </a:p>
          <a:p>
            <a:r>
              <a:rPr lang="pl-PL" sz="2400" dirty="0" smtClean="0"/>
              <a:t>Niekompatybilność obu protokołów</a:t>
            </a:r>
          </a:p>
          <a:p>
            <a:r>
              <a:rPr lang="pl-PL" sz="2400" dirty="0" smtClean="0"/>
              <a:t>Wymiana sprzętu</a:t>
            </a:r>
          </a:p>
          <a:p>
            <a:r>
              <a:rPr lang="pl-PL" sz="2400" dirty="0" smtClean="0"/>
              <a:t>Wypieranie IKE v1 przez nową wersję</a:t>
            </a:r>
          </a:p>
          <a:p>
            <a:endParaRPr lang="pl-PL" sz="2400" dirty="0" smtClean="0"/>
          </a:p>
          <a:p>
            <a:r>
              <a:rPr lang="pl-PL" sz="2400" dirty="0" smtClean="0"/>
              <a:t>IKE v1</a:t>
            </a:r>
          </a:p>
          <a:p>
            <a:pPr lvl="1">
              <a:buFont typeface="Courier New" pitchFamily="49" charset="0"/>
              <a:buChar char="o"/>
            </a:pPr>
            <a:r>
              <a:rPr lang="pl-PL" sz="2000" dirty="0" smtClean="0"/>
              <a:t>niewielkie przedsiębiorstwa</a:t>
            </a:r>
          </a:p>
          <a:p>
            <a:pPr lvl="1">
              <a:buFont typeface="Courier New" pitchFamily="49" charset="0"/>
              <a:buChar char="o"/>
            </a:pPr>
            <a:r>
              <a:rPr lang="pl-PL" sz="2000" dirty="0" smtClean="0"/>
              <a:t>przemyślane zastosowanie</a:t>
            </a:r>
          </a:p>
          <a:p>
            <a:r>
              <a:rPr lang="pl-PL" sz="2400" dirty="0" smtClean="0"/>
              <a:t>IKE v2</a:t>
            </a:r>
          </a:p>
          <a:p>
            <a:pPr lvl="1">
              <a:buFont typeface="Courier New" pitchFamily="49" charset="0"/>
              <a:buChar char="o"/>
            </a:pPr>
            <a:r>
              <a:rPr lang="pl-PL" sz="2000" dirty="0" smtClean="0"/>
              <a:t>rozwiązania korporacyjne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Internet </a:t>
            </a:r>
            <a:r>
              <a:rPr lang="pl-PL" dirty="0" err="1" smtClean="0"/>
              <a:t>Key</a:t>
            </a:r>
            <a:r>
              <a:rPr lang="pl-PL" dirty="0" smtClean="0"/>
              <a:t> Exchange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Negocjacja parametrów</a:t>
            </a:r>
          </a:p>
          <a:p>
            <a:r>
              <a:rPr lang="pl-PL" dirty="0" smtClean="0"/>
              <a:t>Uwierzytelnienie</a:t>
            </a:r>
          </a:p>
          <a:p>
            <a:r>
              <a:rPr lang="pl-PL" dirty="0" smtClean="0"/>
              <a:t>Bezpieczna wymiana kluczy</a:t>
            </a:r>
          </a:p>
          <a:p>
            <a:r>
              <a:rPr lang="pl-PL" dirty="0" smtClean="0"/>
              <a:t>Zestawianie skojarzeń bezpieczeństwa</a:t>
            </a:r>
          </a:p>
          <a:p>
            <a:r>
              <a:rPr lang="pl-PL" dirty="0" smtClean="0"/>
              <a:t>Zarządzanie skojarzeniami bezpieczeństwa</a:t>
            </a:r>
          </a:p>
          <a:p>
            <a:r>
              <a:rPr lang="pl-PL" dirty="0" smtClean="0"/>
              <a:t>Faza 1</a:t>
            </a:r>
          </a:p>
          <a:p>
            <a:r>
              <a:rPr lang="pl-PL" dirty="0" smtClean="0"/>
              <a:t>Faza 2</a:t>
            </a:r>
          </a:p>
          <a:p>
            <a:r>
              <a:rPr lang="pl-PL" dirty="0" smtClean="0"/>
              <a:t>Budowa w formie szablonu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IKE v1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Wiele RFC</a:t>
            </a:r>
          </a:p>
          <a:p>
            <a:r>
              <a:rPr lang="pl-PL" dirty="0" smtClean="0"/>
              <a:t>Tryb normalny i agresywny</a:t>
            </a:r>
          </a:p>
          <a:p>
            <a:r>
              <a:rPr lang="pl-PL" dirty="0" smtClean="0"/>
              <a:t>Komunikacja:</a:t>
            </a:r>
          </a:p>
          <a:p>
            <a:pPr lvl="1">
              <a:buFont typeface="Courier New" pitchFamily="49" charset="0"/>
              <a:buChar char="o"/>
            </a:pPr>
            <a:r>
              <a:rPr lang="pl-PL" dirty="0" smtClean="0"/>
              <a:t>Cztery tryby komunikacji pierwszej fazy</a:t>
            </a:r>
          </a:p>
          <a:p>
            <a:pPr lvl="1">
              <a:buFont typeface="Courier New" pitchFamily="49" charset="0"/>
              <a:buChar char="o"/>
            </a:pPr>
            <a:r>
              <a:rPr lang="pl-PL" dirty="0" smtClean="0"/>
              <a:t>Druga faza „</a:t>
            </a:r>
            <a:r>
              <a:rPr lang="pl-PL" dirty="0" err="1" smtClean="0"/>
              <a:t>Quick</a:t>
            </a:r>
            <a:r>
              <a:rPr lang="pl-PL" dirty="0" smtClean="0"/>
              <a:t> </a:t>
            </a:r>
            <a:r>
              <a:rPr lang="pl-PL" dirty="0" err="1" smtClean="0"/>
              <a:t>Mode</a:t>
            </a:r>
            <a:r>
              <a:rPr lang="pl-PL" dirty="0" smtClean="0"/>
              <a:t>”</a:t>
            </a:r>
          </a:p>
          <a:p>
            <a:pPr lvl="1">
              <a:buFont typeface="Courier New" pitchFamily="49" charset="0"/>
              <a:buChar char="o"/>
            </a:pPr>
            <a:r>
              <a:rPr lang="pl-PL" dirty="0" smtClean="0"/>
              <a:t>Komunikacja „New Group </a:t>
            </a:r>
            <a:r>
              <a:rPr lang="pl-PL" dirty="0" err="1" smtClean="0"/>
              <a:t>Mode</a:t>
            </a:r>
            <a:r>
              <a:rPr lang="pl-PL" dirty="0" smtClean="0"/>
              <a:t>”</a:t>
            </a:r>
          </a:p>
          <a:p>
            <a:pPr lvl="1">
              <a:buFont typeface="Courier New" pitchFamily="49" charset="0"/>
              <a:buChar char="o"/>
            </a:pPr>
            <a:r>
              <a:rPr lang="pl-PL" dirty="0" smtClean="0"/>
              <a:t>Jednokierunkowe komunikaty informacyjne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Sztywne dopasowanie polityk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Rozszerzenia</a:t>
            </a:r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IKE v2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Ujednolicone w jednym RFC</a:t>
            </a:r>
          </a:p>
          <a:p>
            <a:r>
              <a:rPr lang="pl-PL" dirty="0" smtClean="0"/>
              <a:t>Komunikacja:</a:t>
            </a:r>
          </a:p>
          <a:p>
            <a:pPr lvl="1">
              <a:buFont typeface="Courier New" pitchFamily="49" charset="0"/>
              <a:buChar char="o"/>
            </a:pPr>
            <a:r>
              <a:rPr lang="pl-PL" dirty="0" err="1" smtClean="0"/>
              <a:t>IKE_SA_INIT</a:t>
            </a:r>
            <a:endParaRPr lang="pl-PL" dirty="0" smtClean="0"/>
          </a:p>
          <a:p>
            <a:pPr lvl="1">
              <a:buFont typeface="Courier New" pitchFamily="49" charset="0"/>
              <a:buChar char="o"/>
            </a:pPr>
            <a:r>
              <a:rPr lang="pl-PL" dirty="0" err="1" smtClean="0"/>
              <a:t>IKE_AUTH</a:t>
            </a:r>
            <a:endParaRPr lang="pl-PL" dirty="0" smtClean="0"/>
          </a:p>
          <a:p>
            <a:pPr lvl="1">
              <a:buFont typeface="Courier New" pitchFamily="49" charset="0"/>
              <a:buChar char="o"/>
            </a:pPr>
            <a:r>
              <a:rPr lang="pl-PL" dirty="0" err="1" smtClean="0"/>
              <a:t>CREATE_CHILD_SA</a:t>
            </a:r>
            <a:endParaRPr lang="pl-PL" dirty="0" smtClean="0"/>
          </a:p>
          <a:p>
            <a:pPr lvl="1">
              <a:buFont typeface="Courier New" pitchFamily="49" charset="0"/>
              <a:buChar char="o"/>
            </a:pPr>
            <a:r>
              <a:rPr lang="pl-PL" dirty="0" smtClean="0"/>
              <a:t>INFORMATIONAL</a:t>
            </a:r>
          </a:p>
          <a:p>
            <a:r>
              <a:rPr lang="pl-PL" dirty="0" smtClean="0"/>
              <a:t>Dostosowanie zestawów polityk </a:t>
            </a:r>
          </a:p>
          <a:p>
            <a:r>
              <a:rPr lang="pl-PL" dirty="0" smtClean="0"/>
              <a:t>Renegocjacja </a:t>
            </a:r>
            <a:r>
              <a:rPr lang="pl-PL" dirty="0" err="1" smtClean="0"/>
              <a:t>D-H</a:t>
            </a:r>
            <a:r>
              <a:rPr lang="pl-PL" dirty="0" smtClean="0"/>
              <a:t> </a:t>
            </a:r>
          </a:p>
          <a:p>
            <a:r>
              <a:rPr lang="pl-PL" dirty="0" smtClean="0"/>
              <a:t>EAP, </a:t>
            </a:r>
            <a:r>
              <a:rPr lang="pl-PL" dirty="0" err="1" smtClean="0"/>
              <a:t>NAT-T</a:t>
            </a:r>
            <a:r>
              <a:rPr lang="pl-PL" dirty="0" smtClean="0"/>
              <a:t>, MOBIKE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Schemat laboratorium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  <p:pic>
        <p:nvPicPr>
          <p:cNvPr id="1033" name="Picture 9" descr="C:\Documents and Settings\dzu\Pulpit\!DYPLOM\praca\Obrazki\lab_bg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984867"/>
            <a:ext cx="7921625" cy="539309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Metodyka badań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124744"/>
            <a:ext cx="7921625" cy="5257006"/>
          </a:xfrm>
        </p:spPr>
        <p:txBody>
          <a:bodyPr/>
          <a:lstStyle/>
          <a:p>
            <a:r>
              <a:rPr lang="pl-PL" sz="2400" dirty="0" smtClean="0"/>
              <a:t>Pięćdziesiąt prób</a:t>
            </a:r>
          </a:p>
          <a:p>
            <a:r>
              <a:rPr lang="pl-PL" sz="2400" dirty="0" smtClean="0"/>
              <a:t>Analiza wyjścia </a:t>
            </a:r>
            <a:r>
              <a:rPr lang="pl-PL" sz="2400" dirty="0" err="1" smtClean="0"/>
              <a:t>debugowania</a:t>
            </a:r>
            <a:endParaRPr lang="pl-PL" sz="2400" dirty="0" smtClean="0"/>
          </a:p>
          <a:p>
            <a:r>
              <a:rPr lang="pl-PL" sz="2400" dirty="0" smtClean="0"/>
              <a:t>Czas zestawienia skojarzenia bezpieczeństwa na podstawie analizy</a:t>
            </a:r>
          </a:p>
          <a:p>
            <a:r>
              <a:rPr lang="pl-PL" sz="2400" dirty="0" smtClean="0"/>
              <a:t>Czasy: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min,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max,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średni,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odchylenie standardowe,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różnica</a:t>
            </a:r>
          </a:p>
          <a:p>
            <a:r>
              <a:rPr lang="pl-PL" sz="2400" dirty="0" smtClean="0"/>
              <a:t>Parametry: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algorytm szyfrowania,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grupa </a:t>
            </a:r>
            <a:r>
              <a:rPr lang="pl-PL" sz="1800" dirty="0" err="1" smtClean="0"/>
              <a:t>Diffiego-Hellmana</a:t>
            </a:r>
            <a:r>
              <a:rPr lang="pl-PL" sz="1800" dirty="0" smtClean="0"/>
              <a:t>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kontrola integralności, </a:t>
            </a:r>
          </a:p>
          <a:p>
            <a:pPr lvl="1">
              <a:buFont typeface="Courier New" pitchFamily="49" charset="0"/>
              <a:buChar char="o"/>
            </a:pPr>
            <a:r>
              <a:rPr lang="pl-PL" sz="1800" dirty="0" smtClean="0"/>
              <a:t>zestaw przekształceń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WARSZAWA 2013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Minimalny wspólny zestaw parametrów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 smtClean="0"/>
              <a:t>3DES; </a:t>
            </a:r>
            <a:r>
              <a:rPr lang="pl-PL" sz="1800" dirty="0" err="1" smtClean="0"/>
              <a:t>D-H</a:t>
            </a:r>
            <a:r>
              <a:rPr lang="pl-PL" sz="1800" dirty="0" smtClean="0"/>
              <a:t> 1; MD5; ah_md5, </a:t>
            </a:r>
            <a:r>
              <a:rPr lang="pl-PL" sz="1800" dirty="0" err="1" smtClean="0"/>
              <a:t>hmac_esp-des</a:t>
            </a:r>
            <a:endParaRPr lang="pl-PL" sz="1800" dirty="0" smtClean="0"/>
          </a:p>
          <a:p>
            <a:pPr>
              <a:buNone/>
            </a:pP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55576" y="1988840"/>
          <a:ext cx="7632846" cy="10081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2141"/>
                <a:gridCol w="1272141"/>
                <a:gridCol w="1272141"/>
                <a:gridCol w="1272141"/>
                <a:gridCol w="1272141"/>
                <a:gridCol w="1272141"/>
              </a:tblGrid>
              <a:tr h="33603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Min</a:t>
                      </a:r>
                      <a:endParaRPr lang="pl-PL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/>
                        <a:t>Max</a:t>
                      </a:r>
                      <a:endParaRPr lang="pl-PL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/>
                        <a:t>Średnia</a:t>
                      </a:r>
                      <a:endParaRPr lang="pl-PL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Odchylenie</a:t>
                      </a:r>
                      <a:endParaRPr lang="pl-PL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Różnica</a:t>
                      </a:r>
                      <a:endParaRPr lang="pl-PL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/>
                        <a:t>IKE v1</a:t>
                      </a:r>
                      <a:endParaRPr lang="pl-PL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0,128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0,648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0,225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0,098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-0,108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/>
                        <a:t>IKE v2</a:t>
                      </a:r>
                      <a:endParaRPr lang="pl-PL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0,092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/>
                        <a:t>0,172</a:t>
                      </a:r>
                      <a:endParaRPr lang="pl-P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/>
                        <a:t>0,117</a:t>
                      </a:r>
                      <a:endParaRPr lang="pl-P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0,014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/>
                        <a:t>0,108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Wykres 7"/>
          <p:cNvGraphicFramePr/>
          <p:nvPr/>
        </p:nvGraphicFramePr>
        <p:xfrm>
          <a:off x="755576" y="3212976"/>
          <a:ext cx="79928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Zmiana grup </a:t>
            </a:r>
            <a:r>
              <a:rPr lang="pl-PL" sz="2800" dirty="0" err="1" smtClean="0"/>
              <a:t>Diffiego-Hellmana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11188" y="908720"/>
            <a:ext cx="7921625" cy="5473030"/>
          </a:xfrm>
        </p:spPr>
        <p:txBody>
          <a:bodyPr/>
          <a:lstStyle/>
          <a:p>
            <a:r>
              <a:rPr lang="pl-PL" sz="1800" dirty="0" smtClean="0"/>
              <a:t>3DES; MD5; ah_md5, </a:t>
            </a:r>
            <a:r>
              <a:rPr lang="pl-PL" sz="1800" dirty="0" err="1" smtClean="0"/>
              <a:t>hmac_esp-des</a:t>
            </a:r>
            <a:endParaRPr lang="pl-PL" sz="1800" dirty="0" smtClean="0"/>
          </a:p>
          <a:p>
            <a:pPr>
              <a:buNone/>
            </a:pP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55576" y="1340766"/>
          <a:ext cx="7632848" cy="23039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4056"/>
                <a:gridCol w="1188132"/>
                <a:gridCol w="1188132"/>
                <a:gridCol w="1188132"/>
                <a:gridCol w="1188132"/>
                <a:gridCol w="1188132"/>
                <a:gridCol w="1188132"/>
              </a:tblGrid>
              <a:tr h="20945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Grupa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Min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Max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Średnia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Odchylenie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Różnica</a:t>
                      </a:r>
                    </a:p>
                  </a:txBody>
                  <a:tcPr marL="68580" marR="68580" marT="0" marB="0" anchor="ctr"/>
                </a:tc>
              </a:tr>
              <a:tr h="209454"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IKE v1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0,128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0,648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0,225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-0,108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0,576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0,948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0,654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0,066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-0,077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1,652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1,904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1,713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0,054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-0,079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0,236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0,396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0,303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-0,063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0,408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0,736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0,488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0,066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-0,100</a:t>
                      </a:r>
                    </a:p>
                  </a:txBody>
                  <a:tcPr marL="68580" marR="68580" marT="0" marB="0" anchor="b"/>
                </a:tc>
              </a:tr>
              <a:tr h="209454"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IKE v2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0,172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0,117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0,014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0,108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0,540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0,660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0,577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0,077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1,564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1,900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1,634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0,079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0,200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0,516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0,240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0,063</a:t>
                      </a:r>
                    </a:p>
                  </a:txBody>
                  <a:tcPr marL="68580" marR="68580" marT="0" marB="0" anchor="b"/>
                </a:tc>
              </a:tr>
              <a:tr h="2094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0,368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0,512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0,388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0,100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9" name="Wykres 8"/>
          <p:cNvGraphicFramePr/>
          <p:nvPr/>
        </p:nvGraphicFramePr>
        <p:xfrm>
          <a:off x="467544" y="3645024"/>
          <a:ext cx="828092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Zestawienie wszystkich pomiarów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WARSZAWA 2013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11188" y="908720"/>
            <a:ext cx="7921625" cy="5473030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55576" y="1340771"/>
          <a:ext cx="7632847" cy="44644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0040"/>
                <a:gridCol w="3456384"/>
                <a:gridCol w="1272141"/>
                <a:gridCol w="1272141"/>
                <a:gridCol w="1272141"/>
              </a:tblGrid>
              <a:tr h="37204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IKE v1</a:t>
                      </a:r>
                      <a:endParaRPr lang="pl-PL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IKE v2</a:t>
                      </a:r>
                      <a:endParaRPr lang="pl-PL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Różnica 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0,108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24,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0,077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16,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1,713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0,079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19,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0,063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0,100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aes128,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0,083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aes256,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1, Hmd5,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0,083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aes256,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1, Hsha1,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0,078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aes256,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1, Hsha512, ah-md5-hmac,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0,092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19, Hmd5, ah-sha512-hmac, </a:t>
                      </a:r>
                      <a:r>
                        <a:rPr lang="en-US" sz="1200" b="1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esp-aes</a:t>
                      </a:r>
                      <a:r>
                        <a:rPr lang="en-US" sz="12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0,122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3des, </a:t>
                      </a:r>
                      <a:r>
                        <a:rPr lang="en-US" sz="1200" b="1" i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grupa</a:t>
                      </a:r>
                      <a:r>
                        <a:rPr lang="en-US" sz="12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19, Hmd5, esp-sha512-hmac, esp-3des;</a:t>
                      </a:r>
                      <a:endParaRPr lang="pl-PL" sz="12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rgbClr val="A4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0,083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si 2013">
  <a:themeElements>
    <a:clrScheme name="wws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ws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ws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s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s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s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s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s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s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s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s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s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s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s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wwsi 2013</Template>
  <TotalTime>3060</TotalTime>
  <Words>519</Words>
  <Application>Microsoft Office PowerPoint</Application>
  <PresentationFormat>Pokaz na ekranie (4:3)</PresentationFormat>
  <Paragraphs>244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wwsi 2013</vt:lpstr>
      <vt:lpstr>Slajd 1</vt:lpstr>
      <vt:lpstr>Internet Key Exchange</vt:lpstr>
      <vt:lpstr>IKE v1</vt:lpstr>
      <vt:lpstr>IKE v2</vt:lpstr>
      <vt:lpstr>Schemat laboratorium</vt:lpstr>
      <vt:lpstr>Metodyka badań</vt:lpstr>
      <vt:lpstr>Minimalny wspólny zestaw parametrów</vt:lpstr>
      <vt:lpstr>Zmiana grup Diffiego-Hellmana</vt:lpstr>
      <vt:lpstr>Zestawienie wszystkich pomiarów</vt:lpstr>
      <vt:lpstr>Zestawienie wszystkich pomiarów</vt:lpstr>
      <vt:lpstr>Najważniejsze różnice</vt:lpstr>
      <vt:lpstr>Podsumowanie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WARSZAWSKA  WYŻSZA SZKOŁA INFORMATYKI</dc:title>
  <dc:creator>dzu</dc:creator>
  <cp:lastModifiedBy>Przemysław Gawroński</cp:lastModifiedBy>
  <cp:revision>105</cp:revision>
  <dcterms:created xsi:type="dcterms:W3CDTF">2013-02-03T21:00:30Z</dcterms:created>
  <dcterms:modified xsi:type="dcterms:W3CDTF">2013-02-19T17:37:24Z</dcterms:modified>
</cp:coreProperties>
</file>