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94" r:id="rId3"/>
    <p:sldId id="257" r:id="rId4"/>
    <p:sldId id="261" r:id="rId5"/>
    <p:sldId id="262" r:id="rId6"/>
    <p:sldId id="268" r:id="rId7"/>
    <p:sldId id="264" r:id="rId8"/>
    <p:sldId id="265" r:id="rId9"/>
    <p:sldId id="266" r:id="rId10"/>
    <p:sldId id="269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85" r:id="rId19"/>
    <p:sldId id="279" r:id="rId20"/>
    <p:sldId id="280" r:id="rId21"/>
    <p:sldId id="278" r:id="rId22"/>
    <p:sldId id="281" r:id="rId23"/>
    <p:sldId id="282" r:id="rId24"/>
    <p:sldId id="283" r:id="rId25"/>
    <p:sldId id="284" r:id="rId26"/>
    <p:sldId id="286" r:id="rId27"/>
    <p:sldId id="287" r:id="rId28"/>
    <p:sldId id="288" r:id="rId29"/>
    <p:sldId id="289" r:id="rId30"/>
    <p:sldId id="290" r:id="rId31"/>
    <p:sldId id="293" r:id="rId32"/>
    <p:sldId id="291" r:id="rId33"/>
    <p:sldId id="292" r:id="rId34"/>
    <p:sldId id="295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kąt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rostokąt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Prostokąt zaokrąglony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Prostokąt zaokrąglony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Prostokąt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Prostokąt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Prostokąt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Prostokąt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7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EEA3E3-DD78-4257-8C00-0F7C1141688A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18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48993F1-E8B2-48C4-AFCE-8EA815529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4776F-2C93-4669-8AA5-03746F90405A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2ABF0-E705-4A7E-9053-F4E0201A1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5677A-11AA-4DF8-9380-E0A6E355D72C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10535-D829-41DF-A394-92857B5D04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CCBA4-FD8C-4F73-808A-AE27C8B4D6C6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B84F3-2C87-4923-B49D-697028943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546F5-221B-4B82-B652-E9FFCAED5BB8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F3290-5F07-4077-9649-684EA0221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9136E-F5EA-4064-9669-4117182540CF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47C77-8D10-4AD5-AD6E-72A7295CE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5F49731-78E0-4091-A525-346AA78249BC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8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233810F-8E2C-499B-A351-E2EFFA9F9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224D1-A28A-44B2-89B8-099F84C8C2FE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CD4FF-2A5A-4B36-A40C-7A24CCD0F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82FF9-794F-45E9-AA72-A623F57C8054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F4D9-F06F-494C-8346-10EFFB2A4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10E89-406D-4008-BF30-B2BC88D2FC5E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20E6B-A9C9-44CC-ACD7-DC1294103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6FC83-1379-4D45-A703-9E97FC8C9380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6E088-003D-499D-8A08-A6063E9A0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Prostokąt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Prostokąt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87" name="Symbol zastępczy tytułu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3088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1B7232-97B3-4D29-976E-0D657B229356}" type="datetimeFigureOut">
              <a:rPr lang="en-US"/>
              <a:pPr>
                <a:defRPr/>
              </a:pPr>
              <a:t>5/20/2013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D0DA403-BADC-4C7B-983B-3EFFD81A1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89" r:id="rId2"/>
    <p:sldLayoutId id="2147483790" r:id="rId3"/>
    <p:sldLayoutId id="2147483791" r:id="rId4"/>
    <p:sldLayoutId id="2147483798" r:id="rId5"/>
    <p:sldLayoutId id="2147483799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00063" y="571500"/>
            <a:ext cx="8458200" cy="28003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/>
              <a:t>Analiza, projekt i implementacja wybranych aspektów systemu wsparcia obsługi świadczeń ubezpieczeniowych</a:t>
            </a:r>
            <a:endParaRPr lang="en-US" dirty="0"/>
          </a:p>
        </p:txBody>
      </p:sp>
      <p:sp>
        <p:nvSpPr>
          <p:cNvPr id="7171" name="Podtytuł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 eaLnBrk="1" hangingPunct="1"/>
            <a:r>
              <a:rPr lang="pl-PL" dirty="0" smtClean="0"/>
              <a:t>Praca dyplomowa na studiach pierwszego stopnia </a:t>
            </a:r>
            <a:br>
              <a:rPr lang="pl-PL" dirty="0" smtClean="0"/>
            </a:br>
            <a:r>
              <a:rPr lang="pl-PL" dirty="0" smtClean="0"/>
              <a:t>promotor: mgr inż. J</a:t>
            </a:r>
            <a:r>
              <a:rPr lang="pl-PL" dirty="0" smtClean="0"/>
              <a:t>. Stankiewicz</a:t>
            </a:r>
            <a:endParaRPr lang="en-US" dirty="0" smtClean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25" y="4214813"/>
            <a:ext cx="33718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e tekstowe 4"/>
          <p:cNvSpPr txBox="1"/>
          <p:nvPr/>
        </p:nvSpPr>
        <p:spPr>
          <a:xfrm>
            <a:off x="3071813" y="6286500"/>
            <a:ext cx="30003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l-PL" dirty="0">
                <a:solidFill>
                  <a:schemeClr val="tx2"/>
                </a:solidFill>
                <a:latin typeface="+mn-lt"/>
                <a:cs typeface="+mn-cs"/>
              </a:rPr>
              <a:t>Warszawa, 22 maja 2013 r.</a:t>
            </a:r>
            <a:endParaRPr lang="en-US" dirty="0">
              <a:solidFill>
                <a:schemeClr val="tx2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ytuł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Model systemu – Diagram klas</a:t>
            </a:r>
            <a:endParaRPr lang="en-US" smtClean="0"/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1357313"/>
            <a:ext cx="5507038" cy="534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Architektura systemu – założenia wstępne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928813"/>
            <a:ext cx="8229600" cy="4324350"/>
          </a:xfrm>
        </p:spPr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Ogólna koncepcja: Aplikacja webowa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Język programowania: Java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Architektura 4-warstwowa:</a:t>
            </a:r>
            <a:endParaRPr lang="en-US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800" dirty="0" smtClean="0"/>
              <a:t>Warstwa bazy danych: </a:t>
            </a:r>
            <a:r>
              <a:rPr lang="pl-PL" sz="2800" dirty="0" err="1" smtClean="0"/>
              <a:t>PostgreSQL</a:t>
            </a:r>
            <a:r>
              <a:rPr lang="pl-PL" sz="2800" dirty="0" smtClean="0"/>
              <a:t> 9.2</a:t>
            </a:r>
            <a:endParaRPr lang="en-US" sz="28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800" dirty="0" smtClean="0"/>
              <a:t>Warstwa dostępu danych: </a:t>
            </a:r>
            <a:r>
              <a:rPr lang="pl-PL" sz="2800" dirty="0" err="1" smtClean="0"/>
              <a:t>Hibernate</a:t>
            </a:r>
            <a:r>
              <a:rPr lang="pl-PL" sz="2800" dirty="0" smtClean="0"/>
              <a:t> 4.1</a:t>
            </a:r>
            <a:endParaRPr lang="en-US" sz="28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800" dirty="0" smtClean="0"/>
              <a:t>Warstwa logiki biznesowej: Spring 3.x</a:t>
            </a:r>
            <a:endParaRPr lang="en-US" sz="28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800" dirty="0" smtClean="0"/>
              <a:t>Warstwa prezentacji: Java Server </a:t>
            </a:r>
            <a:r>
              <a:rPr lang="pl-PL" sz="2800" dirty="0" err="1" smtClean="0"/>
              <a:t>Pages</a:t>
            </a:r>
            <a:endParaRPr lang="en-US" sz="28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Serwer aplikacji: </a:t>
            </a:r>
            <a:r>
              <a:rPr lang="pl-PL" dirty="0" err="1" smtClean="0"/>
              <a:t>JBoss</a:t>
            </a:r>
            <a:r>
              <a:rPr lang="pl-PL" dirty="0" smtClean="0"/>
              <a:t> 7.0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Bezpieczeństwo: Framework Spring Security 3.2.x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Raportowanie: </a:t>
            </a:r>
            <a:r>
              <a:rPr lang="pl-PL" dirty="0" err="1" smtClean="0"/>
              <a:t>JasperReports</a:t>
            </a:r>
            <a:endParaRPr lang="pl-PL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Komunikacja z Klientem: Mail To SMS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ytuł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Projekt systemu – Baza danych</a:t>
            </a:r>
            <a:endParaRPr lang="en-US" smtClean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271588"/>
            <a:ext cx="3929063" cy="553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ytuł 1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Projekt systemu - GUI</a:t>
            </a:r>
            <a:endParaRPr lang="en-US" smtClean="0"/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88" y="2000250"/>
            <a:ext cx="652145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ytuł 1"/>
          <p:cNvSpPr>
            <a:spLocks noGrp="1"/>
          </p:cNvSpPr>
          <p:nvPr>
            <p:ph type="title"/>
          </p:nvPr>
        </p:nvSpPr>
        <p:spPr>
          <a:xfrm>
            <a:off x="500063" y="642938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Projekt systemu – GUI - opis pól</a:t>
            </a:r>
            <a:endParaRPr lang="en-US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42938" y="1714500"/>
          <a:ext cx="7500937" cy="4572000"/>
        </p:xfrm>
        <a:graphic>
          <a:graphicData uri="http://schemas.openxmlformats.org/drawingml/2006/table">
            <a:tbl>
              <a:tblPr/>
              <a:tblGrid>
                <a:gridCol w="1379537"/>
                <a:gridCol w="928688"/>
                <a:gridCol w="1038225"/>
                <a:gridCol w="1038225"/>
                <a:gridCol w="1184275"/>
                <a:gridCol w="1931987"/>
              </a:tblGrid>
              <a:tr h="198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Nazwa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Format/Mapowanie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Wartość domyślna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Aktywność/Widoczność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Opis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9842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Ekran zawiera sekcję nagłówkową: &lt;ZGL_SCR_00&gt; Menu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zgłoszenia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Pole tekstowe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[Zgloszenie].[dataZgloszenia]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Brak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Aktywne/Widoczne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Nieaktywne jeśli status zgłoszenia = Zamknięte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zgłoszenia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zdarzenia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Pole tekstowe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[Zdarzenie].[dataZdarzenia]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Brak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Aktywne/Widoczne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Nieaktywne jeśli status zgłoszenia = Zamknięte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zdarzenia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Kraj zdarzenia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Lista rozwijana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[Zdarzenie].[krajZdarzenia].[nazwa]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Polska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Aktywne/Widoczne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Nieaktywne jeśli status zgłoszenia = Zamknięte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Kraj w którym  zdarzenie miało miejsce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Miejscowość zdarzenia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Lista rozwijana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[Zdarzenie].[miejscowoscZdarzenia].[nazwa]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--wybierz--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Aktywne/Widoczne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Nieaktywne jeśli status zgłoszenia = Zamknięte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Kraj w której zdarzenie miało miejsce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Opis miejsca zdarzenia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Pole tekstowe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[Zdarzenie].[opisMiejscaZdarzenia]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--wybierz--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Aktywne/Widoczne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Nieaktywne jeśli status zgłoszenia = Zamknięte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Opis miejsca zdarzenia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Dalej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Przycisk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N/d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N/d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Aktywne/Widoczne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Przycisk inicjujący przejście na kolejną zakładkę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44605" marR="4460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ytuł 1"/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Projekt systemu – GUI - walidacje</a:t>
            </a:r>
            <a:endParaRPr lang="en-US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71500" y="1857375"/>
          <a:ext cx="7715250" cy="3500440"/>
        </p:xfrm>
        <a:graphic>
          <a:graphicData uri="http://schemas.openxmlformats.org/drawingml/2006/table">
            <a:tbl>
              <a:tblPr/>
              <a:tblGrid>
                <a:gridCol w="1582738"/>
                <a:gridCol w="1673225"/>
                <a:gridCol w="1866900"/>
                <a:gridCol w="2592387"/>
              </a:tblGrid>
              <a:tr h="206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Nazwa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Wywołanie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Walidacja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Akcja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Brak daty zgłoszenia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Wciśnięcie przycisku Dalej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Brak wypełnionej Daty zgłoszenia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Wyświetlenie komunikatu walidującego: „Wprowadź datę zgłoszenia”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Brak daty zdarzenia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Wciśnięcie przycisku Dalej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Brak wypełnionej Daty zdarzenia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Wyświetlenie komunikatu walidującego: „Wprowadź datę zdarzenia”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zgłoszenia wcześniejsza niż data zdarzenia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Wciśnięcie przycisku Dalej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zgłoszenia wcześniejsza niż data zdarzenia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Wyświetlenie komunikatu walidującego: „Data zgłoszenia nie może być wcześniejsza niż data zdarzenia”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Kraj zdarzenia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Wciśnięcie przycisku Dalej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Brak wskazanego kraju zdarzenia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Wyświetlenie komunikatu walidującego: „Wybierz kraj zdarzenia”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Miejscowość zdarzenia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Wciśnięcie przycisku Dalej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Brak wskazanej miejscowości zdarzenia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Wyświetlenie komunikatu walidującego: „Wybierz miejscowość zdarzenia”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Projekt systemu – GUI - Funkcjonalności wywołane</a:t>
            </a:r>
            <a:endParaRPr lang="en-US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71500" y="2500313"/>
          <a:ext cx="7786688" cy="2428877"/>
        </p:xfrm>
        <a:graphic>
          <a:graphicData uri="http://schemas.openxmlformats.org/drawingml/2006/table">
            <a:tbl>
              <a:tblPr/>
              <a:tblGrid>
                <a:gridCol w="1598613"/>
                <a:gridCol w="1687512"/>
                <a:gridCol w="1884363"/>
                <a:gridCol w="2616200"/>
              </a:tblGrid>
              <a:tr h="242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Nazwa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Typ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Wywołanie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Działanie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zgłoszenia - kalendarz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Pole tekstowe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Ustawienie kursora </a:t>
                      </a:r>
                      <a:b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 polu „Data zgłoszenia”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Wyświetlenie pola kalendarza z domyślnie ustawioną datą bieżącą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Data zdarzenia - kalendarz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Pole tekstowe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Ustawienie kursora </a:t>
                      </a:r>
                      <a:b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 polu „Data zdarzenia”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Wyświetlenie pola kalendarza z domyślnie ustawioną datą bieżącą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Dalej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Przycisk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Wciśnięcie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Wywołanie przypadku użycia &lt;ZGL_SUC_08&gt; Wprowadź dane zgłaszającego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ytuł 1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Strona tytułowa</a:t>
            </a:r>
            <a:endParaRPr lang="en-US" smtClean="0"/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857375"/>
            <a:ext cx="7529513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ytuł 1"/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Wyszukiwarka spraw</a:t>
            </a:r>
            <a:endParaRPr lang="en-US" smtClean="0"/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643063"/>
            <a:ext cx="74771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ytuł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Wstęp</a:t>
            </a:r>
            <a:endParaRPr lang="en-US" smtClean="0"/>
          </a:p>
        </p:txBody>
      </p:sp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1643063"/>
            <a:ext cx="7661275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066800"/>
          </a:xfrm>
        </p:spPr>
        <p:txBody>
          <a:bodyPr/>
          <a:lstStyle/>
          <a:p>
            <a:r>
              <a:rPr lang="pl-PL" dirty="0" smtClean="0"/>
              <a:t>Agenda</a:t>
            </a:r>
            <a:endParaRPr lang="en-US" dirty="0" smtClean="0"/>
          </a:p>
        </p:txBody>
      </p:sp>
      <p:sp>
        <p:nvSpPr>
          <p:cNvPr id="8195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5143500"/>
          </a:xfrm>
        </p:spPr>
        <p:txBody>
          <a:bodyPr/>
          <a:lstStyle/>
          <a:p>
            <a:r>
              <a:rPr lang="pl-PL" sz="3200" dirty="0" smtClean="0"/>
              <a:t>Cel i zakres pracy</a:t>
            </a:r>
          </a:p>
          <a:p>
            <a:r>
              <a:rPr lang="pl-PL" sz="3200" dirty="0" smtClean="0"/>
              <a:t>Główne </a:t>
            </a:r>
            <a:r>
              <a:rPr lang="pl-PL" sz="3200" dirty="0" smtClean="0"/>
              <a:t>zadania realizowane przez system</a:t>
            </a:r>
          </a:p>
          <a:p>
            <a:r>
              <a:rPr lang="pl-PL" sz="3200" dirty="0" smtClean="0"/>
              <a:t>Użytkownicy systemu</a:t>
            </a:r>
          </a:p>
          <a:p>
            <a:r>
              <a:rPr lang="pl-PL" sz="3200" dirty="0" smtClean="0"/>
              <a:t>Opis modelu systemu</a:t>
            </a:r>
          </a:p>
          <a:p>
            <a:r>
              <a:rPr lang="pl-PL" sz="3200" dirty="0" smtClean="0"/>
              <a:t>Architektura systemu</a:t>
            </a:r>
          </a:p>
          <a:p>
            <a:r>
              <a:rPr lang="pl-PL" sz="3200" dirty="0" smtClean="0"/>
              <a:t>Projekt systemu</a:t>
            </a:r>
          </a:p>
          <a:p>
            <a:r>
              <a:rPr lang="pl-PL" sz="3200" dirty="0" smtClean="0"/>
              <a:t>Testowanie</a:t>
            </a:r>
          </a:p>
          <a:p>
            <a:r>
              <a:rPr lang="pl-PL" sz="3200" dirty="0" smtClean="0"/>
              <a:t>Dalszy rozwój systemu</a:t>
            </a:r>
          </a:p>
          <a:p>
            <a:r>
              <a:rPr lang="pl-PL" sz="3200" dirty="0" smtClean="0"/>
              <a:t>Wnioski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ytuł 1"/>
          <p:cNvSpPr>
            <a:spLocks noGrp="1"/>
          </p:cNvSpPr>
          <p:nvPr>
            <p:ph type="title"/>
          </p:nvPr>
        </p:nvSpPr>
        <p:spPr>
          <a:xfrm>
            <a:off x="500063" y="785813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Zdarzenie</a:t>
            </a:r>
            <a:endParaRPr lang="en-US" smtClean="0"/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785938"/>
            <a:ext cx="7643813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Zgłaszający</a:t>
            </a:r>
            <a:endParaRPr lang="en-US" smtClean="0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785938"/>
            <a:ext cx="862330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Ubezpieczony i polisa</a:t>
            </a:r>
            <a:endParaRPr lang="en-US" smtClean="0"/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1571625"/>
            <a:ext cx="6256337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Wyszukiwarka polis</a:t>
            </a:r>
            <a:endParaRPr lang="en-US" smtClean="0"/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38" y="1643063"/>
            <a:ext cx="51689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Ekrany – Dyspozycja</a:t>
            </a:r>
            <a:endParaRPr lang="en-US" smtClean="0"/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428875"/>
            <a:ext cx="8609013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ytuł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Zakończenie</a:t>
            </a:r>
            <a:endParaRPr lang="en-US" smtClean="0"/>
          </a:p>
        </p:txBody>
      </p:sp>
      <p:pic>
        <p:nvPicPr>
          <p:cNvPr id="102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3" y="1785938"/>
            <a:ext cx="71977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6" name="Rectangle 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p:oleObj spid="_x0000_s1026" name="Acrobat Document" r:id="rId4" imgW="0" imgH="0" progId="AcroExch.Document.11">
              <p:embed/>
            </p:oleObj>
          </a:graphicData>
        </a:graphic>
      </p:graphicFrame>
      <p:graphicFrame>
        <p:nvGraphicFramePr>
          <p:cNvPr id="1027" name="Object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001000" y="5715000"/>
          <a:ext cx="914400" cy="771525"/>
        </p:xfrm>
        <a:graphic>
          <a:graphicData uri="http://schemas.openxmlformats.org/presentationml/2006/ole">
            <p:oleObj spid="_x0000_s1027" name="Acrobat Document" showAsIcon="1" r:id="rId5" imgW="914400" imgH="771480" progId="AcroExch.Document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ytuł 1"/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Podsumowanie zgłoszenia</a:t>
            </a:r>
            <a:endParaRPr lang="en-US" smtClean="0"/>
          </a:p>
        </p:txBody>
      </p:sp>
      <p:pic>
        <p:nvPicPr>
          <p:cNvPr id="368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1643063"/>
            <a:ext cx="6567487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Jednostki likwidacji</a:t>
            </a:r>
            <a:endParaRPr lang="en-US" smtClean="0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857375"/>
            <a:ext cx="7370763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ytuł 1"/>
          <p:cNvSpPr>
            <a:spLocks noGrp="1"/>
          </p:cNvSpPr>
          <p:nvPr>
            <p:ph type="title"/>
          </p:nvPr>
        </p:nvSpPr>
        <p:spPr>
          <a:xfrm>
            <a:off x="500063" y="1214438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Ekrany – Raporty</a:t>
            </a:r>
            <a:endParaRPr lang="en-US" smtClean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2286000"/>
            <a:ext cx="828675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50" name="Object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858125" y="4000500"/>
          <a:ext cx="914400" cy="771525"/>
        </p:xfrm>
        <a:graphic>
          <a:graphicData uri="http://schemas.openxmlformats.org/presentationml/2006/ole">
            <p:oleObj spid="_x0000_s2050" name="Acrobat Document" showAsIcon="1" r:id="rId4" imgW="914400" imgH="771480" progId="AcroExch.Document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/>
          <a:lstStyle/>
          <a:p>
            <a:pPr eaLnBrk="1" hangingPunct="1"/>
            <a:r>
              <a:rPr lang="pl-PL" dirty="0" smtClean="0"/>
              <a:t>Testowanie – Założenia wstępne</a:t>
            </a:r>
            <a:endParaRPr lang="en-US" dirty="0" smtClean="0"/>
          </a:p>
        </p:txBody>
      </p:sp>
      <p:sp>
        <p:nvSpPr>
          <p:cNvPr id="38915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4786313"/>
          </a:xfrm>
        </p:spPr>
        <p:txBody>
          <a:bodyPr/>
          <a:lstStyle/>
          <a:p>
            <a:pPr eaLnBrk="1" hangingPunct="1">
              <a:buNone/>
            </a:pPr>
            <a:r>
              <a:rPr lang="pl-PL" sz="3200" dirty="0" smtClean="0"/>
              <a:t>Weryfikacja aplikacji została przeprowadzona przy wykorzystaniu:</a:t>
            </a:r>
          </a:p>
          <a:p>
            <a:pPr eaLnBrk="1" hangingPunct="1"/>
            <a:r>
              <a:rPr lang="pl-PL" sz="3200" dirty="0" smtClean="0"/>
              <a:t>Testów systemowych - testy </a:t>
            </a:r>
            <a:r>
              <a:rPr lang="pl-PL" sz="3200" dirty="0" smtClean="0"/>
              <a:t>realizowane </a:t>
            </a:r>
            <a:r>
              <a:rPr lang="pl-PL" sz="3200" dirty="0" smtClean="0"/>
              <a:t>w </a:t>
            </a:r>
            <a:r>
              <a:rPr lang="pl-PL" sz="3200" dirty="0" smtClean="0"/>
              <a:t>oparciu o scenariusze  </a:t>
            </a:r>
            <a:r>
              <a:rPr lang="pl-PL" sz="3200" dirty="0" smtClean="0"/>
              <a:t>testowe</a:t>
            </a:r>
          </a:p>
          <a:p>
            <a:pPr eaLnBrk="1" hangingPunct="1"/>
            <a:r>
              <a:rPr lang="pl-PL" sz="3200" dirty="0" smtClean="0"/>
              <a:t>Testów automatycznych - po </a:t>
            </a:r>
            <a:r>
              <a:rPr lang="pl-PL" sz="3200" dirty="0" smtClean="0"/>
              <a:t>każdej istotnej modyfikacji aplikacji uruchamiany test automatyczny nagrany za pomocą </a:t>
            </a:r>
            <a:r>
              <a:rPr lang="pl-PL" sz="3200" dirty="0" err="1" smtClean="0"/>
              <a:t>Selenium</a:t>
            </a:r>
            <a:r>
              <a:rPr lang="pl-PL" sz="3200" dirty="0" smtClean="0"/>
              <a:t> IDE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Cel i zakres pracy</a:t>
            </a:r>
            <a:endParaRPr lang="en-US" smtClean="0"/>
          </a:p>
        </p:txBody>
      </p:sp>
      <p:sp>
        <p:nvSpPr>
          <p:cNvPr id="9219" name="Symbol zastępczy zawartości 2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324350"/>
          </a:xfrm>
        </p:spPr>
        <p:txBody>
          <a:bodyPr/>
          <a:lstStyle/>
          <a:p>
            <a:pPr algn="just" eaLnBrk="1" hangingPunct="1"/>
            <a:r>
              <a:rPr lang="pl-PL" sz="3200" smtClean="0"/>
              <a:t>Wykonanie analizy i projektu, jak również napisanie kodu aplikacji realizującej:</a:t>
            </a:r>
          </a:p>
          <a:p>
            <a:pPr lvl="1" algn="just" eaLnBrk="1" hangingPunct="1"/>
            <a:r>
              <a:rPr lang="pl-PL" sz="3000" smtClean="0">
                <a:solidFill>
                  <a:schemeClr val="tx1"/>
                </a:solidFill>
              </a:rPr>
              <a:t>proces przyjęcia zgłoszenia świadczenia ubezpieczeniowego, oraz </a:t>
            </a:r>
          </a:p>
          <a:p>
            <a:pPr lvl="1" algn="just" eaLnBrk="1" hangingPunct="1"/>
            <a:r>
              <a:rPr lang="pl-PL" sz="3000" smtClean="0">
                <a:solidFill>
                  <a:schemeClr val="tx1"/>
                </a:solidFill>
              </a:rPr>
              <a:t>podprocesy związane z zarządzaniem danymi słownikowymi oraz funkcjami raportowymi</a:t>
            </a:r>
            <a:endParaRPr lang="en-US" sz="3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Testowanie – przykładowy scenariusz testowy</a:t>
            </a:r>
            <a:endParaRPr lang="en-US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428625" y="1857375"/>
          <a:ext cx="7929563" cy="4724400"/>
        </p:xfrm>
        <a:graphic>
          <a:graphicData uri="http://schemas.openxmlformats.org/drawingml/2006/table">
            <a:tbl>
              <a:tblPr/>
              <a:tblGrid>
                <a:gridCol w="4000500"/>
                <a:gridCol w="3929063"/>
              </a:tblGrid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Cel testu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5859" marR="35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Przetestowanie możliwości wysyłki wiadomości email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5859" marR="35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Warunki wstępne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5859" marR="35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Użytkownik jest zalogowany do Systemu w roli Rejestrator.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Użytkownik znajduje się w kontekście zgłoszenia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5859" marR="35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Rezultat oczekiwany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5859" marR="35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System wysyła wiadomość email do wskazanego odbiorcy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5859" marR="35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Czynności użytkownika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5859" marR="35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Oczekiwany rezultat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5859" marR="35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62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Użytkownik na zakładce Zgłaszający określa Imię, Nazwisko i adres email Zgłaszającego. Następnie wciska przycisk „Dalej”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Użytkownik przechodzi na zakładkę „Zakończenie”, wybiera Jednostkę likwidacji i jako sposób potwierdzenia wybiera wariant SMS. Następnie wciska przycisk „Zakończ”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Użytkownik wybiera jako sposób potwierdzenia wybiera wariant Email. Następnie wciska przycisk „Zakończ”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Użytkownik sprawdza skrzynkę pocztową adresu email wprowadzonego dla zgłaszającego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5859" marR="35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  <a:tab pos="200025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 System wyświetla zakładkę Dyspozycja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  <a:tab pos="200025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 System wyświetla komunikat walidujący: „Brak wprowadzonego numeru telefonu dla Zgłaszającego”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  <a:tab pos="200025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 System wysyła wiadomość email na wskazany adres mailowy. System przechodzi na zakładkę „Wyszukiwarka spraw”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  <a:tab pos="200025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 W skrzynce znajduje się wiadomość email o parametrach: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  <a:tab pos="200025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a. Adres nadawcy: amulet.ubezpieczenia@gmail.com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  <a:tab pos="200025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b. Temat: Potwierdzenie przyjęcia zgłoszenia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111125" algn="l"/>
                          <a:tab pos="200025" algn="l"/>
                        </a:tabLst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c. Treść:  Dziękujemy za zgłoszenie świadczenia. Zgłoszenie zarejestrowano pod numerem: &lt;numer zgłoszenia&gt;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35859" marR="3585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/>
          <a:lstStyle/>
          <a:p>
            <a:pPr eaLnBrk="1" hangingPunct="1"/>
            <a:r>
              <a:rPr lang="pl-PL" sz="3600" smtClean="0"/>
              <a:t>Testowanie – przykładowy scenariusz automatyczny nagrany w </a:t>
            </a:r>
            <a:r>
              <a:rPr lang="pl-PL" sz="3600" dirty="0" err="1" smtClean="0"/>
              <a:t>Selenium</a:t>
            </a:r>
            <a:r>
              <a:rPr lang="pl-PL" sz="3600" dirty="0" smtClean="0"/>
              <a:t> IDE</a:t>
            </a:r>
            <a:endParaRPr lang="en-US" sz="3600" dirty="0" smtClean="0"/>
          </a:p>
        </p:txBody>
      </p:sp>
      <p:pic>
        <p:nvPicPr>
          <p:cNvPr id="409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1857375"/>
            <a:ext cx="4357687" cy="484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Możliwości dalszego rozwoju systemu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930775"/>
          </a:xfrm>
        </p:spPr>
        <p:txBody>
          <a:bodyPr>
            <a:normAutofit fontScale="92500" lnSpcReduction="2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Architektura systemu jest otwarta i pozwala na jego rozbudowanie o Moduł Likwidacji. W nowym module użytkownik o roli Likwidator miałby możliwość, w kontekście wybranego zgłoszenia:</a:t>
            </a:r>
            <a:endParaRPr lang="en-US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700" dirty="0" smtClean="0"/>
              <a:t>zarejestrowania świadczenia – wartość świadczenia wyliczana automatycznie na podstawie sumy ubezpieczenia i procentu świadczenia w zależności od ryzyka ubezpieczeniowego,</a:t>
            </a:r>
            <a:endParaRPr lang="en-US" sz="27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700" dirty="0" smtClean="0"/>
              <a:t>zarejestrowania kosztów likwidacji,</a:t>
            </a:r>
            <a:endParaRPr lang="en-US" sz="27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700" dirty="0" smtClean="0"/>
              <a:t>zarejestrowania decyzji wypłaty lub odmowy wypłaty świadczenia,</a:t>
            </a:r>
            <a:endParaRPr lang="en-US" sz="27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700" dirty="0" smtClean="0"/>
              <a:t>wygenerowania wypłaty i przekazania jej do realizacji,</a:t>
            </a:r>
            <a:endParaRPr lang="en-US" sz="27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700" dirty="0" smtClean="0"/>
              <a:t>zarządzania wartością rezerw ubezpieczeniowych na świadczenie oraz koszty likwidacji.</a:t>
            </a:r>
            <a:endParaRPr 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>
          <a:xfrm>
            <a:off x="500063" y="571500"/>
            <a:ext cx="8229600" cy="1066800"/>
          </a:xfrm>
        </p:spPr>
        <p:txBody>
          <a:bodyPr/>
          <a:lstStyle/>
          <a:p>
            <a:pPr eaLnBrk="1" hangingPunct="1"/>
            <a:r>
              <a:rPr lang="pl-PL" dirty="0" smtClean="0"/>
              <a:t>Wnioski</a:t>
            </a:r>
            <a:endParaRPr lang="en-US" dirty="0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930775"/>
          </a:xfrm>
        </p:spPr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000" dirty="0" smtClean="0"/>
              <a:t>W pracy zostały zrealizowane wszystkie elementy wymienione w zadaniu dyplomowym, tym samym aplikacja posiada pełną funkcjonalność pozwalającą na rejestrację zgłoszenia świadczenia.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000" dirty="0" smtClean="0"/>
              <a:t>Etapem </a:t>
            </a:r>
            <a:r>
              <a:rPr lang="pl-PL" sz="2000" dirty="0" smtClean="0"/>
              <a:t>mającym największy wpływ na powodzenie projektu jest faza analizy i modelowania. </a:t>
            </a:r>
            <a:r>
              <a:rPr lang="pl-PL" sz="2000" dirty="0" smtClean="0"/>
              <a:t>Dekompozycja funkcji i ich opis w formie przypadków użycia, jak również szczegółowy i przemyślany model logiczny w formie diagramu klas, pozwoliły sprawnie przeprowadzić proces projektowania i </a:t>
            </a:r>
            <a:r>
              <a:rPr lang="pl-PL" sz="2000" dirty="0" err="1" smtClean="0"/>
              <a:t>developmentu</a:t>
            </a:r>
            <a:r>
              <a:rPr lang="pl-PL" sz="2000" dirty="0" smtClean="0"/>
              <a:t>.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000" dirty="0" smtClean="0"/>
              <a:t>Sprecyzowane </a:t>
            </a:r>
            <a:r>
              <a:rPr lang="pl-PL" sz="2000" dirty="0" smtClean="0"/>
              <a:t>wymagania dały możliwość skupienia się na pisania kodu i uniknięciu modyfikacji.</a:t>
            </a:r>
            <a:endParaRPr lang="en-US" sz="2000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000" dirty="0" smtClean="0"/>
              <a:t>Na uwagę zasługuje wykorzystanie nowoczesnych technologii i architektury, w praktyce stosowanej podczas realizacji dużych projektów informatycznych realizowanych w Javie –Spring MVC i </a:t>
            </a:r>
            <a:r>
              <a:rPr lang="pl-PL" sz="2000" dirty="0" err="1" smtClean="0"/>
              <a:t>Hibernate</a:t>
            </a:r>
            <a:r>
              <a:rPr lang="pl-PL" sz="2000" dirty="0" smtClean="0"/>
              <a:t>. Dodatkowo jakość aplikacji podnosi wykorzystanie nowoczesnych bibliotek </a:t>
            </a:r>
            <a:r>
              <a:rPr lang="pl-PL" sz="2000" dirty="0" err="1" smtClean="0"/>
              <a:t>jQuery</a:t>
            </a:r>
            <a:r>
              <a:rPr lang="pl-PL" sz="2000" dirty="0" smtClean="0"/>
              <a:t>, Spring Security i Jasper </a:t>
            </a:r>
            <a:r>
              <a:rPr lang="pl-PL" sz="2000" dirty="0" err="1" smtClean="0"/>
              <a:t>Reports</a:t>
            </a:r>
            <a:r>
              <a:rPr lang="pl-PL" sz="2000" dirty="0" smtClean="0"/>
              <a:t>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49488"/>
            <a:ext cx="8229600" cy="1608137"/>
          </a:xfrm>
        </p:spPr>
        <p:txBody>
          <a:bodyPr/>
          <a:lstStyle/>
          <a:p>
            <a:pPr algn="ctr">
              <a:buFont typeface="Georgia" pitchFamily="18" charset="0"/>
              <a:buNone/>
            </a:pPr>
            <a:r>
              <a:rPr lang="pl-PL" sz="4400" smtClean="0"/>
              <a:t>Dziękuję za uwagę.</a:t>
            </a:r>
          </a:p>
          <a:p>
            <a:pPr algn="ctr">
              <a:buFont typeface="Georgia" pitchFamily="18" charset="0"/>
              <a:buNone/>
            </a:pPr>
            <a:r>
              <a:rPr lang="pl-PL" sz="4400" smtClean="0"/>
              <a:t>Proszę o pytania.</a:t>
            </a:r>
            <a:endParaRPr lang="en-US" sz="44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Główne zadania realizowane przez system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857375"/>
            <a:ext cx="8229600" cy="4786313"/>
          </a:xfrm>
        </p:spPr>
        <p:txBody>
          <a:bodyPr>
            <a:normAutofit fontScale="5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900" b="1" dirty="0" smtClean="0"/>
              <a:t>Zadania realizowane przez Moduł Zgłoszenia:</a:t>
            </a:r>
            <a:endParaRPr lang="en-US" sz="2900" b="1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900" dirty="0" smtClean="0"/>
              <a:t>Wyszukanie zgłoszenia i jego podgląd</a:t>
            </a:r>
            <a:endParaRPr lang="en-US" sz="29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900" dirty="0" smtClean="0"/>
              <a:t>Zarejestrowanie zgłoszenia świadczenia:</a:t>
            </a:r>
            <a:endParaRPr lang="en-US" sz="2900" dirty="0" smtClean="0"/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pl-PL" sz="2700" dirty="0" smtClean="0"/>
              <a:t>Wstępne informacje o świadczeniu</a:t>
            </a:r>
            <a:endParaRPr lang="en-US" sz="2700" dirty="0" smtClean="0"/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pl-PL" sz="2700" dirty="0" smtClean="0"/>
              <a:t>Informacje o zdarzeniu – miejsce i data wystąpienia zdarzenia</a:t>
            </a:r>
            <a:endParaRPr lang="en-US" sz="2700" dirty="0" smtClean="0"/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pl-PL" sz="2700" dirty="0" smtClean="0"/>
              <a:t>Informacje o zgłaszającym</a:t>
            </a:r>
            <a:endParaRPr lang="en-US" sz="2700" dirty="0" smtClean="0"/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pl-PL" sz="2700" dirty="0" smtClean="0"/>
              <a:t>Wyszukanie ubezpieczonego, polisy i ryzyka ubezpieczeniowego w systemie produktowym</a:t>
            </a:r>
            <a:endParaRPr lang="en-US" sz="2700" dirty="0" smtClean="0"/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pl-PL" sz="2700" dirty="0" smtClean="0"/>
              <a:t>Zarejestrowanie dyspozycji wypłaty</a:t>
            </a:r>
            <a:endParaRPr lang="en-US" sz="2700" dirty="0" smtClean="0"/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pl-PL" sz="2700" dirty="0" smtClean="0"/>
              <a:t>Wskazanie jednostki likwidacji</a:t>
            </a:r>
            <a:endParaRPr lang="en-US" sz="2700" dirty="0" smtClean="0"/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pl-PL" sz="2700" dirty="0" smtClean="0"/>
              <a:t>Wskazanie dokumentów wymaganych</a:t>
            </a:r>
            <a:endParaRPr lang="en-US" sz="2700" dirty="0" smtClean="0"/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pl-PL" sz="2700" dirty="0" smtClean="0"/>
              <a:t>Zapewnienie podglądu szczegółów zgłoszenia</a:t>
            </a:r>
            <a:endParaRPr lang="en-US" sz="2700" dirty="0" smtClean="0"/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pl-PL" sz="2700" dirty="0" smtClean="0"/>
              <a:t>Zapisanie zgłoszenia</a:t>
            </a:r>
            <a:endParaRPr lang="en-US" sz="27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900" dirty="0" smtClean="0"/>
              <a:t>Wygenerowanie druku zgłoszenia świadczenia w formacie PDF</a:t>
            </a:r>
            <a:endParaRPr lang="en-US" sz="29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900" dirty="0" smtClean="0"/>
              <a:t>Wysłanie wiadomości SMS lub email z potwierdzeniem zgłoszenia świadczenia</a:t>
            </a:r>
            <a:endParaRPr lang="en-US" sz="29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900" b="1" dirty="0" smtClean="0"/>
              <a:t>Zadania realizowane przez Moduł Administracyjny:</a:t>
            </a:r>
            <a:endParaRPr lang="en-US" sz="2900" b="1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900" dirty="0" smtClean="0"/>
              <a:t>Zarządzanie słownikiem jednostek likwidacji</a:t>
            </a:r>
            <a:endParaRPr lang="en-US" sz="2900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2900" dirty="0" smtClean="0"/>
              <a:t>Zarządzanie słownikiem form zgłoszenia</a:t>
            </a:r>
            <a:endParaRPr lang="en-US" sz="29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900" b="1" dirty="0" smtClean="0"/>
              <a:t>Zadania realizowane przez Moduł Raportowy:</a:t>
            </a:r>
            <a:endParaRPr lang="en-US" sz="2900" b="1" dirty="0" smtClean="0"/>
          </a:p>
          <a:p>
            <a:pPr marL="657860" lvl="1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900" dirty="0" smtClean="0"/>
              <a:t>Generowanie raportów operacyjnych</a:t>
            </a:r>
            <a:endParaRPr lang="en-US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/>
          <a:lstStyle/>
          <a:p>
            <a:pPr eaLnBrk="1" hangingPunct="1"/>
            <a:r>
              <a:rPr lang="pl-PL" smtClean="0"/>
              <a:t>Użytkownicy systemu</a:t>
            </a:r>
            <a:endParaRPr lang="en-US" smtClean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324350"/>
          </a:xfrm>
        </p:spPr>
        <p:txBody>
          <a:bodyPr>
            <a:normAutofit lnSpcReduction="1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b="1" dirty="0" smtClean="0"/>
              <a:t>Rejestrator</a:t>
            </a:r>
            <a:r>
              <a:rPr lang="pl-PL" dirty="0" smtClean="0"/>
              <a:t> – użytkownik komunikujący się bezpośrednio z Klientem zgłaszającym świadczenie. </a:t>
            </a:r>
            <a:r>
              <a:rPr lang="pl-PL" dirty="0" smtClean="0"/>
              <a:t>Na podstawie przeprowadzonego wywiadu jest odpowiedzialny za wprowadzenie danych zgłoszenia </a:t>
            </a:r>
            <a:r>
              <a:rPr lang="pl-PL" dirty="0" smtClean="0"/>
              <a:t>ubezpieczeniowego</a:t>
            </a: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b="1" dirty="0" smtClean="0"/>
              <a:t>Administrator</a:t>
            </a:r>
            <a:r>
              <a:rPr lang="pl-PL" dirty="0" smtClean="0"/>
              <a:t> – użytkownik odpowiedzialny za zarządzanie danymi </a:t>
            </a:r>
            <a:r>
              <a:rPr lang="pl-PL" dirty="0" smtClean="0"/>
              <a:t>słownikowymi</a:t>
            </a:r>
            <a:endParaRPr lang="en-US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b="1" dirty="0" smtClean="0"/>
              <a:t>Manager</a:t>
            </a:r>
            <a:r>
              <a:rPr lang="pl-PL" dirty="0" smtClean="0"/>
              <a:t> – użytkownik posiadający uprawnienie do generowania raportów operacyjnych na temat zgłoszeń </a:t>
            </a:r>
            <a:r>
              <a:rPr lang="pl-PL" dirty="0" smtClean="0"/>
              <a:t>świadczeń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Wymagania biznesowe – przykładowe wymaganie</a:t>
            </a:r>
            <a:endParaRPr lang="en-US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57250" y="2071688"/>
          <a:ext cx="7021513" cy="3870960"/>
        </p:xfrm>
        <a:graphic>
          <a:graphicData uri="http://schemas.openxmlformats.org/drawingml/2006/table">
            <a:tbl>
              <a:tblPr/>
              <a:tblGrid>
                <a:gridCol w="1046163"/>
                <a:gridCol w="597535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WF-08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Nazwa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Wyszukanie ubezpieczonego, polisy i ryzyka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Rola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Rejestrator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Opis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Użytkownik powinien mieć możliwość podczas rejestracji zgłoszenia wyszukania ubezpieczonego spełniającego wprowadzone kryteria wyszukiwania.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 wskazaniu przez użytkownika ubezpieczonego, system powinien wyświetlić posiadane przez niego polisy.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Wskazanie polisy powinno spowodować wyszukanie i wyświetlenie ryzyk wykupionych przez ubezpieczonego na polisie.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Wskazanie przez użytkownika ryzyka powinno przypisać do zgłoszenia pokrycie ubezpieczeniowe i wyświetlenie szczegółowych informacji.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625" y="785813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Model systemu – Przykładowy diagram przypadków użycia</a:t>
            </a:r>
            <a:endParaRPr lang="en-US" dirty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1928813"/>
            <a:ext cx="6792913" cy="448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Model systemu – Przykładowy przypadek użycia</a:t>
            </a:r>
            <a:endParaRPr lang="en-US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357188" y="2000250"/>
          <a:ext cx="8501122" cy="4363403"/>
        </p:xfrm>
        <a:graphic>
          <a:graphicData uri="http://schemas.openxmlformats.org/drawingml/2006/table">
            <a:tbl>
              <a:tblPr/>
              <a:tblGrid>
                <a:gridCol w="2261517"/>
                <a:gridCol w="6239605"/>
              </a:tblGrid>
              <a:tr h="96838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Nazwa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Uzupełnij dane podsumowujące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</a:tr>
              <a:tr h="96838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Cel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Wprowadzenie danych podsumowujących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Warunek początkowy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Rejestrator jest zalogowany do Systemu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Zdarzenie inicjujące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Rejestrator na ekranie &lt;ZGL_SCR_09&gt; Dyspozycja wciska przycisk przejścia do kolejnej zakładki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Główny scenariusz powodzenia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System wyświetla ekran &lt;ZGL_SCR_10&gt; Zakończenie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Rejestrator określa jednostkę likwidacji świadczenia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Rejestrator określa sposób potwierdzenia zgłoszenia jako Email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Rejestrator wciska przycisk zakończenia rejestracji zgłoszenia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System wysyła wiadomość email zgodnie z wymaganiem FRQ_05 Wiadomość email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System zapisuje dane wprowadzone na ekranie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System nadaje zgłoszeniu stan „Zamknięte”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Trebuchet MS" pitchFamily="34" charset="0"/>
                        <a:buAutoNum type="arabicPeriod"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System usuwa z sesji użytkownika numer zgłoszenia</a:t>
                      </a:r>
                      <a:b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</a:b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i uruchamia przypadek użycia &lt;ZGL_SUC_03&gt; Wyświetl wyszukiwarkę zgłoszeń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Scenariusze alternatywne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3a. Rejestrator określa sposób potwierdzenia zgłoszenia jako SMS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572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3a1. Rejestrator wciska przycisk zakończenia rejestracji zgłoszenia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3a2. System wysyła email zgodnie z wymaganiem FRQ_06 Wiadomość SMS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3a3. Powrót do kroku 6 głównego scenariusza powodzenia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9463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Punkty rozszerzenia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*a. Rejestrator wciska przycisk podglądu podsumowania zgłoszenia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572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*a1. System wyświetla ekran &lt;ZGL_SCR_11&gt; Podsumowanie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572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*b. Rejestrator wciska przycisk generowania druku zgłoszenia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45720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*b1. System uruchamia przypadek użycia &lt;ZGL_SUC_14&gt; Wygeneruj druk zgłoszenia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52251" marR="522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63" y="857250"/>
            <a:ext cx="8229600" cy="10668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 smtClean="0"/>
              <a:t>Model systemu – Przykładowy diagram sekwencji</a:t>
            </a:r>
            <a:endParaRPr lang="en-US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2143125"/>
            <a:ext cx="86804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4541</TotalTime>
  <Words>1372</Words>
  <Application>Microsoft Office PowerPoint</Application>
  <PresentationFormat>Pokaz na ekranie (4:3)</PresentationFormat>
  <Paragraphs>241</Paragraphs>
  <Slides>34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42" baseType="lpstr">
      <vt:lpstr>Arial</vt:lpstr>
      <vt:lpstr>Trebuchet MS</vt:lpstr>
      <vt:lpstr>Georgia</vt:lpstr>
      <vt:lpstr>Wingdings 2</vt:lpstr>
      <vt:lpstr>Calibri</vt:lpstr>
      <vt:lpstr>Times New Roman</vt:lpstr>
      <vt:lpstr>Wielkomiejski</vt:lpstr>
      <vt:lpstr>Adobe Acrobat Document</vt:lpstr>
      <vt:lpstr>Analiza, projekt i implementacja wybranych aspektów systemu wsparcia obsługi świadczeń ubezpieczeniowych</vt:lpstr>
      <vt:lpstr>Agenda</vt:lpstr>
      <vt:lpstr>Cel i zakres pracy</vt:lpstr>
      <vt:lpstr>Główne zadania realizowane przez system</vt:lpstr>
      <vt:lpstr>Użytkownicy systemu</vt:lpstr>
      <vt:lpstr>Wymagania biznesowe – przykładowe wymaganie</vt:lpstr>
      <vt:lpstr>Model systemu – Przykładowy diagram przypadków użycia</vt:lpstr>
      <vt:lpstr>Model systemu – Przykładowy przypadek użycia</vt:lpstr>
      <vt:lpstr>Model systemu – Przykładowy diagram sekwencji</vt:lpstr>
      <vt:lpstr>Model systemu – Diagram klas</vt:lpstr>
      <vt:lpstr>Architektura systemu – założenia wstępne</vt:lpstr>
      <vt:lpstr>Projekt systemu – Baza danych</vt:lpstr>
      <vt:lpstr>Projekt systemu - GUI</vt:lpstr>
      <vt:lpstr>Projekt systemu – GUI - opis pól</vt:lpstr>
      <vt:lpstr>Projekt systemu – GUI - walidacje</vt:lpstr>
      <vt:lpstr>Projekt systemu – GUI - Funkcjonalności wywołane</vt:lpstr>
      <vt:lpstr>Ekrany – Strona tytułowa</vt:lpstr>
      <vt:lpstr>Ekrany – Wyszukiwarka spraw</vt:lpstr>
      <vt:lpstr>Ekrany – Wstęp</vt:lpstr>
      <vt:lpstr>Ekrany – Zdarzenie</vt:lpstr>
      <vt:lpstr>Ekrany – Zgłaszający</vt:lpstr>
      <vt:lpstr>Ekrany – Ubezpieczony i polisa</vt:lpstr>
      <vt:lpstr>Ekrany – Wyszukiwarka polis</vt:lpstr>
      <vt:lpstr>Ekrany – Dyspozycja</vt:lpstr>
      <vt:lpstr>Ekrany – Zakończenie</vt:lpstr>
      <vt:lpstr>Ekrany – Podsumowanie zgłoszenia</vt:lpstr>
      <vt:lpstr>Ekrany – Jednostki likwidacji</vt:lpstr>
      <vt:lpstr>Ekrany – Raporty</vt:lpstr>
      <vt:lpstr>Testowanie – Założenia wstępne</vt:lpstr>
      <vt:lpstr>Testowanie – przykładowy scenariusz testowy</vt:lpstr>
      <vt:lpstr>Testowanie – przykładowy scenariusz automatyczny nagrany w Selenium IDE</vt:lpstr>
      <vt:lpstr>Możliwości dalszego rozwoju systemu</vt:lpstr>
      <vt:lpstr>Wnioski</vt:lpstr>
      <vt:lpstr>Slajd 34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Monika</dc:creator>
  <cp:lastModifiedBy>Monika</cp:lastModifiedBy>
  <cp:revision>298</cp:revision>
  <dcterms:created xsi:type="dcterms:W3CDTF">2013-04-27T08:52:08Z</dcterms:created>
  <dcterms:modified xsi:type="dcterms:W3CDTF">2013-05-20T20:40:44Z</dcterms:modified>
</cp:coreProperties>
</file>